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sldIdLst>
    <p:sldId id="275" r:id="rId2"/>
    <p:sldId id="277" r:id="rId3"/>
    <p:sldId id="257" r:id="rId4"/>
    <p:sldId id="258" r:id="rId5"/>
    <p:sldId id="259" r:id="rId6"/>
    <p:sldId id="261" r:id="rId7"/>
    <p:sldId id="262" r:id="rId8"/>
    <p:sldId id="268" r:id="rId9"/>
    <p:sldId id="269" r:id="rId10"/>
    <p:sldId id="273" r:id="rId11"/>
    <p:sldId id="274" r:id="rId12"/>
    <p:sldId id="270" r:id="rId13"/>
    <p:sldId id="271" r:id="rId14"/>
    <p:sldId id="272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1" autoAdjust="0"/>
    <p:restoredTop sz="94660"/>
  </p:normalViewPr>
  <p:slideViewPr>
    <p:cSldViewPr snapToGrid="0">
      <p:cViewPr varScale="1">
        <p:scale>
          <a:sx n="97" d="100"/>
          <a:sy n="97" d="100"/>
        </p:scale>
        <p:origin x="91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1BECF7-D7DD-4500-B4FA-6D5896FCAA12}" type="datetimeFigureOut">
              <a:rPr lang="ru-RU" smtClean="0"/>
              <a:t>26.08.2026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16C84-B5A1-4BC8-9E3B-CA40FFEB87AF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231574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1BECF7-D7DD-4500-B4FA-6D5896FCAA12}" type="datetimeFigureOut">
              <a:rPr lang="ru-RU" smtClean="0"/>
              <a:t>26.08.2026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16C84-B5A1-4BC8-9E3B-CA40FFEB87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06635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1BECF7-D7DD-4500-B4FA-6D5896FCAA12}" type="datetimeFigureOut">
              <a:rPr lang="ru-RU" smtClean="0"/>
              <a:t>26.08.2026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16C84-B5A1-4BC8-9E3B-CA40FFEB87AF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490402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1BECF7-D7DD-4500-B4FA-6D5896FCAA12}" type="datetimeFigureOut">
              <a:rPr lang="ru-RU" smtClean="0"/>
              <a:t>26.08.2026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16C84-B5A1-4BC8-9E3B-CA40FFEB87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25818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1BECF7-D7DD-4500-B4FA-6D5896FCAA12}" type="datetimeFigureOut">
              <a:rPr lang="ru-RU" smtClean="0"/>
              <a:t>26.08.2026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16C84-B5A1-4BC8-9E3B-CA40FFEB87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32276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1BECF7-D7DD-4500-B4FA-6D5896FCAA12}" type="datetimeFigureOut">
              <a:rPr lang="ru-RU" smtClean="0"/>
              <a:t>26.08.2026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16C84-B5A1-4BC8-9E3B-CA40FFEB87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51517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1BECF7-D7DD-4500-B4FA-6D5896FCAA12}" type="datetimeFigureOut">
              <a:rPr lang="ru-RU" smtClean="0"/>
              <a:t>26.08.2026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16C84-B5A1-4BC8-9E3B-CA40FFEB87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77623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9E1BECF7-D7DD-4500-B4FA-6D5896FCAA12}" type="datetimeFigureOut">
              <a:rPr lang="ru-RU" smtClean="0"/>
              <a:t>26.08.2026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5F16C84-B5A1-4BC8-9E3B-CA40FFEB87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54459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1BECF7-D7DD-4500-B4FA-6D5896FCAA12}" type="datetimeFigureOut">
              <a:rPr lang="ru-RU" smtClean="0"/>
              <a:t>26.08.2026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16C84-B5A1-4BC8-9E3B-CA40FFEB87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67327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1BECF7-D7DD-4500-B4FA-6D5896FCAA12}" type="datetimeFigureOut">
              <a:rPr lang="ru-RU" smtClean="0"/>
              <a:t>26.08.2026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16C84-B5A1-4BC8-9E3B-CA40FFEB87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84122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1BECF7-D7DD-4500-B4FA-6D5896FCAA12}" type="datetimeFigureOut">
              <a:rPr lang="ru-RU" smtClean="0"/>
              <a:t>26.08.2026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16C84-B5A1-4BC8-9E3B-CA40FFEB87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6913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9E1BECF7-D7DD-4500-B4FA-6D5896FCAA12}" type="datetimeFigureOut">
              <a:rPr lang="ru-RU" smtClean="0"/>
              <a:t>26.08.2026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5F16C84-B5A1-4BC8-9E3B-CA40FFEB87AF}" type="slidenum">
              <a:rPr lang="ru-RU" smtClean="0"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383229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edsoo.ru/wp-content/uploads/2025/04/mr_ya_idu_na_urok_realizacziya_vos_potencz_liter.pdf" TargetMode="External"/><Relationship Id="rId7" Type="http://schemas.openxmlformats.org/officeDocument/2006/relationships/hyperlink" Target="https://edsoo.ru/wp-content/uploads/2023/08/&#1056;&#1086;&#1076;&#1085;&#1072;&#1103;-&#1083;&#1080;&#1090;&#1077;&#1088;&#1072;&#1090;&#1091;&#1088;&#1072;-&#1088;&#1091;&#1089;&#1089;&#1082;&#1072;&#1103;.-&#1056;&#1077;&#1072;&#1083;&#1080;&#1079;&#1072;&#1094;&#1080;&#1103;-&#1060;&#1043;&#1054;&#1057;-&#1086;&#1089;&#1085;&#1086;&#1074;&#1085;&#1086;&#1075;&#1086;-&#1086;&#1073;&#1097;&#1077;&#1075;&#1086;-&#1086;&#1073;&#1088;&#1072;&#1079;&#1086;&#1074;&#1072;&#1085;&#1080;&#1103;_&#1084;&#1077;&#1090;&#1086;&#1076;&#1080;&#1095;&#1077;&#1089;&#1082;&#1086;&#1077;-&#1087;&#1086;&#1089;&#1086;&#1073;&#1080;&#1077;-&#1076;&#1083;&#1103;-&#1091;&#1095;&#1080;&#1090;&#1077;&#1083;&#1103;.pdf" TargetMode="External"/><Relationship Id="rId2" Type="http://schemas.openxmlformats.org/officeDocument/2006/relationships/hyperlink" Target="https://edsoo.ru/wp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edsoo.ru/wp-content/uploads/2023/08/&#1051;&#1080;&#1090;&#1077;&#1088;&#1072;&#1090;&#1091;&#1088;&#1072;.-&#1056;&#1077;&#1072;&#1083;&#1080;&#1079;&#1072;&#1094;&#1080;&#1103;-&#1090;&#1088;&#1077;&#1073;&#1086;&#1074;&#1072;&#1085;&#1080;&#1081;-&#1060;&#1043;&#1054;&#1057;-&#1086;&#1089;&#1085;&#1086;&#1074;&#1085;&#1086;&#1075;&#1086;-&#1086;&#1073;&#1097;&#1077;&#1075;&#1086;-&#1086;&#1073;&#1088;&#1072;&#1079;&#1086;&#1074;&#1072;&#1085;&#1080;&#1103;.-&#1052;&#1055;-&#1076;&#1083;&#1103;-&#1091;&#1095;&#1080;&#1090;&#1077;&#1083;&#1103;.pdf" TargetMode="External"/><Relationship Id="rId5" Type="http://schemas.openxmlformats.org/officeDocument/2006/relationships/hyperlink" Target="https://edsoo.ru/wp-content/uploads/2024/12/sbornik-tipovyh-zadanij_russkij-yazyk_literatura_inostrannyj-yazyk_2024.pdf" TargetMode="External"/><Relationship Id="rId4" Type="http://schemas.openxmlformats.org/officeDocument/2006/relationships/hyperlink" Target="https://edsoo.ru/wp-content/uploads/2025/03/mp_effektivnye_metodiki_i_tehnologii_soo.pdf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edsoo.ru/wp-content/uploads/2023/12/meta_filologicheskij-blok_01.pdf" TargetMode="External"/><Relationship Id="rId3" Type="http://schemas.openxmlformats.org/officeDocument/2006/relationships/hyperlink" Target="https://edsoo.ru/2023/09/14/metodicheskoe-posobie-literatura-10-11-klassy-uglublyonnyj-uroven-2023-g/" TargetMode="External"/><Relationship Id="rId7" Type="http://schemas.openxmlformats.org/officeDocument/2006/relationships/hyperlink" Target="https://edsoo.ru/wp-" TargetMode="External"/><Relationship Id="rId2" Type="http://schemas.openxmlformats.org/officeDocument/2006/relationships/hyperlink" Target="https://edsoo.ru/2023/09/14/metodicheskoe-posobie-literatura-10-11-klassy-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edsoo.ru/wp-content/uploads/2023/08/&#1052;&#1055;_&#1058;&#1077;&#1072;&#1090;&#1088;_&#1092;&#1086;&#1088;&#1084;&#1072;&#1090;-docx_08082023_&#1085;&#1072;-&#1089;&#1072;&#1081;&#1090;_&#1053;&#1086;&#1074;&#1072;&#1103;.pdf" TargetMode="External"/><Relationship Id="rId5" Type="http://schemas.openxmlformats.org/officeDocument/2006/relationships/hyperlink" Target="https://static.edsoo.ru/projects/case/for_teachers/russian_literature/index.html" TargetMode="External"/><Relationship Id="rId10" Type="http://schemas.openxmlformats.org/officeDocument/2006/relationships/hyperlink" Target="https://content.edsoo.ru/case/item/30/" TargetMode="External"/><Relationship Id="rId4" Type="http://schemas.openxmlformats.org/officeDocument/2006/relationships/hyperlink" Target="https://edsoo.ru/2023/08/08/2-metodicheskie-rekomendaczii-po-prepodavaniyu-rodnoj-literatury-5-9-klassy-interaktivnaya-versiya/" TargetMode="External"/><Relationship Id="rId9" Type="http://schemas.openxmlformats.org/officeDocument/2006/relationships/hyperlink" Target="https://content.edsoo.ru/case/item/81/" TargetMode="Externa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60786" y="1072054"/>
            <a:ext cx="8426669" cy="30114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28930" indent="344170" algn="ctr">
              <a:lnSpc>
                <a:spcPct val="200000"/>
              </a:lnSpc>
              <a:spcBef>
                <a:spcPts val="305"/>
              </a:spcBef>
              <a:spcAft>
                <a:spcPts val="0"/>
              </a:spcAft>
            </a:pP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Информационно-методическое</a:t>
            </a:r>
            <a:r>
              <a:rPr lang="ru-RU" sz="2400" b="1" spc="-7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письмо</a:t>
            </a:r>
            <a:r>
              <a:rPr lang="ru-RU" sz="2400" b="1" spc="-7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ru-RU" sz="2400" b="1" spc="-70" dirty="0" smtClean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28930" indent="344170" algn="ctr">
              <a:lnSpc>
                <a:spcPct val="200000"/>
              </a:lnSpc>
              <a:spcBef>
                <a:spcPts val="305"/>
              </a:spcBef>
              <a:spcAft>
                <a:spcPts val="0"/>
              </a:spcAft>
            </a:pP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об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особенностях</a:t>
            </a:r>
            <a:r>
              <a:rPr lang="ru-RU" sz="2400" b="1" spc="-80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 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преподавания</a:t>
            </a:r>
            <a:r>
              <a:rPr lang="ru-RU" sz="2400" b="1" spc="-75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учебных</a:t>
            </a:r>
            <a:r>
              <a:rPr lang="ru-RU" sz="2400" b="1" spc="-65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b="1" spc="-10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предметов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«Литература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»,</a:t>
            </a:r>
            <a:r>
              <a:rPr lang="ru-RU" sz="2400" b="1" spc="-9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«Родная</a:t>
            </a:r>
            <a:r>
              <a:rPr lang="ru-RU" sz="2400" b="1" spc="-85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(русская) литература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» </a:t>
            </a:r>
            <a:endParaRPr lang="ru-RU" sz="2400" b="1" dirty="0" smtClean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28930" indent="344170" algn="ctr">
              <a:lnSpc>
                <a:spcPct val="200000"/>
              </a:lnSpc>
              <a:spcBef>
                <a:spcPts val="305"/>
              </a:spcBef>
              <a:spcAft>
                <a:spcPts val="0"/>
              </a:spcAft>
            </a:pP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 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2026-2027 учебном 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году</a:t>
            </a:r>
            <a:endParaRPr lang="ru-RU" sz="2400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89618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64628" y="465083"/>
            <a:ext cx="9624848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ru-RU" sz="2200" b="1" spc="-50" dirty="0" smtClean="0">
                <a:solidFill>
                  <a:srgbClr val="00B0F0"/>
                </a:solidFill>
                <a:latin typeface="Times New Roman" panose="02020603050405020304" pitchFamily="18" charset="0"/>
                <a:ea typeface="Microsoft Sans Serif" panose="020B0604020202020204" pitchFamily="34" charset="0"/>
                <a:cs typeface="Times New Roman" panose="02020603050405020304" pitchFamily="18" charset="0"/>
              </a:rPr>
              <a:t>Нормативно-правовые </a:t>
            </a:r>
            <a:r>
              <a:rPr lang="ru-RU" sz="2200" b="1" spc="-50" dirty="0">
                <a:solidFill>
                  <a:srgbClr val="00B0F0"/>
                </a:solidFill>
                <a:latin typeface="Times New Roman" panose="02020603050405020304" pitchFamily="18" charset="0"/>
                <a:ea typeface="Microsoft Sans Serif" panose="020B0604020202020204" pitchFamily="34" charset="0"/>
                <a:cs typeface="Times New Roman" panose="02020603050405020304" pitchFamily="18" charset="0"/>
              </a:rPr>
              <a:t>документы, регулирующие преподавание литературы </a:t>
            </a:r>
            <a:r>
              <a:rPr lang="ru-RU" dirty="0"/>
              <a:t>	</a:t>
            </a:r>
            <a:endParaRPr lang="ru-RU" dirty="0" smtClean="0"/>
          </a:p>
          <a:p>
            <a:pPr>
              <a:lnSpc>
                <a:spcPct val="150000"/>
              </a:lnSpc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Федеральный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закон от 29 декабря 2012 г. № 273 ФЗ «Об образовании в Российской Федерации».</a:t>
            </a:r>
          </a:p>
          <a:p>
            <a:pPr>
              <a:lnSpc>
                <a:spcPct val="150000"/>
              </a:lnSpc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Федеральный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закон от 25 июля 2002 г. № 114 ФЗ «О противодействии экстремистской деятельности».</a:t>
            </a:r>
          </a:p>
          <a:p>
            <a:pPr>
              <a:lnSpc>
                <a:spcPct val="150000"/>
              </a:lnSpc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Указ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Президента РФ от 25 декабря 2025 г. № 962 «О проведении в РФ Года единства народов России».</a:t>
            </a:r>
          </a:p>
          <a:p>
            <a:pPr>
              <a:lnSpc>
                <a:spcPct val="150000"/>
              </a:lnSpc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ФГОС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ООО, утверждённый приказом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Минпросвещения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России от 31 мая 2021 г. № 287.</a:t>
            </a:r>
          </a:p>
          <a:p>
            <a:pPr>
              <a:lnSpc>
                <a:spcPct val="150000"/>
              </a:lnSpc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ФГОС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СОО, утверждённый приказом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Минобрнауки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России от 17 мая 2012 г. № 413.</a:t>
            </a:r>
          </a:p>
          <a:p>
            <a:pPr>
              <a:lnSpc>
                <a:spcPct val="150000"/>
              </a:lnSpc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ФОП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ООО, утверждённая приказом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Минпросвещения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России от 18 мая 2023 г. № 370.</a:t>
            </a:r>
          </a:p>
          <a:p>
            <a:pPr>
              <a:lnSpc>
                <a:spcPct val="150000"/>
              </a:lnSpc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ФОП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СОО, утверждённая приказом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Минпросвещения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России от 18 мая 2023 г. № 371.</a:t>
            </a:r>
          </a:p>
          <a:p>
            <a:pPr>
              <a:lnSpc>
                <a:spcPct val="150000"/>
              </a:lnSpc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Приказ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Минпросвещения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РФ от 22 июня 2026 г. № 436 об утверждении федерального перечня     учебников.</a:t>
            </a:r>
          </a:p>
          <a:p>
            <a:pPr>
              <a:lnSpc>
                <a:spcPct val="150000"/>
              </a:lnSpc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Приказ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Минпросвещения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РФ от 22 марта 2021 г. № 115 «Об утверждении Порядка организации и осуществления образовательной деятельности по основным общеобразовательным программам».</a:t>
            </a:r>
          </a:p>
          <a:p>
            <a:pPr>
              <a:lnSpc>
                <a:spcPct val="150000"/>
              </a:lnSpc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Реестр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иностранных агентов (https://minjust.gov.ru/ru/pages/reestrinostryannykh-agentov/).</a:t>
            </a:r>
          </a:p>
          <a:p>
            <a:pPr>
              <a:lnSpc>
                <a:spcPct val="150000"/>
              </a:lnSpc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Федеральный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список экстремистских материалов (https://minjust.gov.ru/ru/extremist-materials/).</a:t>
            </a:r>
          </a:p>
        </p:txBody>
      </p:sp>
    </p:spTree>
    <p:extLst>
      <p:ext uri="{BB962C8B-B14F-4D97-AF65-F5344CB8AC3E}">
        <p14:creationId xmlns:p14="http://schemas.microsoft.com/office/powerpoint/2010/main" val="40333225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85345" y="685800"/>
            <a:ext cx="7023538" cy="37750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65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Создание единого образовательного пространства</a:t>
            </a:r>
            <a:endParaRPr lang="ru-RU" sz="20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 последние пять лет утверждены федеральные программы, синхронизированы учебные планы и экзаменационные требования, нормированы контрольные работы.</a:t>
            </a:r>
            <a:endParaRPr lang="ru-RU" sz="16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Филологическое образование включено в комплекс инструментов формирования мировоззренческого суверенитета юных граждан России.</a:t>
            </a:r>
            <a:endParaRPr lang="ru-RU" sz="16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Разработаны перечень литературных произведений патриотической направленности, созданных современными писателями, и перечень 100 лучших советских и российских художественных фильмов, рекомендованных к показу в школах.</a:t>
            </a:r>
            <a:endParaRPr lang="ru-RU" sz="16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31930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16876" y="874986"/>
            <a:ext cx="8568558" cy="3592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65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Изменения в федеральных образовательных программах по литературе</a:t>
            </a:r>
            <a:endParaRPr lang="ru-RU" dirty="0" smtClean="0">
              <a:solidFill>
                <a:srgbClr val="00206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6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 литературе для 10–11 классов введён раздел обобщающего повторения, включающий произведения от «Слова о полку Игореве» до произведений Н. В. Гоголя.</a:t>
            </a:r>
          </a:p>
          <a:p>
            <a:pPr lvl="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SzPts val="1000"/>
              <a:tabLst>
                <a:tab pos="457200" algn="l"/>
              </a:tabLst>
            </a:pPr>
            <a:endParaRPr lang="ru-RU" sz="1600" b="1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SzPts val="1000"/>
              <a:tabLst>
                <a:tab pos="457200" algn="l"/>
              </a:tabLst>
            </a:pPr>
            <a:r>
              <a:rPr lang="ru-RU" b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Поурочное планирование в 10 классе</a:t>
            </a:r>
          </a:p>
          <a:p>
            <a:pPr marL="342900" lvl="0" indent="-34290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6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базовом уровне на обобщающее повторение отводится 5 часов, уроки охватывают произведения от древнерусской литературы до литературы XIX века.</a:t>
            </a:r>
            <a:endParaRPr lang="ru-RU" sz="1600" b="1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6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углублённом уровне на повторение отводится 7 часов, с более детальной проработкой отдельных периодов и авторов.</a:t>
            </a:r>
            <a:endParaRPr lang="ru-RU" sz="1600" b="1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ts val="1650"/>
              </a:lnSpc>
              <a:spcBef>
                <a:spcPts val="600"/>
              </a:spcBef>
              <a:spcAft>
                <a:spcPts val="600"/>
              </a:spcAft>
            </a:pPr>
            <a:endParaRPr lang="ru-RU" sz="1600" dirty="0" smtClean="0">
              <a:solidFill>
                <a:srgbClr val="00B0F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54310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30621" y="0"/>
            <a:ext cx="10775731" cy="75837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Воспитательный потенциал предметов «Литература» и «Родная (русская) литература»</a:t>
            </a:r>
            <a:endParaRPr lang="ru-RU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Предметы способствуют формированию духовных и нравственных качеств обучающихся, их эмоциональному, интеллектуальному и эстетическому развитию.</a:t>
            </a:r>
            <a:endParaRPr lang="ru-RU" sz="16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16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Особое внимание следует уделять произведениям, способствующим патриотическому воспитанию: русскому фольклору, произведениям о Родине, историческом прошлом России, Великой Отечественной войне и литературе народов России. </a:t>
            </a:r>
          </a:p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1600" b="1" dirty="0" smtClean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Информационно‑методическая поддержка учителей</a:t>
            </a:r>
            <a:endParaRPr lang="ru-RU" sz="1600" dirty="0" smtClean="0">
              <a:solidFill>
                <a:srgbClr val="00B0F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ФГБНУ «ИСМО им. В. С. </a:t>
            </a:r>
            <a:r>
              <a:rPr lang="ru-RU" sz="16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Леднева</a:t>
            </a:r>
            <a:r>
              <a:rPr lang="ru-RU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 обеспечивает поддержку через официальные ресурсы: </a:t>
            </a:r>
            <a:r>
              <a:rPr lang="ru-RU" sz="16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https://содержаниеобразования.рф, https://edsoo.ru/, https://max.ru/instrao.</a:t>
            </a:r>
            <a:endParaRPr lang="ru-RU" sz="1600" b="1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Разработан учебно‑методический консультационный ассистент (</a:t>
            </a:r>
            <a:r>
              <a:rPr lang="ru-RU" sz="16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УМКА</a:t>
            </a:r>
            <a:r>
              <a:rPr lang="ru-RU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— чат‑бот горячей линии ЕДСО </a:t>
            </a:r>
            <a:r>
              <a:rPr lang="ru-RU" sz="16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(https://web.max.ru/208467213</a:t>
            </a:r>
            <a:r>
              <a:rPr lang="ru-RU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ru-RU" sz="16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Подготовлены методические пособия и рекомендации, а также интерактивные кейсы для помощи в преподавании сложных тем.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6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Проведены семинары по реализации федеральных рабочих программ по литературе.</a:t>
            </a:r>
            <a:endParaRPr lang="ru-RU" sz="16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ru-RU" sz="14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ru-RU" sz="1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19037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701566" y="394138"/>
            <a:ext cx="10673255" cy="53765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392680" algn="just">
              <a:lnSpc>
                <a:spcPts val="1610"/>
              </a:lnSpc>
              <a:spcAft>
                <a:spcPts val="0"/>
              </a:spcAft>
            </a:pPr>
            <a:r>
              <a:rPr lang="ru-RU" sz="2400" b="1" kern="0" spc="-10" dirty="0" smtClean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Методические пособия и </a:t>
            </a:r>
            <a:r>
              <a:rPr lang="ru-RU" sz="2400" b="1" kern="0" spc="-20" dirty="0" smtClean="0">
                <a:solidFill>
                  <a:srgbClr val="00B0F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рекомендации:</a:t>
            </a:r>
            <a:endParaRPr lang="ru-RU" sz="2400" b="1" kern="0" spc="-10" dirty="0" smtClean="0">
              <a:solidFill>
                <a:srgbClr val="00B0F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392680" algn="just">
              <a:lnSpc>
                <a:spcPts val="1610"/>
              </a:lnSpc>
              <a:spcAft>
                <a:spcPts val="0"/>
              </a:spcAft>
            </a:pPr>
            <a:endParaRPr lang="ru-RU" sz="1400" b="1" kern="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90805" lvl="0" indent="-342900" algn="just">
              <a:lnSpc>
                <a:spcPct val="145000"/>
              </a:lnSpc>
              <a:spcBef>
                <a:spcPts val="820"/>
              </a:spcBef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719455" algn="l"/>
              </a:tabLst>
            </a:pPr>
            <a:r>
              <a:rPr lang="ru-RU" sz="1400" b="1" spc="0" dirty="0" smtClean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Я иду на урок. Реализация воспитательного потенциала уроков литературы.</a:t>
            </a:r>
            <a:r>
              <a:rPr lang="ru-RU" sz="1400" b="1" spc="200" dirty="0" smtClean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 </a:t>
            </a:r>
            <a:r>
              <a:rPr lang="ru-RU" sz="1400" b="1" spc="0" dirty="0" smtClean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5–6</a:t>
            </a:r>
            <a:r>
              <a:rPr lang="ru-RU" sz="1400" b="1" spc="200" dirty="0" smtClean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 </a:t>
            </a:r>
            <a:r>
              <a:rPr lang="ru-RU" sz="1400" b="1" spc="0" dirty="0" smtClean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классы:</a:t>
            </a:r>
            <a:r>
              <a:rPr lang="ru-RU" sz="1400" b="1" spc="200" dirty="0" smtClean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 </a:t>
            </a:r>
            <a:r>
              <a:rPr lang="ru-RU" sz="1400" b="1" spc="0" dirty="0" smtClean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методические</a:t>
            </a:r>
            <a:r>
              <a:rPr lang="ru-RU" sz="1400" b="1" spc="200" dirty="0" smtClean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 </a:t>
            </a:r>
            <a:r>
              <a:rPr lang="ru-RU" sz="1400" b="1" spc="0" dirty="0" smtClean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рекомендации</a:t>
            </a:r>
            <a:r>
              <a:rPr lang="ru-RU" sz="1400" b="1" spc="200" dirty="0" smtClean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 </a:t>
            </a:r>
            <a:r>
              <a:rPr lang="ru-RU" sz="1400" b="1" spc="0" dirty="0" smtClean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с</a:t>
            </a:r>
            <a:r>
              <a:rPr lang="ru-RU" sz="1400" b="1" spc="200" dirty="0" smtClean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 </a:t>
            </a:r>
            <a:r>
              <a:rPr lang="ru-RU" sz="1400" b="1" spc="0" dirty="0" smtClean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интерактивными</a:t>
            </a:r>
            <a:r>
              <a:rPr lang="ru-RU" sz="1400" b="1" dirty="0"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400" b="1" dirty="0" smtClean="0"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4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заданиями для обучающихся, испытывающих трудности при изучении </a:t>
            </a:r>
            <a:r>
              <a:rPr lang="ru-RU" sz="1400" b="1" spc="-1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литературы.</a:t>
            </a:r>
            <a:endParaRPr lang="ru-RU" sz="1400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86360" lvl="0" indent="-342900" algn="just">
              <a:lnSpc>
                <a:spcPct val="145000"/>
              </a:lnSpc>
              <a:spcBef>
                <a:spcPts val="5"/>
              </a:spcBef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719455" algn="l"/>
                <a:tab pos="1615440" algn="l"/>
              </a:tabLst>
            </a:pPr>
            <a:r>
              <a:rPr lang="en-US" sz="1400" b="1" spc="-20" dirty="0" smtClean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URL:</a:t>
            </a:r>
            <a:r>
              <a:rPr lang="ru-RU" sz="1400" b="1" dirty="0"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en-US" sz="1400" b="1" u="sng" spc="-10" dirty="0" smtClean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  <a:hlinkClick r:id="rId2"/>
              </a:rPr>
              <a:t>https://edsoo.ru/wp</a:t>
            </a:r>
            <a:r>
              <a:rPr lang="en-US" sz="1400" b="1" u="sng" spc="-10" dirty="0" smtClean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  <a:hlinkClick r:id="rId3"/>
              </a:rPr>
              <a:t>-</a:t>
            </a:r>
            <a:r>
              <a:rPr lang="en-US" sz="1400" b="1" u="none" strike="noStrike" spc="-10" dirty="0" smtClean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  <a:hlinkClick r:id="rId3"/>
              </a:rPr>
              <a:t>content/uploads/2025/04/mr_ya_idu_na_urok_</a:t>
            </a:r>
            <a:r>
              <a:rPr lang="ru-RU" sz="1400" b="1" spc="-10" dirty="0" smtClean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en-US" sz="1400" b="1" u="none" strike="noStrike" spc="-10" dirty="0" smtClean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  <a:hlinkClick r:id="rId3"/>
              </a:rPr>
              <a:t>realizacziya_vos_potencz_liter.pdf</a:t>
            </a:r>
            <a:endParaRPr lang="ru-RU" sz="1400" b="1" spc="0" dirty="0" smtClean="0">
              <a:effectLst/>
              <a:latin typeface="Times New Roman" panose="02020603050405020304" pitchFamily="18" charset="0"/>
              <a:ea typeface="Symbol" panose="05050102010706020507" pitchFamily="18" charset="2"/>
              <a:cs typeface="Symbol" panose="05050102010706020507" pitchFamily="18" charset="2"/>
            </a:endParaRPr>
          </a:p>
          <a:p>
            <a:pPr marL="342900" marR="86360" lvl="0" indent="-342900" algn="just">
              <a:lnSpc>
                <a:spcPct val="147000"/>
              </a:lnSpc>
              <a:spcBef>
                <a:spcPts val="75"/>
              </a:spcBef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719455" algn="l"/>
                <a:tab pos="1647190" algn="l"/>
              </a:tabLst>
            </a:pPr>
            <a:r>
              <a:rPr lang="ru-RU" sz="1400" b="1" spc="0" dirty="0" smtClean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Эффективные методики и технологии в достижении </a:t>
            </a:r>
            <a:r>
              <a:rPr lang="ru-RU" sz="1400" b="1" spc="0" dirty="0" err="1" smtClean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метапредметных</a:t>
            </a:r>
            <a:r>
              <a:rPr lang="ru-RU" sz="1400" b="1" spc="0" dirty="0" smtClean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результатов на уроках предметов филологического цикла. 10–11 классы: </a:t>
            </a:r>
            <a:r>
              <a:rPr lang="ru-RU" sz="1400" b="1" spc="-10" dirty="0" smtClean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методические</a:t>
            </a:r>
            <a:r>
              <a:rPr lang="ru-RU" sz="1400" b="1" dirty="0"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400" b="1" spc="-10" dirty="0" smtClean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рекомендации. –</a:t>
            </a:r>
            <a:r>
              <a:rPr lang="ru-RU" sz="1400" b="1" spc="-15" dirty="0" smtClean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400" b="1" spc="-10" dirty="0" smtClean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URL: </a:t>
            </a:r>
            <a:r>
              <a:rPr lang="ru-RU" sz="1400" b="1" u="none" strike="noStrike" spc="-10" dirty="0" smtClean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  <a:hlinkClick r:id="rId4"/>
              </a:rPr>
              <a:t>https://edsoo.ru/wp-content/uploads/2025</a:t>
            </a:r>
            <a:endParaRPr lang="ru-RU" sz="1400" b="1" spc="0" dirty="0" smtClean="0">
              <a:effectLst/>
              <a:latin typeface="Times New Roman" panose="02020603050405020304" pitchFamily="18" charset="0"/>
              <a:ea typeface="Symbol" panose="05050102010706020507" pitchFamily="18" charset="2"/>
              <a:cs typeface="Symbol" panose="05050102010706020507" pitchFamily="18" charset="2"/>
            </a:endParaRPr>
          </a:p>
          <a:p>
            <a:pPr marL="89535">
              <a:spcBef>
                <a:spcPts val="40"/>
              </a:spcBef>
              <a:spcAft>
                <a:spcPts val="0"/>
              </a:spcAft>
            </a:pPr>
            <a:r>
              <a:rPr lang="en-US" sz="1400" b="1" u="none" strike="noStrike" spc="-10" dirty="0" smtClean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4"/>
              </a:rPr>
              <a:t>/03/mp_effektivnye_metodiki_i_tehnologii_soo.pdf</a:t>
            </a:r>
            <a:endParaRPr lang="ru-RU" sz="1400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86360" lvl="0" indent="-342900" algn="just">
              <a:lnSpc>
                <a:spcPct val="148000"/>
              </a:lnSpc>
              <a:spcBef>
                <a:spcPts val="820"/>
              </a:spcBef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719455" algn="l"/>
              </a:tabLst>
            </a:pPr>
            <a:r>
              <a:rPr lang="ru-RU" sz="1400" b="1" spc="0" dirty="0" smtClean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Сборник типовых заданий для текущего оценивания по учебным предметам «Русский язык», «Литература», «Иностранный язык». 5 класс: методические рекомендации. – URL: </a:t>
            </a:r>
            <a:r>
              <a:rPr lang="ru-RU" sz="1400" b="1" u="none" strike="noStrike" spc="0" dirty="0" smtClean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  <a:hlinkClick r:id="rId5"/>
              </a:rPr>
              <a:t>https://edsoo.ru/wp-content/uploads/2024/</a:t>
            </a:r>
            <a:r>
              <a:rPr lang="ru-RU" sz="1400" b="1" spc="0" dirty="0" smtClean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400" b="1" u="none" strike="noStrike" spc="-10" dirty="0" smtClean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  <a:hlinkClick r:id="rId5"/>
              </a:rPr>
              <a:t>12/sbornik-tipovyh-zadanij_russkij-yazyk_literatura_inostrannyj-yazyk_2024.pdf</a:t>
            </a:r>
            <a:endParaRPr lang="ru-RU" sz="1400" b="1" spc="0" dirty="0" smtClean="0">
              <a:effectLst/>
              <a:latin typeface="Times New Roman" panose="02020603050405020304" pitchFamily="18" charset="0"/>
              <a:ea typeface="Symbol" panose="05050102010706020507" pitchFamily="18" charset="2"/>
              <a:cs typeface="Symbol" panose="05050102010706020507" pitchFamily="18" charset="2"/>
            </a:endParaRPr>
          </a:p>
          <a:p>
            <a:pPr marL="342900" marR="86360" lvl="0" indent="-342900">
              <a:lnSpc>
                <a:spcPct val="148000"/>
              </a:lnSpc>
              <a:spcBef>
                <a:spcPts val="5"/>
              </a:spcBef>
              <a:buFont typeface="Symbol" panose="05050102010706020507" pitchFamily="18" charset="2"/>
              <a:buChar char=""/>
              <a:tabLst>
                <a:tab pos="719455" algn="l"/>
                <a:tab pos="1206500" algn="l"/>
                <a:tab pos="1856105" algn="l"/>
                <a:tab pos="2942590" algn="l"/>
                <a:tab pos="4040505" algn="l"/>
                <a:tab pos="4753610" algn="l"/>
                <a:tab pos="5761355" algn="l"/>
              </a:tabLst>
            </a:pPr>
            <a:r>
              <a:rPr lang="ru-RU" sz="1400" b="1" spc="-10" dirty="0" smtClean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Литература.</a:t>
            </a:r>
            <a:r>
              <a:rPr lang="ru-RU" sz="1400" b="1" dirty="0"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400" b="1" spc="-10" dirty="0" smtClean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Реализация</a:t>
            </a:r>
            <a:r>
              <a:rPr lang="ru-RU" sz="1400" b="1" dirty="0"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400" b="1" spc="-10" dirty="0" smtClean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требований</a:t>
            </a:r>
            <a:r>
              <a:rPr lang="ru-RU" sz="1400" b="1" dirty="0"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400" b="1" spc="-20" dirty="0" smtClean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ФГОС</a:t>
            </a:r>
            <a:r>
              <a:rPr lang="ru-RU" sz="1400" b="1" dirty="0"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400" b="1" spc="-10" dirty="0" smtClean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основного</a:t>
            </a:r>
            <a:r>
              <a:rPr lang="ru-RU" sz="1400" b="1" dirty="0"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400" b="1" spc="-20" dirty="0" smtClean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общего </a:t>
            </a:r>
            <a:r>
              <a:rPr lang="ru-RU" sz="1400" b="1" spc="-10" dirty="0" smtClean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образования:</a:t>
            </a:r>
            <a:r>
              <a:rPr lang="ru-RU" sz="1400" b="1" dirty="0"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400" b="1" spc="0" dirty="0" smtClean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методическое</a:t>
            </a:r>
            <a:r>
              <a:rPr lang="ru-RU" sz="1400" b="1" spc="400" dirty="0" smtClean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400" b="1" spc="0" dirty="0" smtClean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пособие</a:t>
            </a:r>
            <a:r>
              <a:rPr lang="ru-RU" sz="1400" b="1" spc="400" dirty="0" smtClean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400" b="1" spc="0" dirty="0" smtClean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для</a:t>
            </a:r>
            <a:r>
              <a:rPr lang="ru-RU" sz="1400" b="1" spc="400" dirty="0" smtClean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400" b="1" spc="0" dirty="0" smtClean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учителя.</a:t>
            </a:r>
            <a:r>
              <a:rPr lang="ru-RU" sz="1400" b="1" spc="400" dirty="0" smtClean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400" b="1" spc="0" dirty="0" smtClean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–</a:t>
            </a:r>
            <a:r>
              <a:rPr lang="ru-RU" sz="1400" b="1" spc="400" dirty="0" smtClean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400" b="1" spc="0" dirty="0" smtClean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URL:</a:t>
            </a:r>
            <a:r>
              <a:rPr lang="ru-RU" sz="1400" b="1" spc="400" dirty="0" smtClean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1400" b="1" u="none" strike="noStrike" spc="0" dirty="0" smtClean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  <a:hlinkClick r:id="rId6"/>
              </a:rPr>
              <a:t>https://edsoo.ru/wp-content/uploads/2023/08/Литература.-Реализация-требований-ФГОС-основного-</a:t>
            </a:r>
            <a:r>
              <a:rPr lang="ru-RU" sz="1400" b="1" u="none" strike="noStrike" spc="-10" dirty="0" smtClean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  <a:hlinkClick r:id="rId6"/>
              </a:rPr>
              <a:t>общего-образования.-МП-для-учителя.pdf</a:t>
            </a:r>
            <a:endParaRPr lang="ru-RU" sz="1400" b="1" spc="0" dirty="0" smtClean="0">
              <a:effectLst/>
              <a:latin typeface="Times New Roman" panose="02020603050405020304" pitchFamily="18" charset="0"/>
              <a:ea typeface="Symbol" panose="05050102010706020507" pitchFamily="18" charset="2"/>
              <a:cs typeface="Symbol" panose="05050102010706020507" pitchFamily="18" charset="2"/>
            </a:endParaRPr>
          </a:p>
          <a:p>
            <a:pPr marL="342900" marR="88265" lvl="0" indent="-342900" algn="just">
              <a:lnSpc>
                <a:spcPct val="148000"/>
              </a:lnSpc>
              <a:spcBef>
                <a:spcPts val="5"/>
              </a:spcBef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719455" algn="l"/>
              </a:tabLst>
            </a:pPr>
            <a:r>
              <a:rPr lang="ru-RU" sz="1400" b="1" spc="0" dirty="0" smtClean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Родная литература (русская). Реализация ФГОС основного общего образования: методическое пособие для учителя. – URL: </a:t>
            </a:r>
            <a:r>
              <a:rPr lang="ru-RU" sz="1400" b="1" u="none" strike="noStrike" spc="0" dirty="0" smtClean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  <a:hlinkClick r:id="rId7"/>
              </a:rPr>
              <a:t>https://edsoo.ru/wp-</a:t>
            </a:r>
            <a:r>
              <a:rPr lang="ru-RU" sz="1400" b="1" u="none" strike="noStrike" spc="-10" dirty="0" smtClean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  <a:hlinkClick r:id="rId7"/>
              </a:rPr>
              <a:t>content/uploads/2023/08/Родная-литература-русская.-Реализация-ФГОС-основного-общего-образования_методическое-пособие-для-учителя.pdf</a:t>
            </a:r>
            <a:endParaRPr lang="ru-RU" sz="1400" b="1" spc="0" dirty="0">
              <a:effectLst/>
              <a:latin typeface="Times New Roman" panose="02020603050405020304" pitchFamily="18" charset="0"/>
              <a:ea typeface="Symbol" panose="05050102010706020507" pitchFamily="18" charset="2"/>
              <a:cs typeface="Symbol" panose="05050102010706020507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8187160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09448" y="386256"/>
            <a:ext cx="10452537" cy="57375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191135" lvl="0" indent="-342900">
              <a:lnSpc>
                <a:spcPct val="148000"/>
              </a:lnSpc>
              <a:spcBef>
                <a:spcPts val="20"/>
              </a:spcBef>
              <a:buFont typeface="Symbol" panose="05050102010706020507" pitchFamily="18" charset="2"/>
              <a:buChar char=""/>
              <a:tabLst>
                <a:tab pos="719455" algn="l"/>
                <a:tab pos="1717675" algn="l"/>
                <a:tab pos="2611755" algn="l"/>
                <a:tab pos="2892425" algn="l"/>
                <a:tab pos="4721860" algn="l"/>
                <a:tab pos="5721350" algn="l"/>
              </a:tabLst>
            </a:pPr>
            <a:r>
              <a:rPr lang="ru-RU" sz="1400" b="1" spc="-10" dirty="0" smtClean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Литература</a:t>
            </a:r>
            <a:r>
              <a:rPr lang="ru-RU" sz="1400" b="1" dirty="0"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 </a:t>
            </a:r>
            <a:r>
              <a:rPr lang="ru-RU" sz="1400" b="1" spc="-10" dirty="0" smtClean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(углублённый</a:t>
            </a:r>
            <a:r>
              <a:rPr lang="ru-RU" sz="1400" b="1" dirty="0"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 </a:t>
            </a:r>
            <a:r>
              <a:rPr lang="ru-RU" sz="1400" b="1" spc="0" dirty="0" smtClean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уровень).</a:t>
            </a:r>
            <a:r>
              <a:rPr lang="ru-RU" sz="1400" b="1" spc="200" dirty="0" smtClean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 </a:t>
            </a:r>
            <a:r>
              <a:rPr lang="ru-RU" sz="1400" b="1" spc="0" dirty="0" smtClean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Реализация </a:t>
            </a:r>
            <a:r>
              <a:rPr lang="ru-RU" sz="1400" b="1" spc="-10" dirty="0" smtClean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требований</a:t>
            </a:r>
            <a:r>
              <a:rPr lang="ru-RU" sz="1400" b="1" dirty="0"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 </a:t>
            </a:r>
            <a:r>
              <a:rPr lang="ru-RU" sz="1400" b="1" spc="-20" dirty="0" smtClean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ФГОС </a:t>
            </a:r>
            <a:r>
              <a:rPr lang="ru-RU" sz="1400" b="1" spc="0" dirty="0" smtClean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среднего</a:t>
            </a:r>
            <a:r>
              <a:rPr lang="ru-RU" sz="1400" b="1" spc="200" dirty="0" smtClean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 </a:t>
            </a:r>
            <a:r>
              <a:rPr lang="ru-RU" sz="1400" b="1" spc="0" dirty="0" smtClean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общего</a:t>
            </a:r>
            <a:r>
              <a:rPr lang="ru-RU" sz="1400" b="1" spc="200" dirty="0" smtClean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 </a:t>
            </a:r>
            <a:r>
              <a:rPr lang="ru-RU" sz="1400" b="1" spc="0" dirty="0" smtClean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образования: методическое</a:t>
            </a:r>
            <a:r>
              <a:rPr lang="ru-RU" sz="1400" b="1" spc="200" dirty="0" smtClean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 </a:t>
            </a:r>
            <a:r>
              <a:rPr lang="ru-RU" sz="1400" b="1" spc="0" dirty="0" smtClean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пособие</a:t>
            </a:r>
            <a:r>
              <a:rPr lang="ru-RU" sz="1400" b="1" spc="200" dirty="0" smtClean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 </a:t>
            </a:r>
            <a:r>
              <a:rPr lang="ru-RU" sz="1400" b="1" spc="0" dirty="0" smtClean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для</a:t>
            </a:r>
            <a:r>
              <a:rPr lang="ru-RU" sz="1400" b="1" spc="200" dirty="0" smtClean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 </a:t>
            </a:r>
            <a:r>
              <a:rPr lang="ru-RU" sz="1400" b="1" spc="0" dirty="0" smtClean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учителя.</a:t>
            </a:r>
            <a:r>
              <a:rPr lang="ru-RU" sz="1400" b="1" spc="200" dirty="0" smtClean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 </a:t>
            </a:r>
            <a:r>
              <a:rPr lang="ru-RU" sz="1400" b="1" spc="0" dirty="0" smtClean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–</a:t>
            </a:r>
            <a:r>
              <a:rPr lang="ru-RU" sz="1400" b="1" spc="200" dirty="0" smtClean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 </a:t>
            </a:r>
            <a:r>
              <a:rPr lang="ru-RU" sz="1400" b="1" spc="0" dirty="0" smtClean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URL: </a:t>
            </a:r>
            <a:r>
              <a:rPr lang="ru-RU" sz="1400" b="1" u="sng" spc="0" dirty="0" smtClean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  <a:hlinkClick r:id="rId2"/>
              </a:rPr>
              <a:t>https://edsoo.ru/2023/09/14/metodicheskoe-posobie-literatura-10-11-klassy-</a:t>
            </a:r>
            <a:r>
              <a:rPr lang="ru-RU" sz="1400" b="1" u="none" strike="noStrike" spc="-10" dirty="0" smtClean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  <a:hlinkClick r:id="rId3"/>
              </a:rPr>
              <a:t>uglublyonnyj-uroven-2023-g/</a:t>
            </a:r>
            <a:endParaRPr lang="ru-RU" sz="1400" b="1" spc="0" dirty="0" smtClean="0">
              <a:effectLst/>
              <a:latin typeface="Times New Roman" panose="02020603050405020304" pitchFamily="18" charset="0"/>
              <a:ea typeface="Symbol" panose="05050102010706020507" pitchFamily="18" charset="2"/>
              <a:cs typeface="Times New Roman" panose="02020603050405020304" pitchFamily="18" charset="0"/>
            </a:endParaRPr>
          </a:p>
          <a:p>
            <a:pPr marL="342900" marR="92075" lvl="0" indent="-342900">
              <a:lnSpc>
                <a:spcPct val="147000"/>
              </a:lnSpc>
              <a:spcBef>
                <a:spcPts val="5"/>
              </a:spcBef>
              <a:buFont typeface="Symbol" panose="05050102010706020507" pitchFamily="18" charset="2"/>
              <a:buChar char=""/>
              <a:tabLst>
                <a:tab pos="719455" algn="l"/>
                <a:tab pos="1948180" algn="l"/>
                <a:tab pos="3154045" algn="l"/>
                <a:tab pos="3472180" algn="l"/>
                <a:tab pos="4702810" algn="l"/>
                <a:tab pos="5378450" algn="l"/>
              </a:tabLst>
            </a:pPr>
            <a:r>
              <a:rPr lang="ru-RU" sz="1400" b="1" u="none" strike="noStrike" spc="-10" dirty="0" smtClean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  <a:hlinkClick r:id="rId4"/>
              </a:rPr>
              <a:t>Методические</a:t>
            </a:r>
            <a:r>
              <a:rPr lang="ru-RU" sz="1400" b="1" dirty="0">
                <a:solidFill>
                  <a:srgbClr val="0000FF"/>
                </a:solidFill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  <a:hlinkClick r:id="rId4"/>
              </a:rPr>
              <a:t> </a:t>
            </a:r>
            <a:r>
              <a:rPr lang="ru-RU" sz="1400" b="1" u="none" strike="noStrike" spc="-10" dirty="0" smtClean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  <a:hlinkClick r:id="rId4"/>
              </a:rPr>
              <a:t>рекомендации</a:t>
            </a:r>
            <a:r>
              <a:rPr lang="ru-RU" sz="1400" b="1" dirty="0">
                <a:solidFill>
                  <a:srgbClr val="0000FF"/>
                </a:solidFill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  <a:hlinkClick r:id="rId4"/>
              </a:rPr>
              <a:t> </a:t>
            </a:r>
            <a:r>
              <a:rPr lang="ru-RU" sz="1400" b="1" u="none" strike="noStrike" spc="-30" dirty="0" smtClean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  <a:hlinkClick r:id="rId4"/>
              </a:rPr>
              <a:t>по</a:t>
            </a:r>
            <a:r>
              <a:rPr lang="ru-RU" sz="1400" b="1" dirty="0">
                <a:solidFill>
                  <a:srgbClr val="0000FF"/>
                </a:solidFill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  <a:hlinkClick r:id="rId4"/>
              </a:rPr>
              <a:t> </a:t>
            </a:r>
            <a:r>
              <a:rPr lang="ru-RU" sz="1400" b="1" u="none" strike="noStrike" spc="-10" dirty="0" smtClean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  <a:hlinkClick r:id="rId4"/>
              </a:rPr>
              <a:t>преподаванию</a:t>
            </a:r>
            <a:r>
              <a:rPr lang="ru-RU" sz="1400" b="1" dirty="0">
                <a:solidFill>
                  <a:srgbClr val="0000FF"/>
                </a:solidFill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  <a:hlinkClick r:id="rId4"/>
              </a:rPr>
              <a:t> </a:t>
            </a:r>
            <a:r>
              <a:rPr lang="ru-RU" sz="1400" b="1" u="none" strike="noStrike" spc="-10" dirty="0" smtClean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  <a:hlinkClick r:id="rId4"/>
              </a:rPr>
              <a:t>родной</a:t>
            </a:r>
            <a:r>
              <a:rPr lang="ru-RU" sz="1400" b="1" dirty="0">
                <a:solidFill>
                  <a:srgbClr val="0000FF"/>
                </a:solidFill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  <a:hlinkClick r:id="rId4"/>
              </a:rPr>
              <a:t> </a:t>
            </a:r>
            <a:r>
              <a:rPr lang="ru-RU" sz="1400" b="1" u="none" strike="noStrike" spc="-10" dirty="0" smtClean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  <a:hlinkClick r:id="rId4"/>
              </a:rPr>
              <a:t>литературы.</a:t>
            </a:r>
            <a:r>
              <a:rPr lang="ru-RU" sz="1400" b="1" spc="-10" dirty="0" smtClean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 </a:t>
            </a:r>
            <a:r>
              <a:rPr lang="ru-RU" sz="1400" b="1" u="none" strike="noStrike" spc="0" dirty="0" smtClean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  <a:hlinkClick r:id="rId4"/>
              </a:rPr>
              <a:t>5–9классы (интерактивная версия).</a:t>
            </a:r>
            <a:r>
              <a:rPr lang="ru-RU" sz="1400" b="1" spc="0" dirty="0" smtClean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 </a:t>
            </a:r>
            <a:r>
              <a:rPr lang="en-US" sz="1400" b="1" spc="0" dirty="0" smtClean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– URL: </a:t>
            </a:r>
            <a:r>
              <a:rPr lang="en-US" sz="1400" b="1" u="none" strike="noStrike" spc="-10" dirty="0" smtClean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  <a:hlinkClick r:id="rId5"/>
              </a:rPr>
              <a:t>https://static.edsoo.ru/projects/case/for_teachers/russian_literature/index.html</a:t>
            </a:r>
            <a:endParaRPr lang="ru-RU" sz="1400" b="1" spc="0" dirty="0" smtClean="0">
              <a:effectLst/>
              <a:latin typeface="Times New Roman" panose="02020603050405020304" pitchFamily="18" charset="0"/>
              <a:ea typeface="Symbol" panose="05050102010706020507" pitchFamily="18" charset="2"/>
              <a:cs typeface="Times New Roman" panose="02020603050405020304" pitchFamily="18" charset="0"/>
            </a:endParaRPr>
          </a:p>
          <a:p>
            <a:pPr marL="342900" marR="85725" lvl="0" indent="-342900" algn="just">
              <a:lnSpc>
                <a:spcPct val="147000"/>
              </a:lnSpc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719455" algn="l"/>
              </a:tabLst>
            </a:pPr>
            <a:r>
              <a:rPr lang="ru-RU" sz="1400" b="1" spc="0" dirty="0" smtClean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Интеграция</a:t>
            </a:r>
            <a:r>
              <a:rPr lang="ru-RU" sz="1400" b="1" spc="400" dirty="0" smtClean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  </a:t>
            </a:r>
            <a:r>
              <a:rPr lang="ru-RU" sz="1400" b="1" spc="0" dirty="0" smtClean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содержания</a:t>
            </a:r>
            <a:r>
              <a:rPr lang="ru-RU" sz="1400" b="1" spc="400" dirty="0" smtClean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  </a:t>
            </a:r>
            <a:r>
              <a:rPr lang="ru-RU" sz="1400" b="1" spc="0" dirty="0" smtClean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предметов</a:t>
            </a:r>
            <a:r>
              <a:rPr lang="ru-RU" sz="1400" b="1" spc="400" dirty="0" smtClean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  </a:t>
            </a:r>
            <a:r>
              <a:rPr lang="ru-RU" sz="1400" b="1" spc="0" dirty="0" smtClean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«Литература»</a:t>
            </a:r>
            <a:r>
              <a:rPr lang="ru-RU" sz="1400" b="1" spc="400" dirty="0" smtClean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  </a:t>
            </a:r>
            <a:r>
              <a:rPr lang="ru-RU" sz="1400" b="1" spc="0" dirty="0" smtClean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и</a:t>
            </a:r>
            <a:r>
              <a:rPr lang="ru-RU" sz="1400" b="1" spc="400" dirty="0" smtClean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  </a:t>
            </a:r>
            <a:r>
              <a:rPr lang="ru-RU" sz="1400" b="1" spc="0" dirty="0" smtClean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«История» с деятельностью школьных театров. Реализация требований ФГОС основного общего</a:t>
            </a:r>
            <a:r>
              <a:rPr lang="ru-RU" sz="1400" b="1" spc="200" dirty="0" smtClean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 </a:t>
            </a:r>
            <a:r>
              <a:rPr lang="ru-RU" sz="1400" b="1" spc="0" dirty="0" smtClean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образования:</a:t>
            </a:r>
            <a:r>
              <a:rPr lang="ru-RU" sz="1400" b="1" spc="380" dirty="0" smtClean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 </a:t>
            </a:r>
            <a:r>
              <a:rPr lang="ru-RU" sz="1400" b="1" spc="0" dirty="0" smtClean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методические</a:t>
            </a:r>
            <a:r>
              <a:rPr lang="ru-RU" sz="1400" b="1" spc="200" dirty="0" smtClean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 </a:t>
            </a:r>
            <a:r>
              <a:rPr lang="ru-RU" sz="1400" b="1" spc="0" dirty="0" smtClean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рекомендации.</a:t>
            </a:r>
            <a:r>
              <a:rPr lang="ru-RU" sz="1400" b="1" spc="375" dirty="0" smtClean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 </a:t>
            </a:r>
            <a:r>
              <a:rPr lang="ru-RU" sz="1400" b="1" spc="0" dirty="0" smtClean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–</a:t>
            </a:r>
            <a:r>
              <a:rPr lang="ru-RU" sz="1400" b="1" spc="200" dirty="0" smtClean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 </a:t>
            </a:r>
            <a:r>
              <a:rPr lang="ru-RU" sz="1400" b="1" spc="0" dirty="0" smtClean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URL:</a:t>
            </a:r>
            <a:r>
              <a:rPr lang="ru-RU" sz="1400" b="1" spc="200" dirty="0" smtClean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 </a:t>
            </a:r>
            <a:r>
              <a:rPr lang="ru-RU" sz="1400" b="1" u="none" strike="noStrike" spc="0" dirty="0" smtClean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  <a:hlinkClick r:id="rId6"/>
              </a:rPr>
              <a:t>https://edsoo.ru/wp-</a:t>
            </a:r>
            <a:endParaRPr lang="ru-RU" sz="1400" b="1" spc="0" dirty="0" smtClean="0">
              <a:effectLst/>
              <a:latin typeface="Times New Roman" panose="02020603050405020304" pitchFamily="18" charset="0"/>
              <a:ea typeface="Symbol" panose="05050102010706020507" pitchFamily="18" charset="2"/>
              <a:cs typeface="Times New Roman" panose="02020603050405020304" pitchFamily="18" charset="0"/>
            </a:endParaRPr>
          </a:p>
          <a:p>
            <a:pPr marL="89535">
              <a:spcBef>
                <a:spcPts val="295"/>
              </a:spcBef>
              <a:spcAft>
                <a:spcPts val="0"/>
              </a:spcAft>
            </a:pPr>
            <a:r>
              <a:rPr lang="ru-RU" sz="14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u="none" strike="noStrike" spc="-20" dirty="0" err="1" smtClean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content</a:t>
            </a:r>
            <a:r>
              <a:rPr lang="ru-RU" sz="1400" b="1" u="none" strike="noStrike" spc="-20" dirty="0" smtClean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/</a:t>
            </a:r>
            <a:r>
              <a:rPr lang="ru-RU" sz="1400" b="1" u="none" strike="noStrike" spc="-20" dirty="0" err="1" smtClean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uploads</a:t>
            </a:r>
            <a:r>
              <a:rPr lang="ru-RU" sz="1400" b="1" u="none" strike="noStrike" spc="-20" dirty="0" smtClean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/2023/08/МП_Театр_формат-docx_08082023_на-сайт_Новая.pdf</a:t>
            </a:r>
            <a:endParaRPr lang="ru-RU" sz="1400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87630" lvl="0" indent="-342900" algn="just">
              <a:lnSpc>
                <a:spcPct val="147000"/>
              </a:lnSpc>
              <a:spcBef>
                <a:spcPts val="810"/>
              </a:spcBef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719455" algn="l"/>
              </a:tabLst>
            </a:pPr>
            <a:r>
              <a:rPr lang="ru-RU" sz="1400" b="1" spc="0" dirty="0" smtClean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Достижение </a:t>
            </a:r>
            <a:r>
              <a:rPr lang="ru-RU" sz="1400" b="1" spc="0" dirty="0" err="1" smtClean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метапредметных</a:t>
            </a:r>
            <a:r>
              <a:rPr lang="ru-RU" sz="1400" b="1" spc="0" dirty="0" smtClean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 результатов в рамках изучения предметов филологического блока (основное общее образование): методические рекомендации. – URL:</a:t>
            </a:r>
          </a:p>
          <a:p>
            <a:pPr marL="89535">
              <a:spcBef>
                <a:spcPts val="35"/>
              </a:spcBef>
              <a:spcAft>
                <a:spcPts val="0"/>
              </a:spcAft>
            </a:pPr>
            <a:r>
              <a:rPr lang="ru-RU" sz="1400" b="1" u="sng" spc="-20" dirty="0" smtClean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https://edsoo.ru/wp</a:t>
            </a:r>
            <a:r>
              <a:rPr lang="ru-RU" sz="1400" b="1" u="sng" spc="-20" dirty="0" smtClean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8"/>
              </a:rPr>
              <a:t>-</a:t>
            </a:r>
            <a:r>
              <a:rPr lang="ru-RU" sz="1400" b="1" u="none" strike="noStrike" spc="-20" dirty="0" smtClean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8"/>
              </a:rPr>
              <a:t>content/uploads/2023/12/meta_filologicheskij-blok_01.pdf</a:t>
            </a:r>
            <a:endParaRPr lang="ru-RU" sz="1400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39115">
              <a:spcBef>
                <a:spcPts val="815"/>
              </a:spcBef>
              <a:spcAft>
                <a:spcPts val="0"/>
              </a:spcAft>
            </a:pPr>
            <a:r>
              <a:rPr lang="ru-RU" sz="1400" b="1" spc="-4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1400" b="1" spc="-25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spc="-4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целью</a:t>
            </a:r>
            <a:r>
              <a:rPr lang="ru-RU" sz="1400" b="1" spc="-35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spc="-4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оказания</a:t>
            </a:r>
            <a:r>
              <a:rPr lang="ru-RU" sz="1400" b="1" spc="-25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spc="-4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помощи</a:t>
            </a:r>
            <a:r>
              <a:rPr lang="ru-RU" sz="1400" b="1" spc="-3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spc="-4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учителю</a:t>
            </a:r>
            <a:r>
              <a:rPr lang="ru-RU" sz="1400" b="1" spc="-25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spc="-4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1400" b="1" spc="-2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spc="-4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преподавании</a:t>
            </a:r>
            <a:r>
              <a:rPr lang="ru-RU" sz="1400" b="1" spc="-3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spc="-4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сложных</a:t>
            </a:r>
            <a:r>
              <a:rPr lang="ru-RU" sz="1400" b="1" spc="-1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spc="-4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тем</a:t>
            </a:r>
            <a:r>
              <a:rPr lang="ru-RU" sz="1400" b="1" spc="-2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spc="-4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подготовлены</a:t>
            </a:r>
            <a:endParaRPr lang="ru-RU" sz="1400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9535">
              <a:spcBef>
                <a:spcPts val="805"/>
              </a:spcBef>
              <a:spcAft>
                <a:spcPts val="0"/>
              </a:spcAft>
            </a:pPr>
            <a:r>
              <a:rPr lang="ru-RU" sz="1400" b="1" kern="0" spc="-6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методические</a:t>
            </a:r>
            <a:r>
              <a:rPr lang="ru-RU" sz="1400" b="1" kern="0" spc="5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kern="0" spc="-6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интерактивные</a:t>
            </a:r>
            <a:r>
              <a:rPr lang="ru-RU" sz="1400" b="1" kern="0" spc="1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kern="0" spc="-6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кейсы:</a:t>
            </a:r>
            <a:endParaRPr lang="ru-RU" sz="1400" b="1" kern="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85725" lvl="0" indent="-342900">
              <a:lnSpc>
                <a:spcPct val="145000"/>
              </a:lnSpc>
              <a:spcBef>
                <a:spcPts val="810"/>
              </a:spcBef>
              <a:buFont typeface="Symbol" panose="05050102010706020507" pitchFamily="18" charset="2"/>
              <a:buChar char=""/>
              <a:tabLst>
                <a:tab pos="719455" algn="l"/>
              </a:tabLst>
            </a:pPr>
            <a:r>
              <a:rPr lang="ru-RU" sz="1400" b="1" spc="0" dirty="0" smtClean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Пейзаж</a:t>
            </a:r>
            <a:r>
              <a:rPr lang="ru-RU" sz="1400" b="1" spc="-15" dirty="0" smtClean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 </a:t>
            </a:r>
            <a:r>
              <a:rPr lang="ru-RU" sz="1400" b="1" spc="0" dirty="0" smtClean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в</a:t>
            </a:r>
            <a:r>
              <a:rPr lang="ru-RU" sz="1400" b="1" spc="-20" dirty="0" smtClean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 </a:t>
            </a:r>
            <a:r>
              <a:rPr lang="ru-RU" sz="1400" b="1" spc="0" dirty="0" smtClean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художественных</a:t>
            </a:r>
            <a:r>
              <a:rPr lang="ru-RU" sz="1400" b="1" spc="-10" dirty="0" smtClean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 </a:t>
            </a:r>
            <a:r>
              <a:rPr lang="ru-RU" sz="1400" b="1" spc="0" dirty="0" smtClean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произведениях</a:t>
            </a:r>
            <a:r>
              <a:rPr lang="ru-RU" sz="1400" b="1" spc="-5" dirty="0" smtClean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 </a:t>
            </a:r>
            <a:r>
              <a:rPr lang="ru-RU" sz="1400" b="1" spc="0" dirty="0" smtClean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(на</a:t>
            </a:r>
            <a:r>
              <a:rPr lang="ru-RU" sz="1400" b="1" spc="-30" dirty="0" smtClean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 </a:t>
            </a:r>
            <a:r>
              <a:rPr lang="ru-RU" sz="1400" b="1" spc="0" dirty="0" smtClean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примере</a:t>
            </a:r>
            <a:r>
              <a:rPr lang="ru-RU" sz="1400" b="1" spc="-30" dirty="0" smtClean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 </a:t>
            </a:r>
            <a:r>
              <a:rPr lang="ru-RU" sz="1400" b="1" spc="0" dirty="0" smtClean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изучения</a:t>
            </a:r>
            <a:r>
              <a:rPr lang="ru-RU" sz="1400" b="1" spc="-30" dirty="0" smtClean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 </a:t>
            </a:r>
            <a:r>
              <a:rPr lang="ru-RU" sz="1400" b="1" spc="0" dirty="0" smtClean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рассказа Ю.П. Казакова «Тихое утро»). – URL: </a:t>
            </a:r>
            <a:r>
              <a:rPr lang="ru-RU" sz="1400" b="1" u="sng" spc="0" dirty="0" smtClean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  <a:hlinkClick r:id="rId9"/>
              </a:rPr>
              <a:t>https://content.edsoo.ru/case/item/81/</a:t>
            </a:r>
            <a:endParaRPr lang="ru-RU" sz="1400" b="1" spc="0" dirty="0" smtClean="0">
              <a:effectLst/>
              <a:latin typeface="Times New Roman" panose="02020603050405020304" pitchFamily="18" charset="0"/>
              <a:ea typeface="Symbol" panose="05050102010706020507" pitchFamily="18" charset="2"/>
              <a:cs typeface="Times New Roman" panose="02020603050405020304" pitchFamily="18" charset="0"/>
            </a:endParaRPr>
          </a:p>
          <a:p>
            <a:pPr marL="342900" marR="88900" lvl="0" indent="-342900">
              <a:lnSpc>
                <a:spcPct val="145000"/>
              </a:lnSpc>
              <a:spcBef>
                <a:spcPts val="75"/>
              </a:spcBef>
              <a:buFont typeface="Symbol" panose="05050102010706020507" pitchFamily="18" charset="2"/>
              <a:buChar char=""/>
              <a:tabLst>
                <a:tab pos="719455" algn="l"/>
              </a:tabLst>
            </a:pPr>
            <a:r>
              <a:rPr lang="ru-RU" sz="1400" b="1" spc="0" dirty="0" smtClean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Обзорная тема «Произведения отечественных писателей XIX–XXI веков на тему детства». – URL: </a:t>
            </a:r>
            <a:r>
              <a:rPr lang="ru-RU" sz="1400" b="1" u="none" strike="noStrike" spc="0" dirty="0" smtClean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  <a:hlinkClick r:id="rId10"/>
              </a:rPr>
              <a:t>https://content.edsoo.ru/case/item/30/</a:t>
            </a:r>
            <a:endParaRPr lang="ru-RU" sz="1400" b="1" spc="0" dirty="0">
              <a:effectLst/>
              <a:latin typeface="Times New Roman" panose="02020603050405020304" pitchFamily="18" charset="0"/>
              <a:ea typeface="Symbol" panose="05050102010706020507" pitchFamily="18" charset="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68142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6746" y="275897"/>
            <a:ext cx="9892862" cy="46628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Примерный перечень произведений для заучивания наизусть</a:t>
            </a:r>
            <a:endParaRPr lang="ru-RU" dirty="0" smtClean="0">
              <a:solidFill>
                <a:srgbClr val="00B0F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4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 каждого класса (с 5 по 11) определён минимальный объём произведений для заучивания, с указанием выбора отдельных стихотворений или фрагментов.</a:t>
            </a:r>
            <a:endParaRPr lang="ru-RU" sz="1400" b="1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4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Перечни включают произведения классиков русской литературы, а также литературу народов РФ.</a:t>
            </a:r>
            <a:endParaRPr lang="ru-RU" sz="1400" b="1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1400" b="1" dirty="0" smtClean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Списки художественных произведений</a:t>
            </a:r>
            <a:endParaRPr lang="ru-RU" sz="1400" b="1" dirty="0" smtClean="0">
              <a:solidFill>
                <a:srgbClr val="00B0F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400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Минпросвещения</a:t>
            </a:r>
            <a:r>
              <a:rPr lang="ru-RU" sz="14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направило в регионы списки произведений, включённых в образовательные программы, рекомендованных для внеклассного чтения и патриотической направленности.</a:t>
            </a:r>
            <a:endParaRPr lang="ru-RU" sz="1400" b="1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4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Список патриотических произведений размещён на сайте «Единое содержание общего образования» (https://edsoo.ru/wp-content/uploads/2026/01/perechenproizvedenij-patrioticheskoj-napravlennosti.pdf).</a:t>
            </a:r>
            <a:endParaRPr lang="ru-RU" sz="1400" b="1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4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Проведён ряд </a:t>
            </a:r>
            <a:r>
              <a:rPr lang="ru-RU" sz="1400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вебинаров</a:t>
            </a:r>
            <a:r>
              <a:rPr lang="ru-RU" sz="14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 участием представителей издательств и современных авторов для популяризации книг и обсуждения круга чтения современного школьника.</a:t>
            </a:r>
            <a:endParaRPr lang="ru-RU" sz="14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7627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99090" y="0"/>
            <a:ext cx="10972799" cy="66960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1600" b="1" dirty="0" smtClean="0">
                <a:solidFill>
                  <a:srgbClr val="00B0F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Всероссийский конкурс сочинений</a:t>
            </a:r>
            <a:endParaRPr lang="ru-RU" sz="1600" dirty="0" smtClean="0">
              <a:solidFill>
                <a:srgbClr val="00B0F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600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Рекомендуется запланировать работу по подготовке участников Всероссийского конкурса сочинений, учредителем которого является </a:t>
            </a:r>
            <a:r>
              <a:rPr lang="ru-RU" sz="1600" dirty="0" err="1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Минпросвещения</a:t>
            </a:r>
            <a:r>
              <a:rPr lang="ru-RU" sz="1600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РФ.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600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Методические рекомендации и другая информация о конкурсе представлены на сайте https://vks.edsoo.ru.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600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Материалы конкурса могут быть использованы для подготовки к школьным сочинениям и ЕГЭ по литературе.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1600" b="1" dirty="0" smtClean="0">
                <a:solidFill>
                  <a:srgbClr val="00B0F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Календарь памятных и знаменательных литературных дат на 2026–2027 учебный год</a:t>
            </a:r>
            <a:endParaRPr lang="ru-RU" sz="1600" dirty="0" smtClean="0">
              <a:solidFill>
                <a:srgbClr val="00B0F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600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планировании учебной деятельности рекомендуется учесть календарь памятных дат и юбилеев русских и зарубежных писателей и поэтов.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1600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Указаны юбилеи писателей и поэтов на каждый месяц с сентября 2026 по май 2027 года.</a:t>
            </a:r>
            <a:r>
              <a:rPr lang="ru-RU" sz="16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1600" b="1" dirty="0" smtClean="0">
                <a:solidFill>
                  <a:srgbClr val="00B0F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Итоговые контрольные работы по литературе</a:t>
            </a:r>
            <a:endParaRPr lang="ru-RU" sz="1600" dirty="0" smtClean="0">
              <a:solidFill>
                <a:srgbClr val="00B0F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600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Определены темы и формы проведения итоговых контрольных работ по литературе для уровней основного и среднего общего образования.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600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Работы включают письменные ответы, тесты и сочинения, распределённые по классам и уровням обучения.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69702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84738" y="121919"/>
            <a:ext cx="7451834" cy="1410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01980" marR="154940" algn="ctr">
              <a:spcBef>
                <a:spcPts val="10"/>
              </a:spcBef>
              <a:spcAft>
                <a:spcPts val="0"/>
              </a:spcAft>
            </a:pPr>
            <a:r>
              <a:rPr lang="ru-RU" sz="1600" b="1" dirty="0" smtClean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Итоговые</a:t>
            </a:r>
            <a:r>
              <a:rPr lang="ru-RU" sz="1600" b="1" spc="-70" dirty="0" smtClean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b="1" dirty="0" smtClean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контрольные</a:t>
            </a:r>
            <a:r>
              <a:rPr lang="ru-RU" sz="1600" b="1" spc="-70" dirty="0" smtClean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b="1" dirty="0" smtClean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работы</a:t>
            </a:r>
            <a:r>
              <a:rPr lang="ru-RU" sz="1600" b="1" spc="-70" dirty="0" smtClean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b="1" dirty="0" smtClean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</a:t>
            </a:r>
            <a:r>
              <a:rPr lang="ru-RU" sz="1600" b="1" spc="-80" dirty="0" smtClean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b="1" dirty="0" smtClean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учебному</a:t>
            </a:r>
            <a:r>
              <a:rPr lang="ru-RU" sz="1600" b="1" spc="-65" dirty="0" smtClean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b="1" dirty="0" smtClean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предмету</a:t>
            </a:r>
            <a:r>
              <a:rPr lang="ru-RU" sz="1600" b="1" spc="-65" dirty="0" smtClean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b="1" dirty="0" smtClean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«Литература» </a:t>
            </a:r>
          </a:p>
          <a:p>
            <a:pPr marL="601980" marR="154940" algn="ctr">
              <a:spcBef>
                <a:spcPts val="10"/>
              </a:spcBef>
              <a:spcAft>
                <a:spcPts val="0"/>
              </a:spcAft>
            </a:pPr>
            <a:r>
              <a:rPr lang="ru-RU" sz="1600" b="1" dirty="0" smtClean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(в соответствии с конструктором рабочих программ)</a:t>
            </a:r>
            <a:endParaRPr lang="ru-RU" sz="1600" dirty="0" smtClean="0">
              <a:solidFill>
                <a:srgbClr val="00B0F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602615" marR="154940" algn="ctr">
              <a:spcBef>
                <a:spcPts val="1605"/>
              </a:spcBef>
              <a:spcAft>
                <a:spcPts val="0"/>
              </a:spcAft>
            </a:pPr>
            <a:r>
              <a:rPr lang="ru-RU" sz="1600" b="1" dirty="0" smtClean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Основное</a:t>
            </a:r>
            <a:r>
              <a:rPr lang="ru-RU" sz="1600" b="1" spc="-55" dirty="0" smtClean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b="1" dirty="0" smtClean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общее</a:t>
            </a:r>
            <a:r>
              <a:rPr lang="ru-RU" sz="1600" b="1" spc="-40" dirty="0" smtClean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b="1" spc="-10" dirty="0" smtClean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образование</a:t>
            </a:r>
          </a:p>
          <a:p>
            <a:pPr marL="602615" marR="154940" algn="ctr">
              <a:spcBef>
                <a:spcPts val="1605"/>
              </a:spcBef>
              <a:spcAft>
                <a:spcPts val="0"/>
              </a:spcAft>
            </a:pPr>
            <a:endParaRPr lang="ru-RU" sz="1100" dirty="0">
              <a:solidFill>
                <a:srgbClr val="0070C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4054959"/>
              </p:ext>
            </p:extLst>
          </p:nvPr>
        </p:nvGraphicFramePr>
        <p:xfrm>
          <a:off x="599090" y="1206067"/>
          <a:ext cx="10602311" cy="5331920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261515"/>
                <a:gridCol w="4429815"/>
                <a:gridCol w="1902323"/>
                <a:gridCol w="3008658"/>
              </a:tblGrid>
              <a:tr h="276512">
                <a:tc>
                  <a:txBody>
                    <a:bodyPr/>
                    <a:lstStyle/>
                    <a:p>
                      <a:pPr marL="69850" marR="202565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200" b="1" spc="-5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№ </a:t>
                      </a:r>
                      <a:r>
                        <a:rPr lang="ru-RU" sz="1200" b="1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урока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" algn="ctr"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ru-RU" sz="1200" b="1" spc="-2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Тема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200" b="1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часов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9215"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ru-RU" sz="1200" b="1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Примечание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9231">
                <a:tc gridSpan="4">
                  <a:txBody>
                    <a:bodyPr/>
                    <a:lstStyle/>
                    <a:p>
                      <a:pPr marL="8255" algn="ctr">
                        <a:lnSpc>
                          <a:spcPts val="1505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lang="ru-RU" sz="1200" b="1" spc="5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spc="-1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класс</a:t>
                      </a:r>
                      <a:endParaRPr lang="ru-RU" sz="12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63159">
                <a:tc>
                  <a:txBody>
                    <a:bodyPr/>
                    <a:lstStyle/>
                    <a:p>
                      <a:pPr marL="69850">
                        <a:spcAft>
                          <a:spcPts val="0"/>
                        </a:spcAft>
                      </a:pPr>
                      <a:r>
                        <a:rPr lang="ru-RU" sz="1200" b="1" spc="-2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48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Русская</a:t>
                      </a:r>
                      <a:r>
                        <a:rPr lang="ru-RU" sz="1200" b="1" spc="-1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классика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spcAft>
                          <a:spcPts val="0"/>
                        </a:spcAft>
                      </a:pPr>
                      <a:r>
                        <a:rPr lang="ru-RU" sz="1200" b="1" spc="-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9215">
                        <a:spcAft>
                          <a:spcPts val="0"/>
                        </a:spcAft>
                        <a:tabLst>
                          <a:tab pos="1191260" algn="l"/>
                        </a:tabLst>
                      </a:pPr>
                      <a:r>
                        <a:rPr lang="ru-RU" sz="1200" b="1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Письменный</a:t>
                      </a: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  <a:r>
                        <a:rPr lang="ru-RU" sz="1200" b="1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ответ,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9215" marR="60325">
                        <a:lnSpc>
                          <a:spcPts val="1610"/>
                        </a:lnSpc>
                        <a:spcAft>
                          <a:spcPts val="0"/>
                        </a:spcAft>
                        <a:tabLst>
                          <a:tab pos="809625" algn="l"/>
                        </a:tabLst>
                      </a:pPr>
                      <a:r>
                        <a:rPr lang="ru-RU" sz="1200" b="1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тесты,</a:t>
                      </a: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  <a:r>
                        <a:rPr lang="ru-RU" sz="1200" b="1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творческая работа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3292">
                <a:tc>
                  <a:txBody>
                    <a:bodyPr/>
                    <a:lstStyle/>
                    <a:p>
                      <a:pPr marL="69850">
                        <a:spcAft>
                          <a:spcPts val="0"/>
                        </a:spcAft>
                      </a:pPr>
                      <a:r>
                        <a:rPr lang="ru-RU" sz="1200" b="1" spc="-2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96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8580" marR="60325">
                        <a:spcAft>
                          <a:spcPts val="0"/>
                        </a:spcAft>
                        <a:tabLst>
                          <a:tab pos="1222375" algn="l"/>
                          <a:tab pos="2366645" algn="l"/>
                        </a:tabLst>
                      </a:pPr>
                      <a:r>
                        <a:rPr lang="ru-RU" sz="1200" b="1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Образы</a:t>
                      </a: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  <a:r>
                        <a:rPr lang="ru-RU" sz="1200" b="1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детства</a:t>
                      </a: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  <a:r>
                        <a:rPr lang="ru-RU" sz="1200" b="1" spc="-5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 </a:t>
                      </a:r>
                      <a:r>
                        <a:rPr lang="ru-RU" sz="1200" b="1" spc="-5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литературных </a:t>
                      </a: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произведениях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spcAft>
                          <a:spcPts val="0"/>
                        </a:spcAft>
                      </a:pPr>
                      <a:r>
                        <a:rPr lang="ru-RU" sz="1200" b="1" spc="-5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9215" marR="60325" algn="just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Письменный ответ, тесты, творческая </a:t>
                      </a:r>
                      <a:r>
                        <a:rPr lang="ru-RU" sz="1200" b="1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работа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9231">
                <a:tc gridSpan="4">
                  <a:txBody>
                    <a:bodyPr/>
                    <a:lstStyle/>
                    <a:p>
                      <a:pPr marL="8255" algn="ctr">
                        <a:lnSpc>
                          <a:spcPts val="1505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lang="ru-RU" sz="1200" b="1" spc="5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spc="-1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класс</a:t>
                      </a:r>
                      <a:endParaRPr lang="ru-RU" sz="12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76512">
                <a:tc>
                  <a:txBody>
                    <a:bodyPr/>
                    <a:lstStyle/>
                    <a:p>
                      <a:pPr marL="69850">
                        <a:spcAft>
                          <a:spcPts val="0"/>
                        </a:spcAft>
                      </a:pPr>
                      <a:r>
                        <a:rPr lang="ru-RU" sz="1200" b="1" spc="-2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56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Герои</a:t>
                      </a:r>
                      <a:r>
                        <a:rPr lang="ru-RU" sz="1200" b="1" spc="-3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произведений</a:t>
                      </a:r>
                      <a:r>
                        <a:rPr lang="ru-RU" sz="1200" b="1" spc="-2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XIX</a:t>
                      </a:r>
                      <a:r>
                        <a:rPr lang="ru-RU" sz="1200" b="1" spc="-2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века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spcAft>
                          <a:spcPts val="0"/>
                        </a:spcAft>
                      </a:pPr>
                      <a:r>
                        <a:rPr lang="ru-RU" sz="1200" b="1" spc="-5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9215" marR="60325" algn="just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Письменный ответ, тесты, творческая </a:t>
                      </a:r>
                      <a:r>
                        <a:rPr lang="ru-RU" sz="1200" b="1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работа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6512">
                <a:tc>
                  <a:txBody>
                    <a:bodyPr/>
                    <a:lstStyle/>
                    <a:p>
                      <a:pPr marL="69850"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r>
                        <a:rPr lang="ru-RU" sz="1200" b="1" spc="-25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101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Тема</a:t>
                      </a:r>
                      <a:r>
                        <a:rPr lang="ru-RU" sz="1200" b="1" spc="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семьи</a:t>
                      </a:r>
                      <a:r>
                        <a:rPr lang="ru-RU" sz="1200" b="1" spc="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</a:t>
                      </a:r>
                      <a:r>
                        <a:rPr lang="ru-RU" sz="1200" b="1" spc="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произведениях XX – начала XXI вв.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r>
                        <a:rPr lang="ru-RU" sz="1200" b="1" spc="-5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9215" marR="60325" algn="just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Письменный ответ, тесты, творческая </a:t>
                      </a:r>
                      <a:r>
                        <a:rPr lang="ru-RU" sz="1200" b="1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работа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9231">
                <a:tc gridSpan="4">
                  <a:txBody>
                    <a:bodyPr/>
                    <a:lstStyle/>
                    <a:p>
                      <a:pPr marL="8255" algn="ctr">
                        <a:lnSpc>
                          <a:spcPts val="1505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r>
                        <a:rPr lang="ru-RU" sz="1200" b="1" spc="5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spc="-1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класс</a:t>
                      </a:r>
                      <a:endParaRPr lang="ru-RU" sz="12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53026">
                <a:tc>
                  <a:txBody>
                    <a:bodyPr/>
                    <a:lstStyle/>
                    <a:p>
                      <a:pPr marL="69850"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ru-RU" sz="1200" b="1" spc="-25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35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8580" marR="58420" algn="just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Литература и история: изображение исторических событий в произведениях XIX </a:t>
                      </a:r>
                      <a:r>
                        <a:rPr lang="ru-RU" sz="1200" b="1" spc="-2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века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ru-RU" sz="1200" b="1" spc="-5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9215" marR="60325" algn="just"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Письменный ответ, тесты, творческая </a:t>
                      </a:r>
                      <a:r>
                        <a:rPr lang="ru-RU" sz="1200" b="1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работа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3159">
                <a:tc>
                  <a:txBody>
                    <a:bodyPr/>
                    <a:lstStyle/>
                    <a:p>
                      <a:pPr marL="69850">
                        <a:spcAft>
                          <a:spcPts val="0"/>
                        </a:spcAft>
                      </a:pPr>
                      <a:r>
                        <a:rPr lang="ru-RU" sz="1200" b="1" spc="-25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59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Литература</a:t>
                      </a:r>
                      <a:r>
                        <a:rPr lang="ru-RU" sz="1200" b="1" spc="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второй</a:t>
                      </a:r>
                      <a:r>
                        <a:rPr lang="ru-RU" sz="1200" b="1" spc="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половины XX – начала XXI вв.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spcAft>
                          <a:spcPts val="0"/>
                        </a:spcAft>
                      </a:pPr>
                      <a:r>
                        <a:rPr lang="ru-RU" sz="1200" b="1" spc="-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9215">
                        <a:spcAft>
                          <a:spcPts val="0"/>
                        </a:spcAft>
                        <a:tabLst>
                          <a:tab pos="1191260" algn="l"/>
                        </a:tabLst>
                      </a:pPr>
                      <a:r>
                        <a:rPr lang="ru-RU" sz="1200" b="1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Письменный</a:t>
                      </a: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  <a:r>
                        <a:rPr lang="ru-RU" sz="1200" b="1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ответ,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9215" marR="60325">
                        <a:lnSpc>
                          <a:spcPts val="1610"/>
                        </a:lnSpc>
                        <a:spcAft>
                          <a:spcPts val="0"/>
                        </a:spcAft>
                        <a:tabLst>
                          <a:tab pos="809625" algn="l"/>
                        </a:tabLst>
                      </a:pPr>
                      <a:r>
                        <a:rPr lang="ru-RU" sz="1200" b="1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тесты,</a:t>
                      </a: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  <a:r>
                        <a:rPr lang="ru-RU" sz="1200" b="1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творческая работа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9231">
                <a:tc gridSpan="4">
                  <a:txBody>
                    <a:bodyPr/>
                    <a:lstStyle/>
                    <a:p>
                      <a:pPr marL="8255" algn="ctr">
                        <a:lnSpc>
                          <a:spcPts val="1505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r>
                        <a:rPr lang="ru-RU" sz="1200" b="1" spc="5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spc="-1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класс</a:t>
                      </a:r>
                      <a:endParaRPr lang="ru-RU" sz="12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76512">
                <a:tc>
                  <a:txBody>
                    <a:bodyPr/>
                    <a:lstStyle/>
                    <a:p>
                      <a:pPr marL="69850">
                        <a:spcAft>
                          <a:spcPts val="0"/>
                        </a:spcAft>
                      </a:pPr>
                      <a:r>
                        <a:rPr lang="ru-RU" sz="1200" b="1" spc="-25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37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От</a:t>
                      </a:r>
                      <a:r>
                        <a:rPr lang="ru-RU" sz="1200" b="1" spc="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древнерусской</a:t>
                      </a:r>
                      <a:r>
                        <a:rPr lang="ru-RU" sz="1200" b="1" spc="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литературы до литературы XIX века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spcAft>
                          <a:spcPts val="0"/>
                        </a:spcAft>
                      </a:pPr>
                      <a:r>
                        <a:rPr lang="ru-RU" sz="1200" b="1" spc="-5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9215" marR="62230">
                        <a:lnSpc>
                          <a:spcPts val="1610"/>
                        </a:lnSpc>
                        <a:spcAft>
                          <a:spcPts val="0"/>
                        </a:spcAft>
                        <a:tabLst>
                          <a:tab pos="1191260" algn="l"/>
                        </a:tabLst>
                      </a:pPr>
                      <a:r>
                        <a:rPr lang="ru-RU" sz="1200" b="1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Письменный</a:t>
                      </a: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  <a:r>
                        <a:rPr lang="ru-RU" sz="1200" b="1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ответ, </a:t>
                      </a: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тесты, сочинение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6512">
                <a:tc>
                  <a:txBody>
                    <a:bodyPr/>
                    <a:lstStyle/>
                    <a:p>
                      <a:pPr marL="69850">
                        <a:spcAft>
                          <a:spcPts val="0"/>
                        </a:spcAft>
                      </a:pPr>
                      <a:r>
                        <a:rPr lang="ru-RU" sz="1200" b="1" spc="-25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57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Литература</a:t>
                      </a:r>
                      <a:r>
                        <a:rPr lang="ru-RU" sz="1200" b="1" spc="-3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spc="-25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XX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spcAft>
                          <a:spcPts val="0"/>
                        </a:spcAft>
                      </a:pPr>
                      <a:r>
                        <a:rPr lang="ru-RU" sz="1200" b="1" spc="-5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9215" marR="62230">
                        <a:lnSpc>
                          <a:spcPts val="1610"/>
                        </a:lnSpc>
                        <a:spcAft>
                          <a:spcPts val="0"/>
                        </a:spcAft>
                        <a:tabLst>
                          <a:tab pos="1191260" algn="l"/>
                        </a:tabLst>
                      </a:pPr>
                      <a:r>
                        <a:rPr lang="ru-RU" sz="1200" b="1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Письменный</a:t>
                      </a: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  <a:r>
                        <a:rPr lang="ru-RU" sz="1200" b="1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ответ, </a:t>
                      </a: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тесты, сочинение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9231">
                <a:tc gridSpan="4">
                  <a:txBody>
                    <a:bodyPr/>
                    <a:lstStyle/>
                    <a:p>
                      <a:pPr marL="8255"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r>
                        <a:rPr lang="ru-RU" sz="1200" b="1" spc="5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spc="-1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класс</a:t>
                      </a:r>
                      <a:endParaRPr lang="ru-RU" sz="12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76512">
                <a:tc>
                  <a:txBody>
                    <a:bodyPr/>
                    <a:lstStyle/>
                    <a:p>
                      <a:pPr marL="69850"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ru-RU" sz="1200" b="1" spc="-25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49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От</a:t>
                      </a:r>
                      <a:r>
                        <a:rPr lang="ru-RU" sz="1200" b="1" spc="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древнерусской</a:t>
                      </a:r>
                      <a:r>
                        <a:rPr lang="ru-RU" sz="1200" b="1" spc="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литературы до литературы XIX века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ru-RU" sz="1200" b="1" spc="-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9215" marR="62230">
                        <a:lnSpc>
                          <a:spcPts val="1610"/>
                        </a:lnSpc>
                        <a:spcAft>
                          <a:spcPts val="0"/>
                        </a:spcAft>
                        <a:tabLst>
                          <a:tab pos="1191260" algn="l"/>
                        </a:tabLst>
                      </a:pPr>
                      <a:r>
                        <a:rPr lang="ru-RU" sz="1200" b="1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Письменный</a:t>
                      </a: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  <a:r>
                        <a:rPr lang="ru-RU" sz="1200" b="1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ответ, </a:t>
                      </a: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тесты, сочинение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6512">
                <a:tc>
                  <a:txBody>
                    <a:bodyPr/>
                    <a:lstStyle/>
                    <a:p>
                      <a:pPr marL="69850">
                        <a:spcAft>
                          <a:spcPts val="0"/>
                        </a:spcAft>
                      </a:pPr>
                      <a:r>
                        <a:rPr lang="ru-RU" sz="1200" b="1" spc="-25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84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Литература</a:t>
                      </a:r>
                      <a:r>
                        <a:rPr lang="ru-RU" sz="1200" b="1" spc="-3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середины</a:t>
                      </a:r>
                      <a:r>
                        <a:rPr lang="ru-RU" sz="1200" b="1" spc="-25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XIX</a:t>
                      </a:r>
                      <a:r>
                        <a:rPr lang="ru-RU" sz="1200" b="1" spc="-2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века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spcAft>
                          <a:spcPts val="0"/>
                        </a:spcAft>
                      </a:pPr>
                      <a:r>
                        <a:rPr lang="ru-RU" sz="1200" b="1" spc="-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9215" marR="62230">
                        <a:lnSpc>
                          <a:spcPts val="1610"/>
                        </a:lnSpc>
                        <a:spcAft>
                          <a:spcPts val="0"/>
                        </a:spcAft>
                        <a:tabLst>
                          <a:tab pos="1191260" algn="l"/>
                        </a:tabLst>
                      </a:pPr>
                      <a:r>
                        <a:rPr lang="ru-RU" sz="1200" b="1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Письменный</a:t>
                      </a: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  <a:r>
                        <a:rPr lang="ru-RU" sz="1200" b="1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ответ, </a:t>
                      </a: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тесты, сочинение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298342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026979" y="212834"/>
            <a:ext cx="432272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9535" marR="1905" algn="ctr">
              <a:spcAft>
                <a:spcPts val="0"/>
              </a:spcAft>
            </a:pPr>
            <a:r>
              <a:rPr lang="ru-RU" sz="1400" b="1" kern="0" dirty="0" smtClean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Среднее</a:t>
            </a:r>
            <a:r>
              <a:rPr lang="ru-RU" sz="1400" b="1" kern="0" spc="-30" dirty="0" smtClean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b="1" kern="0" dirty="0" smtClean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общее</a:t>
            </a:r>
            <a:r>
              <a:rPr lang="ru-RU" sz="1400" b="1" kern="0" spc="-30" dirty="0" smtClean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b="1" kern="0" spc="-10" dirty="0" smtClean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образование</a:t>
            </a:r>
          </a:p>
          <a:p>
            <a:pPr marL="89535" marR="1905" algn="ctr">
              <a:spcAft>
                <a:spcPts val="0"/>
              </a:spcAft>
            </a:pPr>
            <a:endParaRPr lang="ru-RU" sz="1400" b="1" kern="0" spc="-1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89535" marR="1905" algn="ctr">
              <a:spcAft>
                <a:spcPts val="0"/>
              </a:spcAft>
            </a:pPr>
            <a:endParaRPr lang="ru-RU" sz="1400" b="1" kern="0" spc="-1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89535" marR="1905" algn="ctr">
              <a:spcAft>
                <a:spcPts val="0"/>
              </a:spcAft>
            </a:pPr>
            <a:endParaRPr lang="ru-RU" sz="1400" b="1" kern="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5850473"/>
              </p:ext>
            </p:extLst>
          </p:nvPr>
        </p:nvGraphicFramePr>
        <p:xfrm>
          <a:off x="701567" y="599090"/>
          <a:ext cx="10216053" cy="5163075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215557"/>
                <a:gridCol w="4268430"/>
                <a:gridCol w="1833018"/>
                <a:gridCol w="2899048"/>
              </a:tblGrid>
              <a:tr h="248023">
                <a:tc>
                  <a:txBody>
                    <a:bodyPr/>
                    <a:lstStyle/>
                    <a:p>
                      <a:pPr marL="69850" marR="202565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200" b="1" spc="-5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№ </a:t>
                      </a:r>
                      <a:r>
                        <a:rPr lang="ru-RU" sz="1200" b="1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урока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" algn="ctr"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ru-RU" sz="1200" b="1" spc="-2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Тема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200" b="1" spc="-1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часов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9215"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ru-RU" sz="1200" b="1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Примечание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521">
                <a:tc gridSpan="4">
                  <a:txBody>
                    <a:bodyPr/>
                    <a:lstStyle/>
                    <a:p>
                      <a:pPr marL="8255" algn="ctr">
                        <a:lnSpc>
                          <a:spcPts val="1505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Базовый</a:t>
                      </a:r>
                      <a:r>
                        <a:rPr lang="ru-RU" sz="1200" b="1" spc="-1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уровень</a:t>
                      </a:r>
                      <a:endParaRPr lang="ru-RU" sz="12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32521">
                <a:tc gridSpan="4">
                  <a:txBody>
                    <a:bodyPr/>
                    <a:lstStyle/>
                    <a:p>
                      <a:pPr marL="8255" marR="635" algn="ctr">
                        <a:lnSpc>
                          <a:spcPts val="152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r>
                        <a:rPr lang="ru-RU" sz="1200" b="1" spc="5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spc="-1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класс</a:t>
                      </a:r>
                      <a:endParaRPr lang="ru-RU" sz="12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21241">
                <a:tc>
                  <a:txBody>
                    <a:bodyPr/>
                    <a:lstStyle/>
                    <a:p>
                      <a:pPr marL="69850">
                        <a:spcAft>
                          <a:spcPts val="0"/>
                        </a:spcAft>
                      </a:pPr>
                      <a:r>
                        <a:rPr lang="ru-RU" sz="1200" b="1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39-</a:t>
                      </a:r>
                      <a:r>
                        <a:rPr lang="ru-RU" sz="1200" b="1" spc="-2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8580" marR="58420" algn="just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Подготовка к контрольной работе</a:t>
                      </a:r>
                      <a:r>
                        <a:rPr lang="ru-RU" sz="1200" b="1" spc="-9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</a:t>
                      </a:r>
                      <a:r>
                        <a:rPr lang="ru-RU" sz="1200" b="1" spc="-85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контрольная</a:t>
                      </a:r>
                      <a:r>
                        <a:rPr lang="ru-RU" sz="1200" b="1" spc="-9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работа</a:t>
                      </a:r>
                      <a:r>
                        <a:rPr lang="ru-RU" sz="1200" b="1" spc="-85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 поэзии второй половины XIX </a:t>
                      </a:r>
                      <a:r>
                        <a:rPr lang="ru-RU" sz="1200" b="1" spc="-2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века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spcAft>
                          <a:spcPts val="0"/>
                        </a:spcAft>
                      </a:pPr>
                      <a:r>
                        <a:rPr lang="ru-RU" sz="1200" b="1" spc="-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9215" marR="60960" algn="just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Письменные ответы на проблемный вопрос, сочинение, </a:t>
                      </a:r>
                      <a:r>
                        <a:rPr lang="ru-RU" sz="1200" b="1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тесты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1896">
                <a:tc>
                  <a:txBody>
                    <a:bodyPr/>
                    <a:lstStyle/>
                    <a:p>
                      <a:pPr marL="69850"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r>
                        <a:rPr lang="ru-RU" sz="1200" b="1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85-</a:t>
                      </a:r>
                      <a:r>
                        <a:rPr lang="ru-RU" sz="1200" b="1" spc="-2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86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8580" marR="60325" algn="just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Подготовка к контрольной работе</a:t>
                      </a:r>
                      <a:r>
                        <a:rPr lang="ru-RU" sz="1200" b="1" spc="-9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</a:t>
                      </a:r>
                      <a:r>
                        <a:rPr lang="ru-RU" sz="1200" b="1" spc="-85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контрольная</a:t>
                      </a:r>
                      <a:r>
                        <a:rPr lang="ru-RU" sz="1200" b="1" spc="-9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работа</a:t>
                      </a:r>
                      <a:r>
                        <a:rPr lang="ru-RU" sz="1200" b="1" spc="-85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 литературе второй половины XIX века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r>
                        <a:rPr lang="ru-RU" sz="1200" b="1" spc="-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9215" marR="60960" algn="just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Письменные ответы на проблемный вопрос, сочинение, </a:t>
                      </a:r>
                      <a:r>
                        <a:rPr lang="ru-RU" sz="1200" b="1" spc="-1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тесты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521">
                <a:tc gridSpan="4">
                  <a:txBody>
                    <a:bodyPr/>
                    <a:lstStyle/>
                    <a:p>
                      <a:pPr marL="8255" marR="635" algn="ctr">
                        <a:lnSpc>
                          <a:spcPts val="1515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r>
                        <a:rPr lang="ru-RU" sz="1200" b="1" spc="5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spc="-1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класс</a:t>
                      </a:r>
                      <a:endParaRPr lang="ru-RU" sz="12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21565">
                <a:tc>
                  <a:txBody>
                    <a:bodyPr/>
                    <a:lstStyle/>
                    <a:p>
                      <a:pPr marL="69850">
                        <a:spcAft>
                          <a:spcPts val="0"/>
                        </a:spcAft>
                      </a:pPr>
                      <a:r>
                        <a:rPr lang="ru-RU" sz="1200" b="1" spc="-1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40-</a:t>
                      </a:r>
                      <a:r>
                        <a:rPr lang="ru-RU" sz="1200" b="1" spc="-25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41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8580" marR="60325" algn="just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Подготовка к контрольной работе</a:t>
                      </a:r>
                      <a:r>
                        <a:rPr lang="ru-RU" sz="1200" b="1" spc="-9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</a:t>
                      </a:r>
                      <a:r>
                        <a:rPr lang="ru-RU" sz="1200" b="1" spc="-8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контрольная</a:t>
                      </a:r>
                      <a:r>
                        <a:rPr lang="ru-RU" sz="1200" b="1" spc="-9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работа</a:t>
                      </a:r>
                      <a:r>
                        <a:rPr lang="ru-RU" sz="1200" b="1" spc="-8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 литературе первой половины XX века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spcAft>
                          <a:spcPts val="0"/>
                        </a:spcAft>
                      </a:pPr>
                      <a:r>
                        <a:rPr lang="ru-RU" sz="1200" b="1" spc="-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9215" marR="60960" algn="just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Письменные ответы на проблемный вопрос, сочинение, </a:t>
                      </a:r>
                      <a:r>
                        <a:rPr lang="ru-RU" sz="1200" b="1" spc="-1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тесты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8630">
                <a:tc>
                  <a:txBody>
                    <a:bodyPr/>
                    <a:lstStyle/>
                    <a:p>
                      <a:pPr marL="69850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ru-RU" sz="1200" b="1" spc="-1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92-</a:t>
                      </a:r>
                      <a:r>
                        <a:rPr lang="ru-RU" sz="1200" b="1" spc="-25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93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8580" marR="60325" algn="just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Подготовка к контрольной работе</a:t>
                      </a:r>
                      <a:r>
                        <a:rPr lang="ru-RU" sz="1200" b="1" spc="-9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</a:t>
                      </a:r>
                      <a:r>
                        <a:rPr lang="ru-RU" sz="1200" b="1" spc="-8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контрольная</a:t>
                      </a:r>
                      <a:r>
                        <a:rPr lang="ru-RU" sz="1200" b="1" spc="-9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работа</a:t>
                      </a:r>
                      <a:r>
                        <a:rPr lang="ru-RU" sz="1200" b="1" spc="-8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 литературе</a:t>
                      </a:r>
                      <a:r>
                        <a:rPr lang="ru-RU" sz="1200" b="1" spc="14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второй</a:t>
                      </a:r>
                      <a:r>
                        <a:rPr lang="ru-RU" sz="1200" b="1" spc="14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lang="ru-RU" sz="1200" b="1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половины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8580" algn="just">
                        <a:lnSpc>
                          <a:spcPts val="1505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XX</a:t>
                      </a:r>
                      <a:r>
                        <a:rPr lang="ru-RU" sz="1200" b="1" spc="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spc="-2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века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ru-RU" sz="1200" b="1" spc="-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9215" marR="60960" algn="just"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Письменные ответы на проблемный вопрос,</a:t>
                      </a:r>
                      <a:r>
                        <a:rPr lang="ru-RU" sz="1200" b="1" spc="29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lang="ru-RU" sz="1200" b="1" spc="-1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сочинение,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9215">
                        <a:lnSpc>
                          <a:spcPts val="1505"/>
                        </a:lnSpc>
                        <a:spcAft>
                          <a:spcPts val="0"/>
                        </a:spcAft>
                      </a:pPr>
                      <a:r>
                        <a:rPr lang="ru-RU" sz="1200" b="1" spc="-1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тесты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521">
                <a:tc gridSpan="4">
                  <a:txBody>
                    <a:bodyPr/>
                    <a:lstStyle/>
                    <a:p>
                      <a:pPr marL="8255" marR="1270" algn="ctr">
                        <a:lnSpc>
                          <a:spcPts val="1505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Углублённый</a:t>
                      </a:r>
                      <a:r>
                        <a:rPr lang="ru-RU" sz="1200" b="1" spc="-5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spc="-1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уровень</a:t>
                      </a:r>
                      <a:endParaRPr lang="ru-RU" sz="1200" b="1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32521">
                <a:tc gridSpan="4">
                  <a:txBody>
                    <a:bodyPr/>
                    <a:lstStyle/>
                    <a:p>
                      <a:pPr marL="8255" marR="635" algn="ctr">
                        <a:lnSpc>
                          <a:spcPts val="150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r>
                        <a:rPr lang="ru-RU" sz="1200" b="1" spc="5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spc="-1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класс</a:t>
                      </a:r>
                      <a:endParaRPr lang="ru-RU" sz="12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22223">
                <a:tc>
                  <a:txBody>
                    <a:bodyPr/>
                    <a:lstStyle/>
                    <a:p>
                      <a:pPr marL="69850">
                        <a:spcAft>
                          <a:spcPts val="0"/>
                        </a:spcAft>
                      </a:pPr>
                      <a:r>
                        <a:rPr lang="ru-RU" sz="1200" b="1" spc="-1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71-</a:t>
                      </a:r>
                      <a:r>
                        <a:rPr lang="ru-RU" sz="1200" b="1" spc="-25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72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8580" marR="58420" algn="just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Подготовка к контрольной работе</a:t>
                      </a:r>
                      <a:r>
                        <a:rPr lang="ru-RU" sz="1200" b="1" spc="-9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</a:t>
                      </a:r>
                      <a:r>
                        <a:rPr lang="ru-RU" sz="1200" b="1" spc="-8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контрольная</a:t>
                      </a:r>
                      <a:r>
                        <a:rPr lang="ru-RU" sz="1200" b="1" spc="-9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работа</a:t>
                      </a:r>
                      <a:r>
                        <a:rPr lang="ru-RU" sz="1200" b="1" spc="-8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 поэзии второй половины XIX </a:t>
                      </a:r>
                      <a:r>
                        <a:rPr lang="ru-RU" sz="1200" b="1" spc="-2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века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spcAft>
                          <a:spcPts val="0"/>
                        </a:spcAft>
                      </a:pPr>
                      <a:r>
                        <a:rPr lang="ru-RU" sz="1200" b="1" spc="-5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9215" marR="60960" algn="just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Письменные ответы на проблемный вопрос, сочинение, </a:t>
                      </a:r>
                      <a:r>
                        <a:rPr lang="ru-RU" sz="1200" b="1" spc="-1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тесты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1565">
                <a:tc>
                  <a:txBody>
                    <a:bodyPr/>
                    <a:lstStyle/>
                    <a:p>
                      <a:pPr marL="69850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153-</a:t>
                      </a:r>
                    </a:p>
                    <a:p>
                      <a:pPr marL="69850">
                        <a:spcAft>
                          <a:spcPts val="0"/>
                        </a:spcAft>
                      </a:pPr>
                      <a:r>
                        <a:rPr lang="ru-RU" sz="1200" b="1" spc="-25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154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8580" marR="60325" algn="just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Подготовка к контрольной работе</a:t>
                      </a:r>
                      <a:r>
                        <a:rPr lang="ru-RU" sz="1200" b="1" spc="-9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</a:t>
                      </a:r>
                      <a:r>
                        <a:rPr lang="ru-RU" sz="1200" b="1" spc="-8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контрольная</a:t>
                      </a:r>
                      <a:r>
                        <a:rPr lang="ru-RU" sz="1200" b="1" spc="-9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работа</a:t>
                      </a:r>
                      <a:r>
                        <a:rPr lang="ru-RU" sz="1200" b="1" spc="-85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 литературе второй половины XIX века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spcAft>
                          <a:spcPts val="0"/>
                        </a:spcAft>
                      </a:pPr>
                      <a:r>
                        <a:rPr lang="ru-RU" sz="1200" b="1" spc="-5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9215" marR="60960" algn="just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Письменные ответы на проблемный вопрос, сочинение, </a:t>
                      </a:r>
                      <a:r>
                        <a:rPr lang="ru-RU" sz="1200" b="1" spc="-1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тесты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521">
                <a:tc gridSpan="4">
                  <a:txBody>
                    <a:bodyPr/>
                    <a:lstStyle/>
                    <a:p>
                      <a:pPr marL="8255" marR="635" algn="ctr">
                        <a:lnSpc>
                          <a:spcPts val="151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r>
                        <a:rPr lang="ru-RU" sz="1200" b="1" spc="5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spc="-1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класс</a:t>
                      </a:r>
                      <a:endParaRPr lang="ru-RU" sz="12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21241">
                <a:tc>
                  <a:txBody>
                    <a:bodyPr/>
                    <a:lstStyle/>
                    <a:p>
                      <a:pPr marL="69850">
                        <a:spcAft>
                          <a:spcPts val="0"/>
                        </a:spcAft>
                      </a:pPr>
                      <a:r>
                        <a:rPr lang="ru-RU" sz="1200" b="1" spc="-25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66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8580" marR="60960" algn="just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Контрольная работа по литературе первой половины XX века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spcAft>
                          <a:spcPts val="0"/>
                        </a:spcAft>
                      </a:pPr>
                      <a:r>
                        <a:rPr lang="ru-RU" sz="1200" b="1" spc="-5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9215" marR="60960" algn="just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Письменные ответы на проблемный вопрос, сочинение, </a:t>
                      </a:r>
                      <a:r>
                        <a:rPr lang="ru-RU" sz="1200" b="1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тесты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1565">
                <a:tc>
                  <a:txBody>
                    <a:bodyPr/>
                    <a:lstStyle/>
                    <a:p>
                      <a:pPr marL="69850">
                        <a:spcAft>
                          <a:spcPts val="0"/>
                        </a:spcAft>
                      </a:pPr>
                      <a:r>
                        <a:rPr lang="ru-RU" sz="1200" b="1" spc="-25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158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8580" marR="60325" algn="just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Контрольная работа по литературе второй половины XX века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spcAft>
                          <a:spcPts val="0"/>
                        </a:spcAft>
                      </a:pPr>
                      <a:r>
                        <a:rPr lang="ru-RU" sz="1200" b="1" spc="-5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9215" marR="60960" algn="just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Письменные ответы на проблемный вопрос, сочинение, </a:t>
                      </a:r>
                      <a:r>
                        <a:rPr lang="ru-RU" sz="1200" b="1" spc="-1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тесты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43374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09448" y="252248"/>
            <a:ext cx="10223939" cy="61763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65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1600" b="1" dirty="0" smtClean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Юбилеи деятелей литературы и фольклора</a:t>
            </a:r>
            <a:endParaRPr lang="ru-RU" sz="1600" dirty="0" smtClean="0">
              <a:solidFill>
                <a:srgbClr val="00B0F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6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Отмечается 200‑летие со дня рождения А. Н. Афанасьева — русского писателя‑фольклориста, составителя сборника «Народные русские сказки».</a:t>
            </a:r>
            <a:endParaRPr lang="ru-RU" sz="1600" b="1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6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Отмечается 130‑летие со дня рождения Е. Л. Шварца — писателя и сценариста фильмов‑сказок «Марья‑искусница», «Обыкновенное чудо», «Сказка о потерянном времени».</a:t>
            </a:r>
            <a:endParaRPr lang="ru-RU" sz="1600" b="1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6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Отмечается 120‑летие со дня рождения А. А. </a:t>
            </a:r>
            <a:r>
              <a:rPr lang="ru-RU" sz="1600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Роу</a:t>
            </a:r>
            <a:r>
              <a:rPr lang="ru-RU" sz="16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— режиссёра фильмов‑сказок «Морозко», «Королевство кривых зеркал», «Огонь, вода и… медные трубы».</a:t>
            </a:r>
            <a:endParaRPr lang="ru-RU" sz="1600" b="1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ts val="165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1600" b="1" dirty="0" smtClean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Юбилеи писателей и поэтов</a:t>
            </a:r>
            <a:endParaRPr lang="ru-RU" sz="1600" b="1" dirty="0" smtClean="0">
              <a:solidFill>
                <a:srgbClr val="00B0F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6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Отмечается 260‑летие со дня рождения Н. М. Карамзина.</a:t>
            </a:r>
            <a:endParaRPr lang="ru-RU" sz="1600" b="1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6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Отмечается 200‑летие со дня рождения М. Е. Салтыкова‑Щедрина.</a:t>
            </a:r>
            <a:endParaRPr lang="ru-RU" sz="1600" b="1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6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Отмечается 135‑летие со дня рождения М. А. Булгакова.</a:t>
            </a:r>
            <a:endParaRPr lang="ru-RU" sz="1600" b="1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6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Отмечается 135‑летие со дня рождения О. Э. Мандельштама.</a:t>
            </a:r>
            <a:endParaRPr lang="ru-RU" sz="1600" b="1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6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Отмечается 125‑летие со дня рождения А. А. Фадеева.</a:t>
            </a:r>
            <a:endParaRPr lang="ru-RU" sz="1600" b="1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6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Отмечается 120‑летие со дня рождения А. Л. </a:t>
            </a:r>
            <a:r>
              <a:rPr lang="ru-RU" sz="1600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Барто</a:t>
            </a:r>
            <a:r>
              <a:rPr lang="ru-RU" sz="16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b="1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6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Отмечается 120‑летие со дня рождения Мусы </a:t>
            </a:r>
            <a:r>
              <a:rPr lang="ru-RU" sz="1600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Джалиля</a:t>
            </a:r>
            <a:r>
              <a:rPr lang="ru-RU" sz="16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b="1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6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Отмечается 100‑летие со дня рождения С. А. </a:t>
            </a:r>
            <a:r>
              <a:rPr lang="ru-RU" sz="1600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Баруздина</a:t>
            </a:r>
            <a:r>
              <a:rPr lang="ru-RU" sz="16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b="1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91690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80393" y="275898"/>
            <a:ext cx="9199179" cy="63782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65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1600" b="1" dirty="0" smtClean="0">
                <a:solidFill>
                  <a:srgbClr val="00B0F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Юбилеи журналов для детей и юношества</a:t>
            </a:r>
            <a:endParaRPr lang="ru-RU" sz="1600" b="1" dirty="0" smtClean="0">
              <a:solidFill>
                <a:srgbClr val="00B0F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6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Отмечается 165‑летие со дня основания журнала «Вокруг света».</a:t>
            </a:r>
            <a:endParaRPr lang="ru-RU" sz="1600" b="1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6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Отмечается 100‑летие со дня основания журнала «Знание‑сила».</a:t>
            </a:r>
            <a:endParaRPr lang="ru-RU" sz="1600" b="1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6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Отмечается 90‑летие со дня основания всероссийского (ранее всесоюзного) журнала «Костёр».</a:t>
            </a:r>
            <a:endParaRPr lang="ru-RU" sz="1600" b="1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6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Отмечается 70‑летие со дня основания журнала «Весёлые картинки».</a:t>
            </a:r>
            <a:endParaRPr lang="ru-RU" sz="1600" b="1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ts val="165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1600" b="1" dirty="0" smtClean="0">
                <a:solidFill>
                  <a:srgbClr val="00B0F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Юбилеи русских исследователей и первооткрывателей</a:t>
            </a:r>
            <a:endParaRPr lang="ru-RU" sz="1600" b="1" dirty="0" smtClean="0">
              <a:solidFill>
                <a:srgbClr val="00B0F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6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Отмечается 345‑летие со дня рождения В. И. Беринга.</a:t>
            </a:r>
            <a:endParaRPr lang="ru-RU" sz="1600" b="1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6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Отмечается 325‑летие со дня рождения Д. Я. Лаптева.</a:t>
            </a:r>
            <a:endParaRPr lang="ru-RU" sz="1600" b="1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6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Отмечается 180‑летие со дня рождения Н. Н. Миклухо‑Маклая.</a:t>
            </a:r>
            <a:endParaRPr lang="ru-RU" sz="1600" b="1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ts val="165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16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Отмечается 135‑летие со дня рождения О. Ю. Шмидта и С. В. Обручева. </a:t>
            </a:r>
          </a:p>
          <a:p>
            <a:pPr>
              <a:lnSpc>
                <a:spcPts val="165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1600" b="1" dirty="0" smtClean="0">
                <a:solidFill>
                  <a:srgbClr val="00B0F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Юбилеи, связанные со спортом</a:t>
            </a:r>
            <a:endParaRPr lang="ru-RU" sz="1400" b="1" dirty="0" smtClean="0">
              <a:solidFill>
                <a:srgbClr val="00B0F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6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Отмечается 130‑летие со дня начала первых современных Олимпийских игр в Афинах.</a:t>
            </a:r>
            <a:endParaRPr lang="ru-RU" sz="1400" b="1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6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Отмечается 95‑летие со дня принятия программы физкультурной подготовки «Готов к труду и обороне СССР» (ГТО).</a:t>
            </a:r>
            <a:endParaRPr lang="ru-RU" sz="1400" b="1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6107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7690" y="685800"/>
            <a:ext cx="8316310" cy="39779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65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1600" b="1" dirty="0" smtClean="0">
                <a:solidFill>
                  <a:srgbClr val="00B0F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Юбилеи государственных и общественных деятелей России</a:t>
            </a:r>
            <a:endParaRPr lang="ru-RU" sz="1600" b="1" dirty="0" smtClean="0">
              <a:solidFill>
                <a:srgbClr val="00B0F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6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Отмечается 240‑летие со дня рождения С. С. Уварова — российского государственного деятеля, министра народного просвещения, президента Петербургской академии наук.</a:t>
            </a:r>
            <a:endParaRPr lang="ru-RU" sz="1600" b="1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6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Отмечается 120‑летие со дня рождения Д. С. Лихачёва — российского общественного деятеля, просветителя, литературоведа, академика.</a:t>
            </a:r>
            <a:endParaRPr lang="ru-RU" sz="1600" b="1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6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Отмечается 90‑летие со дня рождения Л. А. Вербицкой — российского лингвиста, академика, общественного деятеля.</a:t>
            </a:r>
            <a:endParaRPr lang="ru-RU" sz="1600" b="1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6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Отмечается 90‑летие со дня рождения С. С. Говорухина — российского кинорежиссёра, общественного и политического деятеля.</a:t>
            </a:r>
            <a:endParaRPr lang="ru-RU" sz="1600" b="1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6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Отмечается 80‑летие со дня рождения В. В. Жириновского — российского политического деятеля</a:t>
            </a:r>
            <a:r>
              <a:rPr lang="ru-RU" sz="12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1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6515172"/>
      </p:ext>
    </p:extLst>
  </p:cSld>
  <p:clrMapOvr>
    <a:masterClrMapping/>
  </p:clrMapOvr>
</p:sld>
</file>

<file path=ppt/theme/theme1.xml><?xml version="1.0" encoding="utf-8"?>
<a:theme xmlns:a="http://schemas.openxmlformats.org/drawingml/2006/main" name="Ретро">
  <a:themeElements>
    <a:clrScheme name="Ретро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Ретро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403</TotalTime>
  <Words>1530</Words>
  <Application>Microsoft Office PowerPoint</Application>
  <PresentationFormat>Широкоэкранный</PresentationFormat>
  <Paragraphs>202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1" baseType="lpstr">
      <vt:lpstr>Arial</vt:lpstr>
      <vt:lpstr>Calibri</vt:lpstr>
      <vt:lpstr>Calibri Light</vt:lpstr>
      <vt:lpstr>Microsoft Sans Serif</vt:lpstr>
      <vt:lpstr>Symbol</vt:lpstr>
      <vt:lpstr>Times New Roman</vt:lpstr>
      <vt:lpstr>Ретро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Нормативно-правовые документы, регулирующие преподавание литературы</dc:title>
  <dc:creator>Марина</dc:creator>
  <cp:lastModifiedBy>Марина</cp:lastModifiedBy>
  <cp:revision>32</cp:revision>
  <dcterms:created xsi:type="dcterms:W3CDTF">2026-08-21T09:12:21Z</dcterms:created>
  <dcterms:modified xsi:type="dcterms:W3CDTF">2026-08-26T18:24:27Z</dcterms:modified>
</cp:coreProperties>
</file>