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23"/>
  </p:notesMasterIdLst>
  <p:sldIdLst>
    <p:sldId id="275" r:id="rId2"/>
    <p:sldId id="290" r:id="rId3"/>
    <p:sldId id="299" r:id="rId4"/>
    <p:sldId id="300" r:id="rId5"/>
    <p:sldId id="301" r:id="rId6"/>
    <p:sldId id="302" r:id="rId7"/>
    <p:sldId id="263" r:id="rId8"/>
    <p:sldId id="264" r:id="rId9"/>
    <p:sldId id="277" r:id="rId10"/>
    <p:sldId id="265" r:id="rId11"/>
    <p:sldId id="266" r:id="rId12"/>
    <p:sldId id="278" r:id="rId13"/>
    <p:sldId id="288" r:id="rId14"/>
    <p:sldId id="289" r:id="rId15"/>
    <p:sldId id="292" r:id="rId16"/>
    <p:sldId id="279" r:id="rId17"/>
    <p:sldId id="293" r:id="rId18"/>
    <p:sldId id="294" r:id="rId19"/>
    <p:sldId id="295" r:id="rId20"/>
    <p:sldId id="296" r:id="rId21"/>
    <p:sldId id="281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00"/>
    <a:srgbClr val="009900"/>
    <a:srgbClr val="FF9933"/>
    <a:srgbClr val="66FF66"/>
    <a:srgbClr val="D7E4BD"/>
    <a:srgbClr val="EB6E0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0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551939-2F0C-40B7-85D5-4D980BA5B2F4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F0BC55-89AC-4A79-B734-148DF8BF70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4298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500174"/>
            <a:ext cx="8715436" cy="107157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3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5C367-9A79-466E-8B01-D28DCA583D90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4CEC-6E88-42A3-9C7F-4EEF524227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D276F-9986-4430-B9C5-D336F18B8779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3EDF6-51F3-4243-8B75-E86E386A0F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85860"/>
            <a:ext cx="2057400" cy="4840304"/>
          </a:xfrm>
        </p:spPr>
        <p:txBody>
          <a:bodyPr vert="eaVert"/>
          <a:lstStyle>
            <a:lvl1pPr>
              <a:defRPr>
                <a:solidFill>
                  <a:srgbClr val="EB6E07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357298"/>
            <a:ext cx="6019800" cy="47688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4BBB5-5781-4150-8382-C9D9F326C86D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1C460-6A53-4692-A6FF-51460F0BC5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2B04F-22EA-458D-9D7B-C03E473CAC88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46C26-E109-473C-B0CD-8879B94BB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E3846-4356-4960-9D33-F671DE91A604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7F32C-DD64-491E-8A6B-8795799C67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69D02-7475-4FB7-A497-E9D481547D2B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DEAE5-6394-4F10-BBEA-1B3A2B8111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802C4-133C-454F-95BB-705FF6991F73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37898-542E-4DE8-A428-C10781442C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748F6-8A11-4E28-A532-6B2936CC7CC3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12657-F150-41F9-B03E-33CFCF1A77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F16F1-A7C5-4FA3-A587-5825AA75C5D5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09AC9-1A7A-4740-9702-2F0DC28B54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0"/>
            <a:ext cx="7572428" cy="1162050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1357298"/>
            <a:ext cx="5111751" cy="47688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C3D79-B128-4C29-9F27-64C49C4B8BB8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3F338-2347-4F1F-B58C-8302D76093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42852"/>
            <a:ext cx="7786710" cy="928694"/>
          </a:xfrm>
        </p:spPr>
        <p:txBody>
          <a:bodyPr anchor="b"/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71538" y="2214554"/>
            <a:ext cx="6929486" cy="408465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85918" y="1214422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63FAD-B3B5-4BEF-B279-CCFDBFD8D036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ECC3A-B054-4C1C-AF1A-8980221C20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06363"/>
            <a:ext cx="9144000" cy="1071562"/>
          </a:xfrm>
          <a:prstGeom prst="rect">
            <a:avLst/>
          </a:prstGeom>
          <a:solidFill>
            <a:srgbClr val="EB6E07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Рисунок 6" descr="1653554_1189793300_Autumn_Leaves_New_York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>
          <a:xfrm>
            <a:off x="0" y="53975"/>
            <a:ext cx="1214438" cy="13414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3975"/>
            <a:ext cx="9144000" cy="1095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9" name="Текст 2"/>
          <p:cNvSpPr>
            <a:spLocks noGrp="1"/>
          </p:cNvSpPr>
          <p:nvPr>
            <p:ph type="body" idx="1"/>
          </p:nvPr>
        </p:nvSpPr>
        <p:spPr bwMode="auto">
          <a:xfrm>
            <a:off x="285750" y="1600200"/>
            <a:ext cx="835818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42875" y="6356350"/>
            <a:ext cx="2324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0773F7-C0FA-415D-A424-9437D628B517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928813" y="6356350"/>
            <a:ext cx="5224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548313" y="6356350"/>
            <a:ext cx="2095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046796-BB75-4109-9263-DEB9CB0044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3" name="Рисунок 10" descr="qqqqqqqq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429500" y="4857750"/>
            <a:ext cx="17145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rgbClr val="4F6228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4F6228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400" kern="1200">
          <a:solidFill>
            <a:srgbClr val="4F6228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F6228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F622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 txBox="1">
            <a:spLocks/>
          </p:cNvSpPr>
          <p:nvPr/>
        </p:nvSpPr>
        <p:spPr>
          <a:xfrm>
            <a:off x="285720" y="4572008"/>
            <a:ext cx="8501122" cy="2143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1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1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1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1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1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 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lang="ru-RU" sz="5400" b="1" dirty="0" smtClean="0"/>
              <a:t>Анализ результатов ЕГЭ по биологии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5400" b="1" dirty="0" smtClean="0"/>
              <a:t>в 2024 году </a:t>
            </a:r>
            <a:endParaRPr lang="ru-RU" sz="5400" b="1" dirty="0" smtClean="0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 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 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              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                </a:t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 </a:t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 </a:t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4000504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Arial" pitchFamily="34" charset="0"/>
                <a:cs typeface="Arial" pitchFamily="34" charset="0"/>
              </a:rPr>
              <a:t>Андреянов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С.В., учитель химии и биологии ГБОУ СОШ с. Петровка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1571612"/>
          <a:ext cx="8286805" cy="4023360"/>
        </p:xfrm>
        <a:graphic>
          <a:graphicData uri="http://schemas.openxmlformats.org/drawingml/2006/table">
            <a:tbl>
              <a:tblPr/>
              <a:tblGrid>
                <a:gridCol w="492773"/>
                <a:gridCol w="1641612"/>
                <a:gridCol w="738870"/>
                <a:gridCol w="981493"/>
                <a:gridCol w="1329502"/>
                <a:gridCol w="1034185"/>
                <a:gridCol w="1034185"/>
                <a:gridCol w="1034185"/>
              </a:tblGrid>
              <a:tr h="337389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15.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Организм человека.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 dirty="0">
                          <a:latin typeface="Times New Roman"/>
                          <a:ea typeface="Calibri"/>
                          <a:cs typeface="Times New Roman"/>
                        </a:rPr>
                        <a:t>Множественный выбор (с рисунком и без рисунка)</a:t>
                      </a: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70,45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56,25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80,77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389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16.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Организм человека.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>
                          <a:latin typeface="Times New Roman"/>
                          <a:ea typeface="Calibri"/>
                          <a:cs typeface="Times New Roman"/>
                        </a:rPr>
                        <a:t>Установление последовательности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40,91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18,75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389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17.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Эволюция живой природы.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>
                          <a:latin typeface="Times New Roman"/>
                          <a:ea typeface="Calibri"/>
                          <a:cs typeface="Times New Roman"/>
                        </a:rPr>
                        <a:t>Множественный выбор (работа с текстом)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68,18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37,5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84,62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852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18.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Экосистемы и присущие им закономерности. Биосфера.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>
                          <a:latin typeface="Times New Roman"/>
                          <a:ea typeface="Calibri"/>
                          <a:cs typeface="Times New Roman"/>
                        </a:rPr>
                        <a:t>Множественный выбор (без рисунка)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77,27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56,25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88,46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777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19.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Эволюция живой природы. Происхождение человека. Экосистемы и присущие им закономерности. Биосфера.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>
                          <a:latin typeface="Times New Roman"/>
                          <a:ea typeface="Calibri"/>
                          <a:cs typeface="Times New Roman"/>
                        </a:rPr>
                        <a:t>Установление соответствия (без рисунка)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38,64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57,69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1714488"/>
          <a:ext cx="8429682" cy="4191000"/>
        </p:xfrm>
        <a:graphic>
          <a:graphicData uri="http://schemas.openxmlformats.org/drawingml/2006/table">
            <a:tbl>
              <a:tblPr/>
              <a:tblGrid>
                <a:gridCol w="501269"/>
                <a:gridCol w="1669916"/>
                <a:gridCol w="751609"/>
                <a:gridCol w="998415"/>
                <a:gridCol w="1352425"/>
                <a:gridCol w="1052016"/>
                <a:gridCol w="1052016"/>
                <a:gridCol w="1052016"/>
              </a:tblGrid>
              <a:tr h="562314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20.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Общебиологические закономерности. Человек и его здоровье. </a:t>
                      </a:r>
                      <a:r>
                        <a:rPr lang="ru-RU" sz="1100" i="1" dirty="0">
                          <a:latin typeface="Times New Roman"/>
                          <a:ea typeface="Calibri"/>
                          <a:cs typeface="Times New Roman"/>
                        </a:rPr>
                        <a:t>Работа с таблицей (с рисунком и без рисунка)</a:t>
                      </a: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61,36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37,5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73,08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389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21.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Анализ экспертных данных, в табличной или графической форме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90,91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93,75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92,31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314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22.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Применение биологических знаний в практических ситуациях, анализ экспериментальных данных (методология эксперимента)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54,55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53,85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777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23.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Применение биологических знаний в практических ситуациях, анализ экспериментальных данных (выводы по результатам эксперимента и прогнозы)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28,79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8,33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35,90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926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24.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Задание с изображением биологического объекта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37,88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48,72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66,67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785926"/>
          <a:ext cx="8286806" cy="3185160"/>
        </p:xfrm>
        <a:graphic>
          <a:graphicData uri="http://schemas.openxmlformats.org/drawingml/2006/table">
            <a:tbl>
              <a:tblPr/>
              <a:tblGrid>
                <a:gridCol w="492773"/>
                <a:gridCol w="1641612"/>
                <a:gridCol w="738868"/>
                <a:gridCol w="981493"/>
                <a:gridCol w="1329502"/>
                <a:gridCol w="1034186"/>
                <a:gridCol w="1034186"/>
                <a:gridCol w="1034186"/>
              </a:tblGrid>
              <a:tr h="337389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25.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Обобщение и применение знаний о человеке и многообразии организмов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36,36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41,03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66,67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72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26.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Обобщение и применение знаний по общей биологии (клетке, организму, эволюции органического мира и экологических закономерностях) в новой ситуации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30,30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8,33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46,15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852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27.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Решение задач по цитологии и эволюции органического мира на применение знаний в новой ситуации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61,54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389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28.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Решение задач по генетике на применение знаний в новой ситуации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8,33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71,79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2984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Решаемость заданий базового уровня сложности (часть 1 КИМ)</a:t>
            </a:r>
            <a:r>
              <a:rPr lang="ru-RU" sz="8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8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836737"/>
          <a:ext cx="6096000" cy="3424555"/>
        </p:xfrm>
        <a:graphic>
          <a:graphicData uri="http://schemas.openxmlformats.org/drawingml/2006/table">
            <a:tbl>
              <a:tblPr/>
              <a:tblGrid>
                <a:gridCol w="1339901"/>
                <a:gridCol w="1780032"/>
                <a:gridCol w="1486205"/>
                <a:gridCol w="1489862"/>
              </a:tblGrid>
              <a:tr h="4375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Номер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задания в КИМ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Уровень сложности задания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Максимальный балл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Юго-Восточное управление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12.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97,72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21.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90,91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86,36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86,36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13.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77,27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18.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77,27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15.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70,45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11.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68,18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17.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68,18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63,63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61,36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59,09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54,54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85728"/>
            <a:ext cx="9144000" cy="1142984"/>
          </a:xfrm>
        </p:spPr>
        <p:txBody>
          <a:bodyPr>
            <a:normAutofit fontScale="90000"/>
          </a:bodyPr>
          <a:lstStyle/>
          <a:p>
            <a:pPr lvl="0"/>
            <a:r>
              <a:rPr lang="ru-RU" sz="40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Решаемость заданий повышенного уровня сложности (часть 1 КИМ)</a:t>
            </a:r>
            <a:r>
              <a:rPr lang="ru-RU" sz="8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8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2425382"/>
          <a:ext cx="6096000" cy="2144395"/>
        </p:xfrm>
        <a:graphic>
          <a:graphicData uri="http://schemas.openxmlformats.org/drawingml/2006/table">
            <a:tbl>
              <a:tblPr/>
              <a:tblGrid>
                <a:gridCol w="1339901"/>
                <a:gridCol w="1780032"/>
                <a:gridCol w="1486205"/>
                <a:gridCol w="1489862"/>
              </a:tblGrid>
              <a:tr h="4375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Номер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задания в КИМ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Уровень сложности задания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Максимальный балл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Юго-Восточное управление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61,36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22.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54,55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54,54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14.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45,45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40,91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40,91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19.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38,64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095375"/>
          </a:xfrm>
        </p:spPr>
        <p:txBody>
          <a:bodyPr>
            <a:normAutofit fontScale="90000"/>
          </a:bodyPr>
          <a:lstStyle/>
          <a:p>
            <a:pPr lvl="0"/>
            <a:r>
              <a:rPr lang="ru-RU" sz="40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Решаемость заданий высокого  уровня сложности (часть 2 КИМ)</a:t>
            </a:r>
            <a:r>
              <a:rPr lang="ru-RU" sz="8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8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2621597"/>
          <a:ext cx="6096000" cy="1717675"/>
        </p:xfrm>
        <a:graphic>
          <a:graphicData uri="http://schemas.openxmlformats.org/drawingml/2006/table">
            <a:tbl>
              <a:tblPr/>
              <a:tblGrid>
                <a:gridCol w="1339901"/>
                <a:gridCol w="1780032"/>
                <a:gridCol w="1486205"/>
                <a:gridCol w="1489862"/>
              </a:tblGrid>
              <a:tr h="4375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Номер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задания в КИМ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Уровень сложности задания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Максимальный балл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Юго-Восточное управление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23.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28,79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24.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37,88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25.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36,36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26.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30,30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27.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28.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Наиболее низкие результаты получены учащимися за выполнение заданий:</a:t>
            </a:r>
            <a:endParaRPr lang="ru-RU" sz="2800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071538" y="1643050"/>
            <a:ext cx="700092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Эволюция живой природы. Происхождение человека. Экосистемы и присущие им закономерности. Биосфера.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Установление соответствия (без рисунка).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Применение биологических знаний в практических ситуациях, анализ экспериментальных данных (выводы по результатам эксперимента и прогнозы).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Задание с изображением биологического объекта.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Обобщение и применение знаний о человеке и многообразии организмов.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Обобщение и применение знаний по общей биологии (клетке, организму, эволюции органического мира и экологических закономерностях) в новой ситуации.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071538" y="2500306"/>
            <a:ext cx="707236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Рекомендации общеобразовательным организациям, где по результатам ЕГЭ есть обучающиеся, которые сумели «перешагнуть» минимальный балл и показали средние результаты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ГБОУ СОШ с. Алексеевка, ГБОУ СОШ №1 «ОЦ» с. Борское, ГБОУ СОШ с. Зуевка, ГБОУ СОШ №1 г.Нефтегорска, ГБОУ СОШ № 2 г.Нефтегорска, ГБОУ СОШ №3 г. Нефтегорска.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1643050"/>
          <a:ext cx="8143933" cy="4347865"/>
        </p:xfrm>
        <a:graphic>
          <a:graphicData uri="http://schemas.openxmlformats.org/drawingml/2006/table">
            <a:tbl>
              <a:tblPr/>
              <a:tblGrid>
                <a:gridCol w="1335605"/>
                <a:gridCol w="3060490"/>
                <a:gridCol w="1778635"/>
                <a:gridCol w="1969203"/>
              </a:tblGrid>
              <a:tr h="2463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Номер задания</a:t>
                      </a:r>
                    </a:p>
                  </a:txBody>
                  <a:tcPr marL="24374" marR="24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Проверяемые элементы содержания / умения</a:t>
                      </a:r>
                    </a:p>
                  </a:txBody>
                  <a:tcPr marL="24374" marR="24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Уровень сложности</a:t>
                      </a:r>
                    </a:p>
                  </a:txBody>
                  <a:tcPr marL="24374" marR="24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Решаемость</a:t>
                      </a:r>
                    </a:p>
                  </a:txBody>
                  <a:tcPr marL="24374" marR="243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606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20.</a:t>
                      </a: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Общебиологические закономерности. Человек и его здоровье. </a:t>
                      </a:r>
                      <a:r>
                        <a:rPr lang="ru-RU" sz="1200" i="1" dirty="0">
                          <a:latin typeface="Times New Roman"/>
                          <a:ea typeface="Calibri"/>
                          <a:cs typeface="Times New Roman"/>
                        </a:rPr>
                        <a:t>Работа с таблицей (с рисунком и без рисунка)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37,5</a:t>
                      </a: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758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Клетка как биологическая система. Организм как биологическая система.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Calibri"/>
                          <a:cs typeface="Times New Roman"/>
                        </a:rPr>
                        <a:t>Установление соответствия (с рисунком)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03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14.</a:t>
                      </a: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Организм человека. </a:t>
                      </a:r>
                      <a:r>
                        <a:rPr lang="ru-RU" sz="1200" i="1" dirty="0">
                          <a:latin typeface="Times New Roman"/>
                          <a:ea typeface="Calibri"/>
                          <a:cs typeface="Times New Roman"/>
                        </a:rPr>
                        <a:t>Установление соответствия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2061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Клетка как биологическая система. Организм как биологическая система. Селекция. Биотехнология.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Calibri"/>
                          <a:cs typeface="Times New Roman"/>
                        </a:rPr>
                        <a:t>Установление последовательности (без рисунка)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18,75</a:t>
                      </a: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16.</a:t>
                      </a: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Организм человека.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Calibri"/>
                          <a:cs typeface="Times New Roman"/>
                        </a:rPr>
                        <a:t>Установление последовательности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18,75</a:t>
                      </a: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606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10.</a:t>
                      </a: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Многообразие	организмов. Грибы, Растения. Животные. </a:t>
                      </a:r>
                      <a:r>
                        <a:rPr lang="ru-RU" sz="1200" i="1" dirty="0">
                          <a:latin typeface="Times New Roman"/>
                          <a:ea typeface="Calibri"/>
                          <a:cs typeface="Times New Roman"/>
                        </a:rPr>
                        <a:t>Установление соответствия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12,5</a:t>
                      </a: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909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19.</a:t>
                      </a: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Эволюция живой природы. Происхождение человека. Экосистемы и присущие им закономерности. Биосфера.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Calibri"/>
                          <a:cs typeface="Times New Roman"/>
                        </a:rPr>
                        <a:t>Установление соответствия (без рисунка)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374" marR="243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85786" y="2428868"/>
            <a:ext cx="742952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Рекомендации общеобразовательным организациям, где по результатам ЕГЭ есть обучающиеся с высоким уровнем подготовки (получили на экзамене более 61 тестового балла)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ГБОУ СОШ с. Алексеевка, ГБОУ СОШ №2 «ОЦ» с. Борское, ГБОУ СОШ № 2 г.Нефтегорска, ГБОУ СОШ №1 «ОЦ» с. Борское, ГБОУ СОШ с. Утевка, ГБОУ СОШ с. Дмитриевка, ГБОУ СОШ №3 г. Нефтегорска, ГБОУ СОШ №1 г.Нефтегорска.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Изменения КИМ в 2023 году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413338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2024 году экзамен по биологии претерпел не значительные изменения. Исключено задание 20 по нумерации 2023 г. Общее число заданий сократилось с 29 до 28. Максимальный первичный балл уменьшен с 59 до 57 баллов.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28662" y="2860992"/>
          <a:ext cx="7358113" cy="1136015"/>
        </p:xfrm>
        <a:graphic>
          <a:graphicData uri="http://schemas.openxmlformats.org/drawingml/2006/table">
            <a:tbl>
              <a:tblPr/>
              <a:tblGrid>
                <a:gridCol w="974214"/>
                <a:gridCol w="4114657"/>
                <a:gridCol w="1111075"/>
                <a:gridCol w="1158167"/>
              </a:tblGrid>
              <a:tr h="4044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Номер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задания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Проверяемые элементы содержания / умения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Уровень сложности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Решаемость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Применение биологических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знаний в практических ситуациях, анализ экспериментальных данных (выводы по результатам эксперимента и прогнозы)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35,90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57166"/>
            <a:ext cx="9144000" cy="1142984"/>
          </a:xfrm>
        </p:spPr>
        <p:txBody>
          <a:bodyPr>
            <a:normAutofit fontScale="90000"/>
          </a:bodyPr>
          <a:lstStyle/>
          <a:p>
            <a:pPr lvl="2"/>
            <a:r>
              <a:rPr lang="ru-RU" sz="2200" b="0" dirty="0" smtClean="0">
                <a:solidFill>
                  <a:schemeClr val="tx1"/>
                </a:solidFill>
              </a:rPr>
              <a:t>Планируемые мероприятия методической поддержки изучения учебных предметов в 2024-2025 </a:t>
            </a:r>
            <a:r>
              <a:rPr lang="ru-RU" sz="2200" b="0" dirty="0" err="1" smtClean="0">
                <a:solidFill>
                  <a:schemeClr val="tx1"/>
                </a:solidFill>
              </a:rPr>
              <a:t>уч.г</a:t>
            </a:r>
            <a:r>
              <a:rPr lang="ru-RU" sz="2200" b="0" dirty="0" smtClean="0">
                <a:solidFill>
                  <a:schemeClr val="tx1"/>
                </a:solidFill>
              </a:rPr>
              <a:t>. на окружном уровне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5" y="1571612"/>
          <a:ext cx="8215369" cy="4734134"/>
        </p:xfrm>
        <a:graphic>
          <a:graphicData uri="http://schemas.openxmlformats.org/drawingml/2006/table">
            <a:tbl>
              <a:tblPr/>
              <a:tblGrid>
                <a:gridCol w="473729"/>
                <a:gridCol w="1636593"/>
                <a:gridCol w="4465827"/>
                <a:gridCol w="1639220"/>
              </a:tblGrid>
              <a:tr h="638325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(месяц)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(указать тему и организацию, которая планирует проведение мероприятия)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Категория участников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325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Октябрь-ноябрь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2024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Территориальный методический семинар «Государственная итоговая аттестация: основные итоги и направления развития» (ГБУ ДПО ЦПК «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Нефтегорский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РЦ»).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Учителя биологии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990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 течение года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Пополнение банка методических материалов по обучению биологии в рамках деятельности территориального сообщества учителей биологии Юго-Восточного управления (ГБУ ДПО ЦПК «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Нефтегорский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РЦ»).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Учителя биологии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654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 течение года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Проведение семинаров, консультаций, круглых</a:t>
                      </a:r>
                      <a:b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столов (в том числе в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онлайн-формате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) для</a:t>
                      </a:r>
                      <a:b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школ, в том числе с низкими результатами (ГБУ ДПО ЦПК «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Нефтегорский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РЦ»).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Учителя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биологии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660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март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2025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Семинар «Методика проведения уроков по обобщению и углублению знаний по биологии при подготовке к ОГЭ и ЕГЭ» (ГБУ ДПО ЦПК «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Нефтегорский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РЦ»).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учителя биологии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660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апрель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2025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Семинар «Лучшие практики подготовки к ГИА по биологии на основе анализа результатов оценочных процедур» (ГБУ ДПО ЦПК «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Нефтегорский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РЦ»).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учителя биологии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85728"/>
            <a:ext cx="9144000" cy="1142984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Выбор выпускниками текущего года предметов ЕГЭ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43042" y="2143116"/>
          <a:ext cx="6058242" cy="1736475"/>
        </p:xfrm>
        <a:graphic>
          <a:graphicData uri="http://schemas.openxmlformats.org/drawingml/2006/table">
            <a:tbl>
              <a:tblPr/>
              <a:tblGrid>
                <a:gridCol w="2390659"/>
                <a:gridCol w="1146073"/>
                <a:gridCol w="1338589"/>
                <a:gridCol w="1182921"/>
              </a:tblGrid>
              <a:tr h="833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latin typeface="Times New Roman"/>
                          <a:ea typeface="Calibri"/>
                          <a:cs typeface="Times New Roman"/>
                        </a:rPr>
                        <a:t>202</a:t>
                      </a:r>
                      <a:r>
                        <a:rPr lang="ru-RU" sz="1200" b="1" kern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2024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</a:tr>
              <a:tr h="902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20,2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15,8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15,2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095375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>Результаты ЕГЭ выпускников текущего года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728" y="1928802"/>
          <a:ext cx="6691337" cy="2161228"/>
        </p:xfrm>
        <a:graphic>
          <a:graphicData uri="http://schemas.openxmlformats.org/drawingml/2006/table">
            <a:tbl>
              <a:tblPr/>
              <a:tblGrid>
                <a:gridCol w="2030228"/>
                <a:gridCol w="1049794"/>
                <a:gridCol w="1431597"/>
                <a:gridCol w="1141373"/>
                <a:gridCol w="1038345"/>
              </a:tblGrid>
              <a:tr h="18010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 Предмет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63" marR="171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Число  участников ЕГЭ,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Чел.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63" marR="171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Доля участников,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не набравших мин. кол-во баллов ЕГЭ, 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63" marR="171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Доля участников, набравших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81 балл и выше, 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63" marR="171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Число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100-балльников, чел.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63" marR="171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</a:tr>
              <a:tr h="3602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63" marR="171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63" marR="171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63" marR="171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4,5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63" marR="171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63" marR="171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85786" y="4572008"/>
            <a:ext cx="7899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 обучающийся из ГБОУ СОШ с. Алексеевка с результатом в 85 баллов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095375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>Границы уровней общеобразовательной подготовки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85788" y="1349036"/>
          <a:ext cx="7215235" cy="3508724"/>
        </p:xfrm>
        <a:graphic>
          <a:graphicData uri="http://schemas.openxmlformats.org/drawingml/2006/table">
            <a:tbl>
              <a:tblPr/>
              <a:tblGrid>
                <a:gridCol w="1360794"/>
                <a:gridCol w="522383"/>
                <a:gridCol w="836967"/>
                <a:gridCol w="526714"/>
                <a:gridCol w="836967"/>
                <a:gridCol w="731624"/>
                <a:gridCol w="836967"/>
                <a:gridCol w="731624"/>
                <a:gridCol w="831195"/>
              </a:tblGrid>
              <a:tr h="27685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402" marR="594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Границы уровня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 тестовых баллах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402" marR="5940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Доля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участников ЕГЭ,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получивших баллы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от 0 до min-1, %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402" marR="5940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Границы уровня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 тестовых баллах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402" marR="5940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Доля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участников ЕГЭ,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получивших баллы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от </a:t>
                      </a:r>
                      <a:r>
                        <a:rPr lang="ru-RU" sz="1100" b="1" dirty="0" err="1">
                          <a:latin typeface="Times New Roman"/>
                          <a:ea typeface="Times New Roman"/>
                          <a:cs typeface="Times New Roman"/>
                        </a:rPr>
                        <a:t>min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 до 60, %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402" marR="5940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Границы уровня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 тестовых баллах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402" marR="5940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Доля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участников ЕГЭ,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получивших баллы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от 61 до 80, %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402" marR="5940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Границы уровня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 тестовых баллах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402" marR="5940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Доля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участников ЕГЭ,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получивших баллы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от 81 до 100,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402" marR="5940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</a:tr>
              <a:tr h="740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402" marR="59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0-35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402" marR="59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402" marR="59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36-60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402" marR="59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36,4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402" marR="59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61 - 80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402" marR="59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59,1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402" marR="59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81 - 100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402" marR="59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402" marR="594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Результаты ЕГЭ – 2024 общеобразовательных учреждений</a:t>
            </a:r>
            <a:endParaRPr lang="ru-RU" sz="3600" dirty="0">
              <a:solidFill>
                <a:schemeClr val="tx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0" y="1428736"/>
          <a:ext cx="7786741" cy="4795690"/>
        </p:xfrm>
        <a:graphic>
          <a:graphicData uri="http://schemas.openxmlformats.org/drawingml/2006/table">
            <a:tbl>
              <a:tblPr/>
              <a:tblGrid>
                <a:gridCol w="2786066"/>
                <a:gridCol w="1044673"/>
                <a:gridCol w="1044673"/>
                <a:gridCol w="933328"/>
                <a:gridCol w="933328"/>
                <a:gridCol w="1044673"/>
              </a:tblGrid>
              <a:tr h="19995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ОО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6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 преодолевшие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min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порог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Набравшие высокие баллы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( ≥ 81)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Число 100-балльников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Динамика среднего балла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(2023/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2024гг)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Сравнение среднего балла ОО с окружным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</a:tr>
              <a:tr h="1841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ГБОУ СОШ с. Алексеевка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1/25%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ГБОУ СОШ с. Герасимовка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---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---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---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---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---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ГБОУ СОШ с.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Летниково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---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---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---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---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---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ГБОУ СОШ № 1 «ОЦ» с.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Борская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ГБОУ СОШ № 2 «ОЦ» с. Борская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ГБОУ СОШ  № 1 г. Нефтегорска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ГБОУ СОШ  № 2 г. Нефтегорска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ГБОУ СОШ  № 3 г. Нефтегорска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ГБОУ СОШ с. Богдановка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---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---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---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---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---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ГБОУ СОШ с. Дмитриевка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ГБОУ СОШ с. Зуевка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ГБОУ СОШ с. Утевка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Юго-Восточное управление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1/4,5%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63,3 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в прошлом году 52,9</a:t>
                      </a:r>
                      <a:endParaRPr lang="ru-RU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4" marR="438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3017838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0"/>
            <a:ext cx="3017838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3017838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57160" y="1325880"/>
          <a:ext cx="8572559" cy="4693920"/>
        </p:xfrm>
        <a:graphic>
          <a:graphicData uri="http://schemas.openxmlformats.org/drawingml/2006/table">
            <a:tbl>
              <a:tblPr/>
              <a:tblGrid>
                <a:gridCol w="922219"/>
                <a:gridCol w="1542473"/>
                <a:gridCol w="694250"/>
                <a:gridCol w="1249212"/>
                <a:gridCol w="1249212"/>
                <a:gridCol w="971731"/>
                <a:gridCol w="971731"/>
                <a:gridCol w="971731"/>
              </a:tblGrid>
              <a:tr h="45954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Номер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задания в КИМ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Проверяемые элементы содержания / умения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Уровень сложности задания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Процент выполнения задания </a:t>
                      </a:r>
                      <a:b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в Юго-Восточном управлении в группах участников экзамена с разными уровнями подготовки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27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средний, %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 группе </a:t>
                      </a:r>
                      <a:b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не преодолевших минимальный балл, %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 группе от минимального до 60 т.б.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 группе от 61 до 80 т.б.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 группе </a:t>
                      </a:r>
                      <a:b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от 81 до 100 т.б.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228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Современная биология – комплексная наука. Биологические науки и изучаемые ими проблемы.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 dirty="0">
                          <a:latin typeface="Times New Roman"/>
                          <a:ea typeface="Calibri"/>
                          <a:cs typeface="Times New Roman"/>
                        </a:rPr>
                        <a:t>Работа с таблицей (с рисунком и без рисунка)</a:t>
                      </a: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86,36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92,31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9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Методы биологической науки. Наблюдение, измерение, эксперимент, систематизация, анализ. </a:t>
                      </a:r>
                      <a:r>
                        <a:rPr lang="ru-RU" sz="1100" i="1">
                          <a:latin typeface="Times New Roman"/>
                          <a:ea typeface="Calibri"/>
                          <a:cs typeface="Times New Roman"/>
                        </a:rPr>
                        <a:t>Множественный выбор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56,25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88,46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915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Генетическая информация в клетке. Хромосомный набор. </a:t>
                      </a:r>
                      <a:r>
                        <a:rPr lang="ru-RU" sz="1100" i="1">
                          <a:latin typeface="Times New Roman"/>
                          <a:ea typeface="Calibri"/>
                          <a:cs typeface="Times New Roman"/>
                        </a:rPr>
                        <a:t>Решение биологических расчётных задач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63,63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53,85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733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Моно- и дигибридное, анализирующее скрещивание. </a:t>
                      </a:r>
                      <a:r>
                        <a:rPr lang="ru-RU" sz="1100" i="1">
                          <a:latin typeface="Times New Roman"/>
                          <a:ea typeface="Calibri"/>
                          <a:cs typeface="Times New Roman"/>
                        </a:rPr>
                        <a:t>Решение биологической  задачи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86,36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87,5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84,62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3017838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643050"/>
          <a:ext cx="8572561" cy="4526280"/>
        </p:xfrm>
        <a:graphic>
          <a:graphicData uri="http://schemas.openxmlformats.org/drawingml/2006/table">
            <a:tbl>
              <a:tblPr/>
              <a:tblGrid>
                <a:gridCol w="509765"/>
                <a:gridCol w="1698218"/>
                <a:gridCol w="764347"/>
                <a:gridCol w="1015337"/>
                <a:gridCol w="1375347"/>
                <a:gridCol w="1069849"/>
                <a:gridCol w="1069849"/>
                <a:gridCol w="1069849"/>
              </a:tblGrid>
              <a:tr h="449852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Клетка как биологическая система. Организм как биологическая система.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 dirty="0">
                          <a:latin typeface="Times New Roman"/>
                          <a:ea typeface="Calibri"/>
                          <a:cs typeface="Times New Roman"/>
                        </a:rPr>
                        <a:t>Задание с рисунком</a:t>
                      </a: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54,54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61,54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314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Клетка как биологическая система. Организм как биологическая система.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 dirty="0">
                          <a:latin typeface="Times New Roman"/>
                          <a:ea typeface="Calibri"/>
                          <a:cs typeface="Times New Roman"/>
                        </a:rPr>
                        <a:t>Установление соответствия (с рисунком)</a:t>
                      </a: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61,54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777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Клетка как биологическая система. Организм как биологическая система.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Селекция. Биотехнология.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>
                          <a:latin typeface="Times New Roman"/>
                          <a:ea typeface="Calibri"/>
                          <a:cs typeface="Times New Roman"/>
                        </a:rPr>
                        <a:t>Множественный выбор (с рисунком и без рисунка)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61,36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62,5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61,54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72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Клетка как биологическая система. Организм как биологическая система. Селекция. Биотехнология.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>
                          <a:latin typeface="Times New Roman"/>
                          <a:ea typeface="Calibri"/>
                          <a:cs typeface="Times New Roman"/>
                        </a:rPr>
                        <a:t>Установление последовательности (без рисунка)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54,54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18,75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73,08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852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Многообразие	организмов. Грибы, Растения. Животные. </a:t>
                      </a:r>
                      <a:r>
                        <a:rPr lang="ru-RU" sz="1100" i="1">
                          <a:latin typeface="Times New Roman"/>
                          <a:ea typeface="Calibri"/>
                          <a:cs typeface="Times New Roman"/>
                        </a:rPr>
                        <a:t>Задание с рисунком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59,09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37,5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69,23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1643050"/>
          <a:ext cx="8215371" cy="4023360"/>
        </p:xfrm>
        <a:graphic>
          <a:graphicData uri="http://schemas.openxmlformats.org/drawingml/2006/table">
            <a:tbl>
              <a:tblPr/>
              <a:tblGrid>
                <a:gridCol w="488525"/>
                <a:gridCol w="1627460"/>
                <a:gridCol w="732499"/>
                <a:gridCol w="973032"/>
                <a:gridCol w="1318042"/>
                <a:gridCol w="1025271"/>
                <a:gridCol w="1025271"/>
                <a:gridCol w="1025271"/>
              </a:tblGrid>
              <a:tr h="449852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10.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Многообразие	организмов. Грибы, Растения. Животные. </a:t>
                      </a:r>
                      <a:r>
                        <a:rPr lang="ru-RU" sz="1100" i="1" dirty="0">
                          <a:latin typeface="Times New Roman"/>
                          <a:ea typeface="Calibri"/>
                          <a:cs typeface="Times New Roman"/>
                        </a:rPr>
                        <a:t>Установление соответствия</a:t>
                      </a: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40,91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12,5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53,85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314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11.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Многообразие	организмов. Грибы. Растения. Животные. </a:t>
                      </a:r>
                      <a:r>
                        <a:rPr lang="ru-RU" sz="1100" i="1" dirty="0">
                          <a:latin typeface="Times New Roman"/>
                          <a:ea typeface="Calibri"/>
                          <a:cs typeface="Times New Roman"/>
                        </a:rPr>
                        <a:t>Множественный выбор (с рисунком и без рисунка)</a:t>
                      </a: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68,18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62,5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69,23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777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12.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Многообразие	организмов. Основные систематические категории, их соподчинённость. </a:t>
                      </a:r>
                      <a:r>
                        <a:rPr lang="ru-RU" sz="1100" i="1">
                          <a:latin typeface="Times New Roman"/>
                          <a:ea typeface="Calibri"/>
                          <a:cs typeface="Times New Roman"/>
                        </a:rPr>
                        <a:t>Установление последовательности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97,72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93,75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926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13.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Организм человека.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>
                          <a:latin typeface="Times New Roman"/>
                          <a:ea typeface="Calibri"/>
                          <a:cs typeface="Times New Roman"/>
                        </a:rPr>
                        <a:t>Задание с рисунком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77,27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62,5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84,62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389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14.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Организм человека. </a:t>
                      </a:r>
                      <a:r>
                        <a:rPr lang="ru-RU" sz="1100" i="1">
                          <a:latin typeface="Times New Roman"/>
                          <a:ea typeface="Calibri"/>
                          <a:cs typeface="Times New Roman"/>
                        </a:rPr>
                        <a:t>Установление соответствия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45,45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61,54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24282" marR="242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фотосинтез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фотосинтез</Template>
  <TotalTime>528</TotalTime>
  <Words>1749</Words>
  <Application>Microsoft Office PowerPoint</Application>
  <PresentationFormat>Экран (4:3)</PresentationFormat>
  <Paragraphs>621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фотосинтез</vt:lpstr>
      <vt:lpstr>Слайд 1</vt:lpstr>
      <vt:lpstr>Изменения КИМ в 2023 году</vt:lpstr>
      <vt:lpstr>Выбор выпускниками текущего года предметов ЕГЭ </vt:lpstr>
      <vt:lpstr>Результаты ЕГЭ выпускников текущего года  </vt:lpstr>
      <vt:lpstr>Границы уровней общеобразовательной подготовки  </vt:lpstr>
      <vt:lpstr>Результаты ЕГЭ – 2024 общеобразовательных учреждений</vt:lpstr>
      <vt:lpstr>Слайд 7</vt:lpstr>
      <vt:lpstr>Слайд 8</vt:lpstr>
      <vt:lpstr>Слайд 9</vt:lpstr>
      <vt:lpstr>Слайд 10</vt:lpstr>
      <vt:lpstr>Слайд 11</vt:lpstr>
      <vt:lpstr>Слайд 12</vt:lpstr>
      <vt:lpstr>Решаемость заданий базового уровня сложности (часть 1 КИМ) </vt:lpstr>
      <vt:lpstr>Решаемость заданий повышенного уровня сложности (часть 1 КИМ) </vt:lpstr>
      <vt:lpstr>Решаемость заданий высокого  уровня сложности (часть 2 КИМ) </vt:lpstr>
      <vt:lpstr>Наиболее низкие результаты получены учащимися за выполнение заданий:</vt:lpstr>
      <vt:lpstr>Слайд 17</vt:lpstr>
      <vt:lpstr>Слайд 18</vt:lpstr>
      <vt:lpstr>Слайд 19</vt:lpstr>
      <vt:lpstr>Слайд 20</vt:lpstr>
      <vt:lpstr>Планируемые мероприятия методической поддержки изучения учебных предметов в 2024-2025 уч.г. на окружном уровне 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57</cp:revision>
  <dcterms:created xsi:type="dcterms:W3CDTF">2015-11-18T09:00:09Z</dcterms:created>
  <dcterms:modified xsi:type="dcterms:W3CDTF">2024-08-29T05:13:26Z</dcterms:modified>
  <cp:version/>
</cp:coreProperties>
</file>