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54" autoAdjust="0"/>
  </p:normalViewPr>
  <p:slideViewPr>
    <p:cSldViewPr>
      <p:cViewPr varScale="1">
        <p:scale>
          <a:sx n="105" d="100"/>
          <a:sy n="105" d="100"/>
        </p:scale>
        <p:origin x="-17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116632"/>
            <a:ext cx="3313355" cy="3384376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А</a:t>
            </a:r>
            <a:r>
              <a:rPr lang="ru-RU" b="1" dirty="0" smtClean="0"/>
              <a:t>нализ </a:t>
            </a:r>
            <a:r>
              <a:rPr lang="ru-RU" b="1" dirty="0"/>
              <a:t>результатов ОГЭ </a:t>
            </a:r>
            <a:br>
              <a:rPr lang="ru-RU" b="1" dirty="0"/>
            </a:br>
            <a:r>
              <a:rPr lang="ru-RU" b="1" dirty="0" smtClean="0"/>
              <a:t>по биологии в 2023 году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4421080"/>
            <a:ext cx="4320479" cy="1260629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Кувшинова Ольга Витальевна</a:t>
            </a:r>
          </a:p>
          <a:p>
            <a:pPr algn="r"/>
            <a:r>
              <a:rPr lang="ru-RU" dirty="0"/>
              <a:t>у</a:t>
            </a:r>
            <a:r>
              <a:rPr lang="ru-RU" dirty="0" smtClean="0"/>
              <a:t>читель биологии</a:t>
            </a:r>
          </a:p>
          <a:p>
            <a:pPr algn="r"/>
            <a:r>
              <a:rPr lang="ru-RU" dirty="0" smtClean="0"/>
              <a:t>ГБОУ СОШ </a:t>
            </a:r>
            <a:r>
              <a:rPr lang="ru-RU" dirty="0" err="1" smtClean="0"/>
              <a:t>с.Утевка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1144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88640"/>
            <a:ext cx="7024744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52647590"/>
              </p:ext>
            </p:extLst>
          </p:nvPr>
        </p:nvGraphicFramePr>
        <p:xfrm>
          <a:off x="323528" y="102045"/>
          <a:ext cx="8424935" cy="6556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4289"/>
                <a:gridCol w="1460884"/>
                <a:gridCol w="1096927"/>
                <a:gridCol w="1356415"/>
                <a:gridCol w="823957"/>
                <a:gridCol w="945278"/>
                <a:gridCol w="941907"/>
                <a:gridCol w="945278"/>
              </a:tblGrid>
              <a:tr h="1701152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13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Умение</a:t>
                      </a:r>
                      <a:r>
                        <a:rPr lang="ru-RU" sz="1000" spc="16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соотносить  </a:t>
                      </a:r>
                      <a:r>
                        <a:rPr lang="ru-RU" sz="1000" dirty="0" err="1">
                          <a:effectLst/>
                        </a:rPr>
                        <a:t>морфологичес</a:t>
                      </a:r>
                      <a:r>
                        <a:rPr lang="ru-RU" sz="1000" dirty="0">
                          <a:effectLst/>
                        </a:rPr>
                        <a:t>- кие признаки</a:t>
                      </a:r>
                      <a:r>
                        <a:rPr lang="ru-RU" sz="1000" spc="6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организма</a:t>
                      </a:r>
                      <a:r>
                        <a:rPr lang="ru-RU" sz="1000" spc="7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или</a:t>
                      </a:r>
                      <a:r>
                        <a:rPr lang="ru-RU" sz="1000" spc="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его отдельных</a:t>
                      </a:r>
                      <a:r>
                        <a:rPr lang="ru-RU" sz="1000" spc="10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органов</a:t>
                      </a:r>
                      <a:r>
                        <a:rPr lang="ru-RU" sz="1000" spc="7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с предложен- </a:t>
                      </a:r>
                      <a:r>
                        <a:rPr lang="ru-RU" sz="1000" dirty="0" err="1">
                          <a:effectLst/>
                        </a:rPr>
                        <a:t>ными</a:t>
                      </a:r>
                      <a:r>
                        <a:rPr lang="ru-RU" sz="1000" spc="3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моделями</a:t>
                      </a:r>
                      <a:r>
                        <a:rPr lang="ru-RU" sz="1000" spc="7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по заданному алгоритму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60,09 %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38,10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67,93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80,56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/>
                </a:tc>
              </a:tr>
              <a:tr h="1701152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14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Распознавать</a:t>
                      </a:r>
                      <a:r>
                        <a:rPr lang="ru-RU" sz="1000" spc="12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и описывать</a:t>
                      </a:r>
                      <a:r>
                        <a:rPr lang="ru-RU" sz="1000" spc="10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на рис</a:t>
                      </a:r>
                      <a:r>
                        <a:rPr lang="ru-RU" sz="1000" spc="10" dirty="0">
                          <a:effectLst/>
                        </a:rPr>
                        <a:t>у</a:t>
                      </a:r>
                      <a:r>
                        <a:rPr lang="ru-RU" sz="1000" dirty="0">
                          <a:effectLst/>
                        </a:rPr>
                        <a:t>нках</a:t>
                      </a:r>
                      <a:r>
                        <a:rPr lang="ru-RU" sz="1000" spc="13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(изображениях)  признаки строения </a:t>
                      </a:r>
                      <a:r>
                        <a:rPr lang="ru-RU" sz="1000" spc="14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биологичес</a:t>
                      </a:r>
                      <a:r>
                        <a:rPr lang="ru-RU" sz="1000" spc="-5" dirty="0">
                          <a:effectLst/>
                        </a:rPr>
                        <a:t>к</a:t>
                      </a:r>
                      <a:r>
                        <a:rPr lang="ru-RU" sz="1000" dirty="0">
                          <a:effectLst/>
                        </a:rPr>
                        <a:t>их   объектов на разных</a:t>
                      </a:r>
                      <a:r>
                        <a:rPr lang="ru-RU" sz="1000" spc="45" dirty="0">
                          <a:effectLst/>
                        </a:rPr>
                        <a:t> </a:t>
                      </a:r>
                      <a:r>
                        <a:rPr lang="ru-RU" sz="1000" spc="10" dirty="0">
                          <a:effectLst/>
                        </a:rPr>
                        <a:t>у</a:t>
                      </a:r>
                      <a:r>
                        <a:rPr lang="ru-RU" sz="1000" dirty="0">
                          <a:effectLst/>
                        </a:rPr>
                        <a:t>ровнях</a:t>
                      </a:r>
                      <a:r>
                        <a:rPr lang="ru-RU" sz="1000" spc="6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организации живого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92,76 %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89,80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92,41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/>
                </a:tc>
              </a:tr>
              <a:tr h="1546501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Раскрывать особенности</a:t>
                      </a:r>
                      <a:r>
                        <a:rPr lang="ru-RU" sz="1000" spc="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организма человека,</a:t>
                      </a:r>
                      <a:r>
                        <a:rPr lang="ru-RU" sz="1000" spc="6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его строения,</a:t>
                      </a:r>
                      <a:r>
                        <a:rPr lang="ru-RU" sz="1000" spc="6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жизнедеятель- ности,</a:t>
                      </a:r>
                      <a:r>
                        <a:rPr lang="ru-RU" sz="1000" spc="6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выс</a:t>
                      </a:r>
                      <a:r>
                        <a:rPr lang="ru-RU" sz="1000" spc="5">
                          <a:effectLst/>
                        </a:rPr>
                        <a:t>ш</a:t>
                      </a:r>
                      <a:r>
                        <a:rPr lang="ru-RU" sz="1000">
                          <a:effectLst/>
                        </a:rPr>
                        <a:t>ей нервной деятельности</a:t>
                      </a:r>
                      <a:r>
                        <a:rPr lang="ru-RU" sz="1000" spc="14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и</a:t>
                      </a:r>
                      <a:r>
                        <a:rPr lang="ru-RU" sz="1000" spc="2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поведения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53,95 %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34,70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54,43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91,67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/>
                </a:tc>
              </a:tr>
              <a:tr h="1546501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Раскрывать особенности</a:t>
                      </a:r>
                      <a:r>
                        <a:rPr lang="ru-RU" sz="1000" spc="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организма человека,</a:t>
                      </a:r>
                      <a:r>
                        <a:rPr lang="ru-RU" sz="1000" spc="6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его строения,</a:t>
                      </a:r>
                      <a:r>
                        <a:rPr lang="ru-RU" sz="1000" spc="6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жизнедеятель-ности,</a:t>
                      </a:r>
                      <a:r>
                        <a:rPr lang="ru-RU" sz="1000" spc="6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выс</a:t>
                      </a:r>
                      <a:r>
                        <a:rPr lang="ru-RU" sz="1000" spc="5">
                          <a:effectLst/>
                        </a:rPr>
                        <a:t>ш</a:t>
                      </a:r>
                      <a:r>
                        <a:rPr lang="ru-RU" sz="1000">
                          <a:effectLst/>
                        </a:rPr>
                        <a:t>ей нервной деятельности</a:t>
                      </a:r>
                      <a:r>
                        <a:rPr lang="ru-RU" sz="1000" spc="14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и</a:t>
                      </a:r>
                      <a:r>
                        <a:rPr lang="ru-RU" sz="1000" spc="2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поведения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59,54 %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43,88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61,39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85,42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1914" marR="5191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31787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187624" y="-891480"/>
            <a:ext cx="7024744" cy="102766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02876072"/>
              </p:ext>
            </p:extLst>
          </p:nvPr>
        </p:nvGraphicFramePr>
        <p:xfrm>
          <a:off x="395536" y="0"/>
          <a:ext cx="8352929" cy="66693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6986"/>
                <a:gridCol w="1448397"/>
                <a:gridCol w="1087551"/>
                <a:gridCol w="1344822"/>
                <a:gridCol w="816917"/>
                <a:gridCol w="937200"/>
                <a:gridCol w="933856"/>
                <a:gridCol w="937200"/>
              </a:tblGrid>
              <a:tr h="1727922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17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Раскрывать особенности</a:t>
                      </a:r>
                      <a:r>
                        <a:rPr lang="ru-RU" sz="1000" spc="1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организма человека,</a:t>
                      </a:r>
                      <a:r>
                        <a:rPr lang="ru-RU" sz="1000" spc="6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его строения,</a:t>
                      </a:r>
                      <a:r>
                        <a:rPr lang="ru-RU" sz="1000" spc="65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жизнедеятель-ности</a:t>
                      </a:r>
                      <a:r>
                        <a:rPr lang="ru-RU" sz="1000" dirty="0">
                          <a:effectLst/>
                        </a:rPr>
                        <a:t>,</a:t>
                      </a:r>
                      <a:r>
                        <a:rPr lang="ru-RU" sz="1000" spc="6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выс</a:t>
                      </a:r>
                      <a:r>
                        <a:rPr lang="ru-RU" sz="1000" spc="5" dirty="0">
                          <a:effectLst/>
                        </a:rPr>
                        <a:t>ш</a:t>
                      </a:r>
                      <a:r>
                        <a:rPr lang="ru-RU" sz="1000" dirty="0">
                          <a:effectLst/>
                        </a:rPr>
                        <a:t>ей нервной деятельности</a:t>
                      </a:r>
                      <a:r>
                        <a:rPr lang="ru-RU" sz="1000" spc="14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и</a:t>
                      </a:r>
                      <a:r>
                        <a:rPr lang="ru-RU" sz="1000" spc="2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поведения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76,64 %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63,27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79,11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95,83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/>
                </a:tc>
              </a:tr>
              <a:tr h="1727922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18</a:t>
                      </a:r>
                      <a:endParaRPr lang="ru-RU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Раскрывать особенности</a:t>
                      </a:r>
                      <a:r>
                        <a:rPr lang="ru-RU" sz="1000" b="1" spc="10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организма человека,</a:t>
                      </a:r>
                      <a:r>
                        <a:rPr lang="ru-RU" sz="1000" b="1" spc="60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его строения,</a:t>
                      </a:r>
                      <a:r>
                        <a:rPr lang="ru-RU" sz="1000" b="1" spc="65" dirty="0">
                          <a:effectLst/>
                        </a:rPr>
                        <a:t> </a:t>
                      </a:r>
                      <a:r>
                        <a:rPr lang="ru-RU" sz="1000" b="1" dirty="0" smtClean="0">
                          <a:effectLst/>
                        </a:rPr>
                        <a:t>жизнедеятельности</a:t>
                      </a:r>
                      <a:r>
                        <a:rPr lang="ru-RU" sz="1000" b="1" dirty="0">
                          <a:effectLst/>
                        </a:rPr>
                        <a:t>,</a:t>
                      </a:r>
                      <a:r>
                        <a:rPr lang="ru-RU" sz="1000" b="1" spc="65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выс</a:t>
                      </a:r>
                      <a:r>
                        <a:rPr lang="ru-RU" sz="1000" b="1" spc="5" dirty="0">
                          <a:effectLst/>
                        </a:rPr>
                        <a:t>ш</a:t>
                      </a:r>
                      <a:r>
                        <a:rPr lang="ru-RU" sz="1000" b="1" dirty="0">
                          <a:effectLst/>
                        </a:rPr>
                        <a:t>ей нервной деятельности</a:t>
                      </a:r>
                      <a:r>
                        <a:rPr lang="ru-RU" sz="1000" b="1" spc="140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и</a:t>
                      </a:r>
                      <a:r>
                        <a:rPr lang="ru-RU" sz="1000" b="1" spc="20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поведения</a:t>
                      </a:r>
                      <a:endParaRPr lang="ru-RU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43,75 %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42,86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37,97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64,58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/>
                </a:tc>
              </a:tr>
              <a:tr h="2663311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19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Экосистемная</a:t>
                      </a:r>
                      <a:r>
                        <a:rPr lang="ru-RU" sz="1000" spc="1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организация живой природы. Обладать приемами</a:t>
                      </a:r>
                      <a:r>
                        <a:rPr lang="ru-RU" sz="1000" spc="5" dirty="0">
                          <a:effectLst/>
                        </a:rPr>
                        <a:t> </a:t>
                      </a:r>
                      <a:r>
                        <a:rPr lang="ru-RU" sz="1000" spc="-5" dirty="0" err="1">
                          <a:effectLst/>
                        </a:rPr>
                        <a:t>р</a:t>
                      </a:r>
                      <a:r>
                        <a:rPr lang="ru-RU" sz="1000" dirty="0" err="1">
                          <a:effectLst/>
                        </a:rPr>
                        <a:t>а</a:t>
                      </a:r>
                      <a:r>
                        <a:rPr lang="ru-RU" sz="1000" dirty="0">
                          <a:effectLst/>
                        </a:rPr>
                        <a:t>- боты</a:t>
                      </a:r>
                      <a:r>
                        <a:rPr lang="ru-RU" sz="1000" spc="3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с информацией</a:t>
                      </a:r>
                      <a:r>
                        <a:rPr lang="ru-RU" sz="1000" spc="12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биологического </a:t>
                      </a:r>
                      <a:r>
                        <a:rPr lang="ru-RU" sz="1000" spc="12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содержания,   представленной в разной</a:t>
                      </a:r>
                      <a:r>
                        <a:rPr lang="ru-RU" sz="1000" spc="6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форме</a:t>
                      </a:r>
                      <a:r>
                        <a:rPr lang="ru-RU" sz="1000" spc="5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(в</a:t>
                      </a:r>
                      <a:r>
                        <a:rPr lang="ru-RU" sz="1000" spc="1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виде</a:t>
                      </a:r>
                      <a:r>
                        <a:rPr lang="ru-RU" sz="1000" spc="3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текста, табличных  </a:t>
                      </a:r>
                      <a:r>
                        <a:rPr lang="ru-RU" sz="1000" spc="5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данных,  </a:t>
                      </a:r>
                      <a:r>
                        <a:rPr lang="ru-RU" sz="1000" spc="2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схем,   г</a:t>
                      </a:r>
                      <a:r>
                        <a:rPr lang="ru-RU" sz="1000" spc="-5" dirty="0">
                          <a:effectLst/>
                        </a:rPr>
                        <a:t>р</a:t>
                      </a:r>
                      <a:r>
                        <a:rPr lang="ru-RU" sz="1000" dirty="0">
                          <a:effectLst/>
                        </a:rPr>
                        <a:t>афиков,</a:t>
                      </a:r>
                      <a:r>
                        <a:rPr lang="ru-RU" sz="1000" spc="4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фотографий</a:t>
                      </a:r>
                      <a:r>
                        <a:rPr lang="ru-RU" sz="1000" spc="13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и</a:t>
                      </a:r>
                      <a:r>
                        <a:rPr lang="ru-RU" sz="1000" spc="2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др.)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70,39 %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60,20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70,25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91,67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/>
                </a:tc>
              </a:tr>
              <a:tr h="550204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Экосистемная</a:t>
                      </a:r>
                      <a:r>
                        <a:rPr lang="ru-RU" sz="1000" dirty="0">
                          <a:effectLst/>
                        </a:rPr>
                        <a:t>  </a:t>
                      </a:r>
                      <a:r>
                        <a:rPr lang="ru-RU" sz="1000" spc="4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организация  </a:t>
                      </a:r>
                      <a:r>
                        <a:rPr lang="ru-RU" sz="1000" spc="2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живой природы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61,18 %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44,90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79,17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87,5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175" marR="5517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23863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87665361"/>
              </p:ext>
            </p:extLst>
          </p:nvPr>
        </p:nvGraphicFramePr>
        <p:xfrm>
          <a:off x="395535" y="-1"/>
          <a:ext cx="8352928" cy="66862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6988"/>
                <a:gridCol w="1448397"/>
                <a:gridCol w="1087553"/>
                <a:gridCol w="1344820"/>
                <a:gridCol w="816916"/>
                <a:gridCol w="937199"/>
                <a:gridCol w="933856"/>
                <a:gridCol w="937199"/>
              </a:tblGrid>
              <a:tr h="1514479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21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Экосистемная</a:t>
                      </a:r>
                      <a:r>
                        <a:rPr lang="ru-RU" sz="900" spc="15" dirty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организация живой природы. Выявл</a:t>
                      </a:r>
                      <a:r>
                        <a:rPr lang="ru-RU" sz="900" spc="5" dirty="0">
                          <a:effectLst/>
                        </a:rPr>
                        <a:t>я</a:t>
                      </a:r>
                      <a:r>
                        <a:rPr lang="ru-RU" sz="900" dirty="0">
                          <a:effectLst/>
                        </a:rPr>
                        <a:t>ть</a:t>
                      </a:r>
                      <a:r>
                        <a:rPr lang="ru-RU" sz="900" spc="5" dirty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причинно- следственные</a:t>
                      </a:r>
                      <a:r>
                        <a:rPr lang="ru-RU" sz="900" spc="85" dirty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связи между</a:t>
                      </a:r>
                      <a:r>
                        <a:rPr lang="ru-RU" sz="900" spc="10" dirty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б</a:t>
                      </a:r>
                      <a:r>
                        <a:rPr lang="ru-RU" sz="900" spc="-5" dirty="0">
                          <a:effectLst/>
                        </a:rPr>
                        <a:t>и</a:t>
                      </a:r>
                      <a:r>
                        <a:rPr lang="ru-RU" sz="900" dirty="0">
                          <a:effectLst/>
                        </a:rPr>
                        <a:t>ологическими </a:t>
                      </a:r>
                      <a:r>
                        <a:rPr lang="ru-RU" sz="900" spc="20" dirty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объектами,  явлениями</a:t>
                      </a:r>
                      <a:r>
                        <a:rPr lang="ru-RU" sz="900" spc="50" dirty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и</a:t>
                      </a:r>
                      <a:r>
                        <a:rPr lang="ru-RU" sz="900" spc="25" dirty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процессами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69,41 %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47,96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73,42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97,92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/>
                </a:tc>
              </a:tr>
              <a:tr h="14084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Часть 2</a:t>
                      </a:r>
                      <a:endParaRPr lang="ru-RU" sz="9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/>
                </a:tc>
              </a:tr>
              <a:tr h="2736065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22</a:t>
                      </a:r>
                      <a:endParaRPr lang="ru-RU" sz="9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Объяснять</a:t>
                      </a:r>
                      <a:r>
                        <a:rPr lang="ru-RU" sz="900" b="1" spc="100" dirty="0">
                          <a:effectLst/>
                        </a:rPr>
                        <a:t> </a:t>
                      </a:r>
                      <a:r>
                        <a:rPr lang="ru-RU" sz="900" b="1" dirty="0">
                          <a:effectLst/>
                        </a:rPr>
                        <a:t>роль</a:t>
                      </a:r>
                      <a:r>
                        <a:rPr lang="ru-RU" sz="900" b="1" spc="40" dirty="0">
                          <a:effectLst/>
                        </a:rPr>
                        <a:t> </a:t>
                      </a:r>
                      <a:r>
                        <a:rPr lang="ru-RU" sz="900" b="1" dirty="0">
                          <a:effectLst/>
                        </a:rPr>
                        <a:t>биологии</a:t>
                      </a:r>
                      <a:r>
                        <a:rPr lang="ru-RU" sz="900" b="1" spc="90" dirty="0">
                          <a:effectLst/>
                        </a:rPr>
                        <a:t> </a:t>
                      </a:r>
                      <a:r>
                        <a:rPr lang="ru-RU" sz="900" b="1" dirty="0">
                          <a:effectLst/>
                        </a:rPr>
                        <a:t>в формировании современной</a:t>
                      </a:r>
                      <a:r>
                        <a:rPr lang="ru-RU" sz="900" b="1" spc="20" dirty="0">
                          <a:effectLst/>
                        </a:rPr>
                        <a:t> </a:t>
                      </a:r>
                      <a:r>
                        <a:rPr lang="ru-RU" sz="900" b="1" dirty="0">
                          <a:effectLst/>
                        </a:rPr>
                        <a:t>естественно-на</a:t>
                      </a:r>
                      <a:r>
                        <a:rPr lang="ru-RU" sz="900" b="1" spc="5" dirty="0">
                          <a:effectLst/>
                        </a:rPr>
                        <a:t>у</a:t>
                      </a:r>
                      <a:r>
                        <a:rPr lang="ru-RU" sz="900" b="1" dirty="0">
                          <a:effectLst/>
                        </a:rPr>
                        <a:t>чной</a:t>
                      </a:r>
                      <a:r>
                        <a:rPr lang="ru-RU" sz="900" b="1" spc="105" dirty="0">
                          <a:effectLst/>
                        </a:rPr>
                        <a:t> </a:t>
                      </a:r>
                      <a:r>
                        <a:rPr lang="ru-RU" sz="900" b="1" dirty="0">
                          <a:effectLst/>
                        </a:rPr>
                        <a:t>картины</a:t>
                      </a:r>
                      <a:r>
                        <a:rPr lang="ru-RU" sz="900" b="1" spc="80" dirty="0">
                          <a:effectLst/>
                        </a:rPr>
                        <a:t> </a:t>
                      </a:r>
                      <a:r>
                        <a:rPr lang="ru-RU" sz="900" b="1" spc="5" dirty="0">
                          <a:effectLst/>
                        </a:rPr>
                        <a:t>м</a:t>
                      </a:r>
                      <a:r>
                        <a:rPr lang="ru-RU" sz="900" b="1" dirty="0">
                          <a:effectLst/>
                        </a:rPr>
                        <a:t>ира,</a:t>
                      </a:r>
                      <a:r>
                        <a:rPr lang="ru-RU" sz="900" b="1" spc="50" dirty="0">
                          <a:effectLst/>
                        </a:rPr>
                        <a:t> </a:t>
                      </a:r>
                      <a:r>
                        <a:rPr lang="ru-RU" sz="900" b="1" dirty="0">
                          <a:effectLst/>
                        </a:rPr>
                        <a:t>в пр</a:t>
                      </a:r>
                      <a:r>
                        <a:rPr lang="ru-RU" sz="900" b="1" spc="5" dirty="0">
                          <a:effectLst/>
                        </a:rPr>
                        <a:t>а</a:t>
                      </a:r>
                      <a:r>
                        <a:rPr lang="ru-RU" sz="900" b="1" dirty="0">
                          <a:effectLst/>
                        </a:rPr>
                        <a:t>ктической деятельности</a:t>
                      </a:r>
                      <a:r>
                        <a:rPr lang="ru-RU" sz="900" b="1" spc="45" dirty="0">
                          <a:effectLst/>
                        </a:rPr>
                        <a:t> </a:t>
                      </a:r>
                      <a:r>
                        <a:rPr lang="ru-RU" sz="900" b="1" dirty="0">
                          <a:effectLst/>
                        </a:rPr>
                        <a:t>людей. Распознавать</a:t>
                      </a:r>
                      <a:r>
                        <a:rPr lang="ru-RU" sz="900" b="1" spc="125" dirty="0">
                          <a:effectLst/>
                        </a:rPr>
                        <a:t> </a:t>
                      </a:r>
                      <a:r>
                        <a:rPr lang="ru-RU" sz="900" b="1" dirty="0">
                          <a:effectLst/>
                        </a:rPr>
                        <a:t>и описывать</a:t>
                      </a:r>
                      <a:r>
                        <a:rPr lang="ru-RU" sz="900" b="1" spc="100" dirty="0">
                          <a:effectLst/>
                        </a:rPr>
                        <a:t> </a:t>
                      </a:r>
                      <a:r>
                        <a:rPr lang="ru-RU" sz="900" b="1" dirty="0">
                          <a:effectLst/>
                        </a:rPr>
                        <a:t>на рис</a:t>
                      </a:r>
                      <a:r>
                        <a:rPr lang="ru-RU" sz="900" b="1" spc="10" dirty="0">
                          <a:effectLst/>
                        </a:rPr>
                        <a:t>у</a:t>
                      </a:r>
                      <a:r>
                        <a:rPr lang="ru-RU" sz="900" b="1" dirty="0">
                          <a:effectLst/>
                        </a:rPr>
                        <a:t>нках</a:t>
                      </a:r>
                      <a:r>
                        <a:rPr lang="ru-RU" sz="900" b="1" spc="135" dirty="0">
                          <a:effectLst/>
                        </a:rPr>
                        <a:t> </a:t>
                      </a:r>
                      <a:r>
                        <a:rPr lang="ru-RU" sz="900" b="1" dirty="0">
                          <a:effectLst/>
                        </a:rPr>
                        <a:t>(изображениях)  признаки строения </a:t>
                      </a:r>
                      <a:r>
                        <a:rPr lang="ru-RU" sz="900" b="1" spc="140" dirty="0">
                          <a:effectLst/>
                        </a:rPr>
                        <a:t> </a:t>
                      </a:r>
                      <a:r>
                        <a:rPr lang="ru-RU" sz="900" b="1" dirty="0">
                          <a:effectLst/>
                        </a:rPr>
                        <a:t>биологичес</a:t>
                      </a:r>
                      <a:r>
                        <a:rPr lang="ru-RU" sz="900" b="1" spc="-5" dirty="0">
                          <a:effectLst/>
                        </a:rPr>
                        <a:t>к</a:t>
                      </a:r>
                      <a:r>
                        <a:rPr lang="ru-RU" sz="900" b="1" dirty="0">
                          <a:effectLst/>
                        </a:rPr>
                        <a:t>их   объектов на разных</a:t>
                      </a:r>
                      <a:r>
                        <a:rPr lang="ru-RU" sz="900" b="1" spc="45" dirty="0">
                          <a:effectLst/>
                        </a:rPr>
                        <a:t> </a:t>
                      </a:r>
                      <a:r>
                        <a:rPr lang="ru-RU" sz="900" b="1" spc="10" dirty="0">
                          <a:effectLst/>
                        </a:rPr>
                        <a:t>у</a:t>
                      </a:r>
                      <a:r>
                        <a:rPr lang="ru-RU" sz="900" b="1" dirty="0">
                          <a:effectLst/>
                        </a:rPr>
                        <a:t>ровнях</a:t>
                      </a:r>
                      <a:r>
                        <a:rPr lang="ru-RU" sz="900" b="1" spc="60" dirty="0">
                          <a:effectLst/>
                        </a:rPr>
                        <a:t> </a:t>
                      </a:r>
                      <a:r>
                        <a:rPr lang="ru-RU" sz="900" b="1" dirty="0">
                          <a:effectLst/>
                        </a:rPr>
                        <a:t>организации живого</a:t>
                      </a:r>
                      <a:endParaRPr lang="ru-RU" sz="9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47,37 %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28,57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49,37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77,08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/>
                </a:tc>
              </a:tr>
              <a:tr h="2277971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23</a:t>
                      </a:r>
                      <a:endParaRPr lang="ru-RU" sz="9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-5" dirty="0">
                          <a:effectLst/>
                        </a:rPr>
                        <a:t>Объяснят</a:t>
                      </a:r>
                      <a:r>
                        <a:rPr lang="ru-RU" sz="900" b="1" dirty="0">
                          <a:effectLst/>
                        </a:rPr>
                        <a:t>ь</a:t>
                      </a:r>
                      <a:r>
                        <a:rPr lang="ru-RU" sz="900" b="1" spc="55" dirty="0">
                          <a:effectLst/>
                        </a:rPr>
                        <a:t> </a:t>
                      </a:r>
                      <a:r>
                        <a:rPr lang="ru-RU" sz="900" b="1" spc="-5" dirty="0">
                          <a:effectLst/>
                        </a:rPr>
                        <a:t>опы</a:t>
                      </a:r>
                      <a:r>
                        <a:rPr lang="ru-RU" sz="900" b="1" dirty="0">
                          <a:effectLst/>
                        </a:rPr>
                        <a:t>т </a:t>
                      </a:r>
                      <a:r>
                        <a:rPr lang="ru-RU" sz="900" b="1" spc="-5" dirty="0">
                          <a:effectLst/>
                        </a:rPr>
                        <a:t>использования </a:t>
                      </a:r>
                      <a:r>
                        <a:rPr lang="ru-RU" sz="900" b="1" spc="-10" dirty="0">
                          <a:effectLst/>
                        </a:rPr>
                        <a:t>метод</a:t>
                      </a:r>
                      <a:r>
                        <a:rPr lang="ru-RU" sz="900" b="1" spc="-5" dirty="0">
                          <a:effectLst/>
                        </a:rPr>
                        <a:t>о</a:t>
                      </a:r>
                      <a:r>
                        <a:rPr lang="ru-RU" sz="900" b="1" dirty="0">
                          <a:effectLst/>
                        </a:rPr>
                        <a:t>в</a:t>
                      </a:r>
                      <a:r>
                        <a:rPr lang="ru-RU" sz="900" b="1" spc="155" dirty="0">
                          <a:effectLst/>
                        </a:rPr>
                        <a:t> </a:t>
                      </a:r>
                      <a:r>
                        <a:rPr lang="ru-RU" sz="900" b="1" spc="-10" dirty="0">
                          <a:effectLst/>
                        </a:rPr>
                        <a:t>биологическ</a:t>
                      </a:r>
                      <a:r>
                        <a:rPr lang="ru-RU" sz="900" b="1" spc="-5" dirty="0">
                          <a:effectLst/>
                        </a:rPr>
                        <a:t>о</a:t>
                      </a:r>
                      <a:r>
                        <a:rPr lang="ru-RU" sz="900" b="1" dirty="0">
                          <a:effectLst/>
                        </a:rPr>
                        <a:t>й </a:t>
                      </a:r>
                      <a:r>
                        <a:rPr lang="ru-RU" sz="900" b="1" spc="25" dirty="0">
                          <a:effectLst/>
                        </a:rPr>
                        <a:t> </a:t>
                      </a:r>
                      <a:r>
                        <a:rPr lang="ru-RU" sz="900" b="1" spc="-10" dirty="0">
                          <a:effectLst/>
                        </a:rPr>
                        <a:t>на</a:t>
                      </a:r>
                      <a:r>
                        <a:rPr lang="ru-RU" sz="900" b="1" dirty="0">
                          <a:effectLst/>
                        </a:rPr>
                        <a:t>у</a:t>
                      </a:r>
                      <a:r>
                        <a:rPr lang="ru-RU" sz="900" b="1" spc="-10" dirty="0">
                          <a:effectLst/>
                        </a:rPr>
                        <a:t>к</a:t>
                      </a:r>
                      <a:r>
                        <a:rPr lang="ru-RU" sz="900" b="1" dirty="0">
                          <a:effectLst/>
                        </a:rPr>
                        <a:t>и</a:t>
                      </a:r>
                      <a:r>
                        <a:rPr lang="ru-RU" sz="900" b="1" spc="140" dirty="0">
                          <a:effectLst/>
                        </a:rPr>
                        <a:t> </a:t>
                      </a:r>
                      <a:r>
                        <a:rPr lang="ru-RU" sz="900" b="1" dirty="0">
                          <a:effectLst/>
                        </a:rPr>
                        <a:t>в </a:t>
                      </a:r>
                      <a:r>
                        <a:rPr lang="ru-RU" sz="900" b="1" spc="-10" dirty="0" err="1">
                          <a:effectLst/>
                        </a:rPr>
                        <a:t>це</a:t>
                      </a:r>
                      <a:r>
                        <a:rPr lang="ru-RU" sz="900" b="1" spc="-10" dirty="0">
                          <a:effectLst/>
                        </a:rPr>
                        <a:t>- </a:t>
                      </a:r>
                      <a:r>
                        <a:rPr lang="ru-RU" sz="900" b="1" spc="-5" dirty="0">
                          <a:effectLst/>
                        </a:rPr>
                        <a:t>ля</a:t>
                      </a:r>
                      <a:r>
                        <a:rPr lang="ru-RU" sz="900" b="1" dirty="0">
                          <a:effectLst/>
                        </a:rPr>
                        <a:t>х</a:t>
                      </a:r>
                      <a:r>
                        <a:rPr lang="ru-RU" sz="900" b="1" spc="75" dirty="0">
                          <a:effectLst/>
                        </a:rPr>
                        <a:t> </a:t>
                      </a:r>
                      <a:r>
                        <a:rPr lang="ru-RU" sz="900" b="1" spc="-5" dirty="0">
                          <a:effectLst/>
                        </a:rPr>
                        <a:t>из</a:t>
                      </a:r>
                      <a:r>
                        <a:rPr lang="ru-RU" sz="900" b="1" dirty="0">
                          <a:effectLst/>
                        </a:rPr>
                        <a:t>у</a:t>
                      </a:r>
                      <a:r>
                        <a:rPr lang="ru-RU" sz="900" b="1" spc="-5" dirty="0">
                          <a:effectLst/>
                        </a:rPr>
                        <a:t>че</a:t>
                      </a:r>
                      <a:r>
                        <a:rPr lang="ru-RU" sz="900" b="1" spc="-15" dirty="0">
                          <a:effectLst/>
                        </a:rPr>
                        <a:t>н</a:t>
                      </a:r>
                      <a:r>
                        <a:rPr lang="ru-RU" sz="900" b="1" spc="-5" dirty="0">
                          <a:effectLst/>
                        </a:rPr>
                        <a:t>и</a:t>
                      </a:r>
                      <a:r>
                        <a:rPr lang="ru-RU" sz="900" b="1" dirty="0">
                          <a:effectLst/>
                        </a:rPr>
                        <a:t>я</a:t>
                      </a:r>
                      <a:r>
                        <a:rPr lang="ru-RU" sz="900" b="1" spc="135" dirty="0">
                          <a:effectLst/>
                        </a:rPr>
                        <a:t> </a:t>
                      </a:r>
                      <a:r>
                        <a:rPr lang="ru-RU" sz="900" b="1" spc="-5" dirty="0">
                          <a:effectLst/>
                        </a:rPr>
                        <a:t>биологичес</a:t>
                      </a:r>
                      <a:r>
                        <a:rPr lang="ru-RU" sz="900" b="1" spc="-10" dirty="0">
                          <a:effectLst/>
                        </a:rPr>
                        <a:t>к</a:t>
                      </a:r>
                      <a:r>
                        <a:rPr lang="ru-RU" sz="900" b="1" spc="-5" dirty="0">
                          <a:effectLst/>
                        </a:rPr>
                        <a:t>и</a:t>
                      </a:r>
                      <a:r>
                        <a:rPr lang="ru-RU" sz="900" b="1" dirty="0">
                          <a:effectLst/>
                        </a:rPr>
                        <a:t>х  </a:t>
                      </a:r>
                      <a:r>
                        <a:rPr lang="ru-RU" sz="900" b="1" spc="-10" dirty="0">
                          <a:effectLst/>
                        </a:rPr>
                        <a:t>о</a:t>
                      </a:r>
                      <a:r>
                        <a:rPr lang="ru-RU" sz="900" b="1" spc="-5" dirty="0">
                          <a:effectLst/>
                        </a:rPr>
                        <a:t>б</a:t>
                      </a:r>
                      <a:r>
                        <a:rPr lang="ru-RU" sz="900" b="1" spc="-10" dirty="0">
                          <a:effectLst/>
                        </a:rPr>
                        <a:t>ъ</a:t>
                      </a:r>
                      <a:r>
                        <a:rPr lang="ru-RU" sz="900" b="1" spc="-5" dirty="0">
                          <a:effectLst/>
                        </a:rPr>
                        <a:t>е</a:t>
                      </a:r>
                      <a:r>
                        <a:rPr lang="ru-RU" sz="900" b="1" spc="-10" dirty="0">
                          <a:effectLst/>
                        </a:rPr>
                        <a:t>кт</a:t>
                      </a:r>
                      <a:r>
                        <a:rPr lang="ru-RU" sz="900" b="1" spc="-5" dirty="0">
                          <a:effectLst/>
                        </a:rPr>
                        <a:t>о</a:t>
                      </a:r>
                      <a:r>
                        <a:rPr lang="ru-RU" sz="900" b="1" spc="-10" dirty="0">
                          <a:effectLst/>
                        </a:rPr>
                        <a:t>в</a:t>
                      </a:r>
                      <a:r>
                        <a:rPr lang="ru-RU" sz="900" b="1" dirty="0">
                          <a:effectLst/>
                        </a:rPr>
                        <a:t>,</a:t>
                      </a:r>
                      <a:r>
                        <a:rPr lang="ru-RU" sz="900" b="1" spc="25" dirty="0">
                          <a:effectLst/>
                        </a:rPr>
                        <a:t> </a:t>
                      </a:r>
                      <a:r>
                        <a:rPr lang="ru-RU" sz="900" b="1" spc="-10" dirty="0">
                          <a:effectLst/>
                        </a:rPr>
                        <a:t>яв</a:t>
                      </a:r>
                      <a:r>
                        <a:rPr lang="ru-RU" sz="900" b="1" spc="-5" dirty="0">
                          <a:effectLst/>
                        </a:rPr>
                        <a:t>л</a:t>
                      </a:r>
                      <a:r>
                        <a:rPr lang="ru-RU" sz="900" b="1" spc="-10" dirty="0">
                          <a:effectLst/>
                        </a:rPr>
                        <a:t>ен</a:t>
                      </a:r>
                      <a:r>
                        <a:rPr lang="ru-RU" sz="900" b="1" spc="-5" dirty="0">
                          <a:effectLst/>
                        </a:rPr>
                        <a:t>и</a:t>
                      </a:r>
                      <a:r>
                        <a:rPr lang="ru-RU" sz="900" b="1" dirty="0">
                          <a:effectLst/>
                        </a:rPr>
                        <a:t>й</a:t>
                      </a:r>
                      <a:r>
                        <a:rPr lang="ru-RU" sz="900" b="1" spc="70" dirty="0">
                          <a:effectLst/>
                        </a:rPr>
                        <a:t> </a:t>
                      </a:r>
                      <a:r>
                        <a:rPr lang="ru-RU" sz="900" b="1" dirty="0">
                          <a:effectLst/>
                        </a:rPr>
                        <a:t>и </a:t>
                      </a:r>
                      <a:r>
                        <a:rPr lang="ru-RU" sz="900" b="1" spc="-5" dirty="0">
                          <a:effectLst/>
                        </a:rPr>
                        <a:t>п</a:t>
                      </a:r>
                      <a:r>
                        <a:rPr lang="ru-RU" sz="900" b="1" spc="-10" dirty="0">
                          <a:effectLst/>
                        </a:rPr>
                        <a:t>роце</a:t>
                      </a:r>
                      <a:r>
                        <a:rPr lang="ru-RU" sz="900" b="1" spc="-5" dirty="0">
                          <a:effectLst/>
                        </a:rPr>
                        <a:t>сс</a:t>
                      </a:r>
                      <a:r>
                        <a:rPr lang="ru-RU" sz="900" b="1" spc="-10" dirty="0">
                          <a:effectLst/>
                        </a:rPr>
                        <a:t>ов</a:t>
                      </a:r>
                      <a:r>
                        <a:rPr lang="ru-RU" sz="900" b="1" dirty="0">
                          <a:effectLst/>
                        </a:rPr>
                        <a:t>:</a:t>
                      </a:r>
                      <a:r>
                        <a:rPr lang="ru-RU" sz="900" b="1" spc="100" dirty="0">
                          <a:effectLst/>
                        </a:rPr>
                        <a:t> </a:t>
                      </a:r>
                      <a:r>
                        <a:rPr lang="ru-RU" sz="900" b="1" spc="-5" dirty="0">
                          <a:effectLst/>
                        </a:rPr>
                        <a:t>н</a:t>
                      </a:r>
                      <a:r>
                        <a:rPr lang="ru-RU" sz="900" b="1" spc="-10" dirty="0">
                          <a:effectLst/>
                        </a:rPr>
                        <a:t>абл</a:t>
                      </a:r>
                      <a:r>
                        <a:rPr lang="ru-RU" sz="900" b="1" spc="-5" dirty="0">
                          <a:effectLst/>
                        </a:rPr>
                        <a:t>юде</a:t>
                      </a:r>
                      <a:r>
                        <a:rPr lang="ru-RU" sz="900" b="1" spc="-10" dirty="0">
                          <a:effectLst/>
                        </a:rPr>
                        <a:t>ние</a:t>
                      </a:r>
                      <a:r>
                        <a:rPr lang="ru-RU" sz="900" b="1" dirty="0">
                          <a:effectLst/>
                        </a:rPr>
                        <a:t>,</a:t>
                      </a:r>
                      <a:r>
                        <a:rPr lang="ru-RU" sz="900" b="1" spc="140" dirty="0">
                          <a:effectLst/>
                        </a:rPr>
                        <a:t> </a:t>
                      </a:r>
                      <a:r>
                        <a:rPr lang="ru-RU" sz="900" b="1" spc="-5" dirty="0">
                          <a:effectLst/>
                        </a:rPr>
                        <a:t>о</a:t>
                      </a:r>
                      <a:r>
                        <a:rPr lang="ru-RU" sz="900" b="1" spc="-10" dirty="0">
                          <a:effectLst/>
                        </a:rPr>
                        <a:t>пис</a:t>
                      </a:r>
                      <a:r>
                        <a:rPr lang="ru-RU" sz="900" b="1" spc="-5" dirty="0">
                          <a:effectLst/>
                        </a:rPr>
                        <a:t>ан</a:t>
                      </a:r>
                      <a:r>
                        <a:rPr lang="ru-RU" sz="900" b="1" spc="-10" dirty="0">
                          <a:effectLst/>
                        </a:rPr>
                        <a:t>ие</a:t>
                      </a:r>
                      <a:r>
                        <a:rPr lang="ru-RU" sz="900" b="1" dirty="0">
                          <a:effectLst/>
                        </a:rPr>
                        <a:t>,  </a:t>
                      </a:r>
                      <a:r>
                        <a:rPr lang="ru-RU" sz="900" b="1" spc="-10" dirty="0">
                          <a:effectLst/>
                        </a:rPr>
                        <a:t>п</a:t>
                      </a:r>
                      <a:r>
                        <a:rPr lang="ru-RU" sz="900" b="1" spc="-5" dirty="0">
                          <a:effectLst/>
                        </a:rPr>
                        <a:t>р</a:t>
                      </a:r>
                      <a:r>
                        <a:rPr lang="ru-RU" sz="900" b="1" spc="-10" dirty="0">
                          <a:effectLst/>
                        </a:rPr>
                        <a:t>ов</a:t>
                      </a:r>
                      <a:r>
                        <a:rPr lang="ru-RU" sz="900" b="1" spc="-5" dirty="0">
                          <a:effectLst/>
                        </a:rPr>
                        <a:t>еде</a:t>
                      </a:r>
                      <a:r>
                        <a:rPr lang="ru-RU" sz="900" b="1" spc="-10" dirty="0">
                          <a:effectLst/>
                        </a:rPr>
                        <a:t>ни</a:t>
                      </a:r>
                      <a:r>
                        <a:rPr lang="ru-RU" sz="900" b="1" dirty="0">
                          <a:effectLst/>
                        </a:rPr>
                        <a:t>е </a:t>
                      </a:r>
                      <a:r>
                        <a:rPr lang="ru-RU" sz="900" b="1" spc="15" dirty="0">
                          <a:effectLst/>
                        </a:rPr>
                        <a:t> </a:t>
                      </a:r>
                      <a:r>
                        <a:rPr lang="ru-RU" sz="900" b="1" spc="-10" dirty="0">
                          <a:effectLst/>
                        </a:rPr>
                        <a:t>нес</a:t>
                      </a:r>
                      <a:r>
                        <a:rPr lang="ru-RU" sz="900" b="1" spc="-5" dirty="0">
                          <a:effectLst/>
                        </a:rPr>
                        <a:t>л</a:t>
                      </a:r>
                      <a:r>
                        <a:rPr lang="ru-RU" sz="900" b="1" spc="-10" dirty="0">
                          <a:effectLst/>
                        </a:rPr>
                        <a:t>ож</a:t>
                      </a:r>
                      <a:r>
                        <a:rPr lang="ru-RU" sz="900" b="1" spc="-5" dirty="0">
                          <a:effectLst/>
                        </a:rPr>
                        <a:t>ны</a:t>
                      </a:r>
                      <a:r>
                        <a:rPr lang="ru-RU" sz="900" b="1" dirty="0">
                          <a:effectLst/>
                        </a:rPr>
                        <a:t>х</a:t>
                      </a:r>
                      <a:r>
                        <a:rPr lang="ru-RU" sz="900" b="1" spc="30" dirty="0">
                          <a:effectLst/>
                        </a:rPr>
                        <a:t> </a:t>
                      </a:r>
                      <a:r>
                        <a:rPr lang="ru-RU" sz="900" b="1" spc="-5" dirty="0">
                          <a:effectLst/>
                        </a:rPr>
                        <a:t>биологически</a:t>
                      </a:r>
                      <a:r>
                        <a:rPr lang="ru-RU" sz="900" b="1" dirty="0">
                          <a:effectLst/>
                        </a:rPr>
                        <a:t>х</a:t>
                      </a:r>
                      <a:r>
                        <a:rPr lang="ru-RU" sz="900" b="1" spc="145" dirty="0">
                          <a:effectLst/>
                        </a:rPr>
                        <a:t> </a:t>
                      </a:r>
                      <a:r>
                        <a:rPr lang="ru-RU" sz="900" b="1" spc="-5" dirty="0">
                          <a:effectLst/>
                        </a:rPr>
                        <a:t>экспериментов</a:t>
                      </a:r>
                      <a:endParaRPr lang="ru-RU" sz="9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43,10 %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24,49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53/,91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79,17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72" marR="3837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85736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68951608"/>
              </p:ext>
            </p:extLst>
          </p:nvPr>
        </p:nvGraphicFramePr>
        <p:xfrm>
          <a:off x="395537" y="260648"/>
          <a:ext cx="8424934" cy="6336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4288"/>
                <a:gridCol w="1460884"/>
                <a:gridCol w="1096927"/>
                <a:gridCol w="1356414"/>
                <a:gridCol w="823957"/>
                <a:gridCol w="945278"/>
                <a:gridCol w="941908"/>
                <a:gridCol w="945278"/>
              </a:tblGrid>
              <a:tr h="1493445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24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 dirty="0">
                          <a:effectLst/>
                        </a:rPr>
                        <a:t>Умени</a:t>
                      </a:r>
                      <a:r>
                        <a:rPr lang="ru-RU" sz="1000" dirty="0">
                          <a:effectLst/>
                        </a:rPr>
                        <a:t>е</a:t>
                      </a:r>
                      <a:r>
                        <a:rPr lang="ru-RU" sz="1000" spc="65" dirty="0">
                          <a:effectLst/>
                        </a:rPr>
                        <a:t> </a:t>
                      </a:r>
                      <a:r>
                        <a:rPr lang="ru-RU" sz="1000" spc="-10" dirty="0">
                          <a:effectLst/>
                        </a:rPr>
                        <a:t>р</a:t>
                      </a:r>
                      <a:r>
                        <a:rPr lang="ru-RU" sz="1000" spc="-15" dirty="0">
                          <a:effectLst/>
                        </a:rPr>
                        <a:t>аботат</a:t>
                      </a:r>
                      <a:r>
                        <a:rPr lang="ru-RU" sz="1000" dirty="0">
                          <a:effectLst/>
                        </a:rPr>
                        <a:t>ь</a:t>
                      </a:r>
                      <a:r>
                        <a:rPr lang="ru-RU" sz="1000" spc="7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с </a:t>
                      </a:r>
                      <a:r>
                        <a:rPr lang="ru-RU" sz="1000" spc="-15" dirty="0">
                          <a:effectLst/>
                        </a:rPr>
                        <a:t>тек</a:t>
                      </a:r>
                      <a:r>
                        <a:rPr lang="ru-RU" sz="1000" spc="-10" dirty="0">
                          <a:effectLst/>
                        </a:rPr>
                        <a:t>с</a:t>
                      </a:r>
                      <a:r>
                        <a:rPr lang="ru-RU" sz="1000" spc="-15" dirty="0">
                          <a:effectLst/>
                        </a:rPr>
                        <a:t>то</a:t>
                      </a:r>
                      <a:r>
                        <a:rPr lang="ru-RU" sz="1000" dirty="0">
                          <a:effectLst/>
                        </a:rPr>
                        <a:t>м </a:t>
                      </a:r>
                      <a:r>
                        <a:rPr lang="ru-RU" sz="1000" spc="-15" dirty="0">
                          <a:effectLst/>
                        </a:rPr>
                        <a:t>био</a:t>
                      </a:r>
                      <a:r>
                        <a:rPr lang="ru-RU" sz="1000" spc="-10" dirty="0">
                          <a:effectLst/>
                        </a:rPr>
                        <a:t>л</a:t>
                      </a:r>
                      <a:r>
                        <a:rPr lang="ru-RU" sz="1000" spc="-15" dirty="0">
                          <a:effectLst/>
                        </a:rPr>
                        <a:t>огическог</a:t>
                      </a:r>
                      <a:r>
                        <a:rPr lang="ru-RU" sz="1000" dirty="0">
                          <a:effectLst/>
                        </a:rPr>
                        <a:t>о</a:t>
                      </a:r>
                      <a:r>
                        <a:rPr lang="ru-RU" sz="1000" spc="35" dirty="0">
                          <a:effectLst/>
                        </a:rPr>
                        <a:t> </a:t>
                      </a:r>
                      <a:r>
                        <a:rPr lang="ru-RU" sz="1000" spc="-15" dirty="0">
                          <a:effectLst/>
                        </a:rPr>
                        <a:t>содержани</a:t>
                      </a:r>
                      <a:r>
                        <a:rPr lang="ru-RU" sz="1000" dirty="0">
                          <a:effectLst/>
                        </a:rPr>
                        <a:t>я </a:t>
                      </a:r>
                      <a:r>
                        <a:rPr lang="ru-RU" sz="1000" spc="-15" dirty="0">
                          <a:effectLst/>
                        </a:rPr>
                        <a:t>(понимать</a:t>
                      </a:r>
                      <a:r>
                        <a:rPr lang="ru-RU" sz="1000" dirty="0">
                          <a:effectLst/>
                        </a:rPr>
                        <a:t>,</a:t>
                      </a:r>
                      <a:r>
                        <a:rPr lang="ru-RU" sz="1000" spc="35" dirty="0">
                          <a:effectLst/>
                        </a:rPr>
                        <a:t> </a:t>
                      </a:r>
                      <a:r>
                        <a:rPr lang="ru-RU" sz="1000" spc="-15" dirty="0">
                          <a:effectLst/>
                        </a:rPr>
                        <a:t>сравнивать</a:t>
                      </a:r>
                      <a:r>
                        <a:rPr lang="ru-RU" sz="1000" dirty="0">
                          <a:effectLst/>
                        </a:rPr>
                        <a:t>,</a:t>
                      </a:r>
                      <a:r>
                        <a:rPr lang="ru-RU" sz="1000" spc="100" dirty="0">
                          <a:effectLst/>
                        </a:rPr>
                        <a:t> </a:t>
                      </a:r>
                      <a:r>
                        <a:rPr lang="ru-RU" sz="1000" spc="-15" dirty="0">
                          <a:effectLst/>
                        </a:rPr>
                        <a:t>обобщать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61,18 %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39,46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64,57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93,06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 anchor="ctr"/>
                </a:tc>
              </a:tr>
              <a:tr h="1216322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25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Умение</a:t>
                      </a:r>
                      <a:r>
                        <a:rPr lang="ru-RU" sz="1000" b="1" spc="50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р</a:t>
                      </a:r>
                      <a:r>
                        <a:rPr lang="ru-RU" sz="1000" b="1" spc="-5" dirty="0">
                          <a:effectLst/>
                        </a:rPr>
                        <a:t>а</a:t>
                      </a:r>
                      <a:r>
                        <a:rPr lang="ru-RU" sz="1000" b="1" dirty="0">
                          <a:effectLst/>
                        </a:rPr>
                        <a:t>ботать</a:t>
                      </a:r>
                      <a:r>
                        <a:rPr lang="ru-RU" sz="1000" b="1" spc="60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со статистически-ми </a:t>
                      </a:r>
                      <a:r>
                        <a:rPr lang="ru-RU" sz="1000" b="1" spc="190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дан</a:t>
                      </a:r>
                      <a:r>
                        <a:rPr lang="ru-RU" sz="1000" b="1" spc="-5" dirty="0">
                          <a:effectLst/>
                        </a:rPr>
                        <a:t>н</a:t>
                      </a:r>
                      <a:r>
                        <a:rPr lang="ru-RU" sz="1000" b="1" dirty="0">
                          <a:effectLst/>
                        </a:rPr>
                        <a:t>ыми,  </a:t>
                      </a:r>
                      <a:r>
                        <a:rPr lang="ru-RU" sz="1000" b="1" spc="40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представленными в</a:t>
                      </a:r>
                      <a:r>
                        <a:rPr lang="ru-RU" sz="1000" b="1" spc="15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табличной</a:t>
                      </a:r>
                      <a:r>
                        <a:rPr lang="ru-RU" sz="1000" b="1" spc="115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форме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41,23 %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22,45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43,88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69,44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 anchor="ctr"/>
                </a:tc>
              </a:tr>
              <a:tr h="3626937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26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Решать </a:t>
                      </a:r>
                      <a:r>
                        <a:rPr lang="ru-RU" sz="1000" b="1" spc="10" dirty="0">
                          <a:effectLst/>
                        </a:rPr>
                        <a:t>у</a:t>
                      </a:r>
                      <a:r>
                        <a:rPr lang="ru-RU" sz="1000" b="1" dirty="0">
                          <a:effectLst/>
                        </a:rPr>
                        <a:t>чебные</a:t>
                      </a:r>
                      <a:r>
                        <a:rPr lang="ru-RU" sz="1000" b="1" spc="20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зад</a:t>
                      </a:r>
                      <a:r>
                        <a:rPr lang="ru-RU" sz="1000" b="1" spc="-5" dirty="0">
                          <a:effectLst/>
                        </a:rPr>
                        <a:t>а</a:t>
                      </a:r>
                      <a:r>
                        <a:rPr lang="ru-RU" sz="1000" b="1" dirty="0">
                          <a:effectLst/>
                        </a:rPr>
                        <a:t>чи биоло</a:t>
                      </a:r>
                      <a:r>
                        <a:rPr lang="ru-RU" sz="1000" b="1" spc="-5" dirty="0">
                          <a:effectLst/>
                        </a:rPr>
                        <a:t>г</a:t>
                      </a:r>
                      <a:r>
                        <a:rPr lang="ru-RU" sz="1000" b="1" dirty="0">
                          <a:effectLst/>
                        </a:rPr>
                        <a:t>ического содержания:</a:t>
                      </a:r>
                      <a:r>
                        <a:rPr lang="ru-RU" sz="1000" b="1" spc="50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проводить качественные      </a:t>
                      </a:r>
                      <a:r>
                        <a:rPr lang="ru-RU" sz="1000" b="1" spc="85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и количественные расчёты,</a:t>
                      </a:r>
                      <a:r>
                        <a:rPr lang="ru-RU" sz="1000" b="1" spc="65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д</a:t>
                      </a:r>
                      <a:r>
                        <a:rPr lang="ru-RU" sz="1000" b="1" spc="-5" dirty="0">
                          <a:effectLst/>
                        </a:rPr>
                        <a:t>е</a:t>
                      </a:r>
                      <a:r>
                        <a:rPr lang="ru-RU" sz="1000" b="1" dirty="0">
                          <a:effectLst/>
                        </a:rPr>
                        <a:t>лать</a:t>
                      </a:r>
                      <a:r>
                        <a:rPr lang="ru-RU" sz="1000" b="1" spc="45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выводы</a:t>
                      </a:r>
                      <a:r>
                        <a:rPr lang="ru-RU" sz="1000" b="1" spc="55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на основании пол</a:t>
                      </a:r>
                      <a:r>
                        <a:rPr lang="ru-RU" sz="1000" b="1" spc="5" dirty="0">
                          <a:effectLst/>
                        </a:rPr>
                        <a:t>у</a:t>
                      </a:r>
                      <a:r>
                        <a:rPr lang="ru-RU" sz="1000" b="1" dirty="0">
                          <a:effectLst/>
                        </a:rPr>
                        <a:t>ченных</a:t>
                      </a:r>
                      <a:r>
                        <a:rPr lang="ru-RU" sz="1000" b="1" spc="85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рез</a:t>
                      </a:r>
                      <a:r>
                        <a:rPr lang="ru-RU" sz="1000" b="1" spc="10" dirty="0">
                          <a:effectLst/>
                        </a:rPr>
                        <a:t>у</a:t>
                      </a:r>
                      <a:r>
                        <a:rPr lang="ru-RU" sz="1000" b="1" dirty="0">
                          <a:effectLst/>
                        </a:rPr>
                        <a:t>льтатов. Умение </a:t>
                      </a:r>
                      <a:r>
                        <a:rPr lang="ru-RU" sz="1000" b="1" spc="-5" dirty="0">
                          <a:effectLst/>
                        </a:rPr>
                        <a:t>о</a:t>
                      </a:r>
                      <a:r>
                        <a:rPr lang="ru-RU" sz="1000" b="1" dirty="0">
                          <a:effectLst/>
                        </a:rPr>
                        <a:t>босновывать</a:t>
                      </a:r>
                      <a:r>
                        <a:rPr lang="ru-RU" sz="1000" b="1" spc="65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необходимость </a:t>
                      </a:r>
                      <a:r>
                        <a:rPr lang="ru-RU" sz="1000" b="1" spc="180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рационального  </a:t>
                      </a:r>
                      <a:r>
                        <a:rPr lang="ru-RU" sz="1000" b="1" spc="75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и здорового питания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48,46 %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27,21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51,90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80,56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163" marR="6516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30398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08912" cy="43204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Затруднения учащихся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616624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ru-RU" dirty="0"/>
              <a:t>1) </a:t>
            </a:r>
            <a:r>
              <a:rPr lang="ru-RU" dirty="0" smtClean="0"/>
              <a:t> определение </a:t>
            </a:r>
            <a:r>
              <a:rPr lang="ru-RU" dirty="0"/>
              <a:t>последовательности биологических процессов, явлений, объектов (</a:t>
            </a:r>
            <a:r>
              <a:rPr lang="ru-RU" b="1" dirty="0"/>
              <a:t>задание № </a:t>
            </a:r>
            <a:r>
              <a:rPr lang="ru-RU" b="1" dirty="0" smtClean="0"/>
              <a:t>5</a:t>
            </a:r>
            <a:r>
              <a:rPr lang="ru-RU" dirty="0" smtClean="0"/>
              <a:t>)</a:t>
            </a:r>
          </a:p>
          <a:p>
            <a:pPr marL="68580" indent="0">
              <a:buNone/>
            </a:pPr>
            <a:r>
              <a:rPr lang="ru-RU" dirty="0" smtClean="0"/>
              <a:t>2) особенности организма человека, его строения, жизнедеятельности, высшей нервной деятельности и поведения (</a:t>
            </a:r>
            <a:r>
              <a:rPr lang="ru-RU" b="1" dirty="0" smtClean="0"/>
              <a:t>задание № 18</a:t>
            </a:r>
            <a:r>
              <a:rPr lang="ru-RU" dirty="0" smtClean="0"/>
              <a:t>)</a:t>
            </a:r>
          </a:p>
          <a:p>
            <a:pPr marL="68580" indent="0">
              <a:buNone/>
            </a:pPr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smtClean="0"/>
              <a:t>роль </a:t>
            </a:r>
            <a:r>
              <a:rPr lang="ru-RU" dirty="0"/>
              <a:t>биологии в формировании современной естественнонаучной картины мира, в практической деятельности людей. Распознавать и описывать на рисунках (изображениях)  признаки строения  биологических   объектов на разных уровнях организации живого (</a:t>
            </a:r>
            <a:r>
              <a:rPr lang="ru-RU" b="1" dirty="0"/>
              <a:t>задание № 22</a:t>
            </a:r>
            <a:r>
              <a:rPr lang="ru-RU" dirty="0"/>
              <a:t>)</a:t>
            </a:r>
          </a:p>
          <a:p>
            <a:pPr marL="68580" indent="0">
              <a:buNone/>
            </a:pPr>
            <a:r>
              <a:rPr lang="ru-RU" dirty="0"/>
              <a:t>4) </a:t>
            </a:r>
            <a:r>
              <a:rPr lang="ru-RU" dirty="0" smtClean="0"/>
              <a:t>объяснение </a:t>
            </a:r>
            <a:r>
              <a:rPr lang="ru-RU" dirty="0"/>
              <a:t>опыта использования методов биологической  науки в целях изучения биологических  объектов, явлений и процессов: наблюдение, описание,  проведение  несложных биологических экспериментов (</a:t>
            </a:r>
            <a:r>
              <a:rPr lang="ru-RU" b="1" dirty="0"/>
              <a:t>задание № 23</a:t>
            </a:r>
            <a:r>
              <a:rPr lang="ru-RU" dirty="0"/>
              <a:t>)</a:t>
            </a:r>
          </a:p>
          <a:p>
            <a:pPr marL="68580" indent="0">
              <a:buNone/>
            </a:pPr>
            <a:r>
              <a:rPr lang="ru-RU" dirty="0"/>
              <a:t>5) </a:t>
            </a:r>
            <a:r>
              <a:rPr lang="ru-RU" dirty="0" smtClean="0"/>
              <a:t>работа </a:t>
            </a:r>
            <a:r>
              <a:rPr lang="ru-RU" dirty="0"/>
              <a:t>со статистическими  данными,   представленными в табличной форме (</a:t>
            </a:r>
            <a:r>
              <a:rPr lang="ru-RU" b="1" dirty="0"/>
              <a:t>задание № 25</a:t>
            </a:r>
            <a:r>
              <a:rPr lang="ru-RU" dirty="0"/>
              <a:t>)</a:t>
            </a:r>
          </a:p>
          <a:p>
            <a:pPr marL="68580" indent="0">
              <a:buNone/>
            </a:pPr>
            <a:r>
              <a:rPr lang="ru-RU" dirty="0"/>
              <a:t>6) </a:t>
            </a:r>
            <a:r>
              <a:rPr lang="ru-RU" dirty="0" smtClean="0"/>
              <a:t> Решение учебной </a:t>
            </a:r>
            <a:r>
              <a:rPr lang="ru-RU" dirty="0"/>
              <a:t>задачи биологического содержания: проводить качественные       и количественные расчёты, делать выводы на основании полученных результатов. Умение обосновывать необходимость  рационального   и здорового питания (</a:t>
            </a:r>
            <a:r>
              <a:rPr lang="ru-RU" b="1" dirty="0"/>
              <a:t>задание № 26</a:t>
            </a:r>
            <a:r>
              <a:rPr lang="ru-RU" dirty="0"/>
              <a:t>)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2354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403244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76064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увеличить долю индивидуальных устных ответов на уроках при проверке домашних заданий,</a:t>
            </a:r>
          </a:p>
          <a:p>
            <a:pPr lvl="0"/>
            <a:r>
              <a:rPr lang="ru-RU" dirty="0"/>
              <a:t> </a:t>
            </a:r>
            <a:r>
              <a:rPr lang="ru-RU" dirty="0" smtClean="0"/>
              <a:t>систематически </a:t>
            </a:r>
            <a:r>
              <a:rPr lang="ru-RU" dirty="0"/>
              <a:t>включать вопросы, проверяющие освоение теоретического материала, в контрольные работы. Следует иметь в виду, что если при первичном закреплении такие вопросы могут базироваться на простом описании одного или нескольких из изученных элементов содержания (т.е. на пересказе материала учебника), то в контрольной работе такие вопросы должны иметь характер рассуждения, а также требовать обобщения, сравнения, выводов, объяснения и т.п. Эти приемы позволят добиться более прочных биологических знаний. </a:t>
            </a:r>
          </a:p>
          <a:p>
            <a:pPr lvl="0"/>
            <a:r>
              <a:rPr lang="ru-RU" dirty="0"/>
              <a:t>н</a:t>
            </a:r>
            <a:r>
              <a:rPr lang="ru-RU" dirty="0" smtClean="0"/>
              <a:t>еобходимо </a:t>
            </a:r>
            <a:r>
              <a:rPr lang="ru-RU" dirty="0"/>
              <a:t>обращать внимание на формирование в ходе обучения основ знаний и не форсировать продвижение вперед, пропуская или сворачивая этап введения новых понятий и методов.</a:t>
            </a:r>
          </a:p>
          <a:p>
            <a:pPr lvl="0"/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/>
              <a:t>работе с обучающимися необходимо использовать как можно больше иллюстраций, разного рода фотографий и рисунков биологических объектов. </a:t>
            </a:r>
          </a:p>
          <a:p>
            <a:pPr lvl="0"/>
            <a:r>
              <a:rPr lang="ru-RU" dirty="0"/>
              <a:t>н</a:t>
            </a:r>
            <a:r>
              <a:rPr lang="ru-RU" dirty="0" smtClean="0"/>
              <a:t>еобходимо </a:t>
            </a:r>
            <a:r>
              <a:rPr lang="ru-RU" dirty="0"/>
              <a:t>усилить подготовку обучающих по  темам: «Нейрогуморальная </a:t>
            </a:r>
            <a:r>
              <a:rPr lang="ru-RU" dirty="0" smtClean="0"/>
              <a:t>регуляция процессов </a:t>
            </a:r>
            <a:r>
              <a:rPr lang="ru-RU" dirty="0"/>
              <a:t>жизнедеятельности организма», «Внутренняя среда. Транспорт веществ</a:t>
            </a:r>
            <a:r>
              <a:rPr lang="ru-RU" dirty="0" smtClean="0"/>
              <a:t>», «</a:t>
            </a:r>
            <a:r>
              <a:rPr lang="ru-RU" dirty="0"/>
              <a:t>Психология и поведение человека»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97650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endParaRPr lang="ru-RU" sz="4000" b="1" smtClean="0">
              <a:solidFill>
                <a:srgbClr val="00B0F0"/>
              </a:solidFill>
            </a:endParaRPr>
          </a:p>
          <a:p>
            <a:pPr marL="68580" indent="0" algn="ctr">
              <a:buNone/>
            </a:pPr>
            <a:r>
              <a:rPr lang="ru-RU" sz="4000" b="1" smtClean="0">
                <a:solidFill>
                  <a:srgbClr val="00B0F0"/>
                </a:solidFill>
              </a:rPr>
              <a:t>Спасибо </a:t>
            </a:r>
            <a:r>
              <a:rPr lang="ru-RU" sz="4000" b="1" dirty="0" smtClean="0">
                <a:solidFill>
                  <a:srgbClr val="00B0F0"/>
                </a:solidFill>
              </a:rPr>
              <a:t>за внимание !</a:t>
            </a:r>
            <a:endParaRPr lang="ru-RU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762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857403"/>
          </a:xfrm>
        </p:spPr>
        <p:txBody>
          <a:bodyPr>
            <a:normAutofit fontScale="92500"/>
          </a:bodyPr>
          <a:lstStyle/>
          <a:p>
            <a:r>
              <a:rPr lang="ru-RU" dirty="0"/>
              <a:t>Государственную итоговую аттестацию по биологии в форме ОГЭ </a:t>
            </a:r>
            <a:r>
              <a:rPr lang="ru-RU" b="1" dirty="0"/>
              <a:t>сдавали 152 обучающихся</a:t>
            </a:r>
            <a:r>
              <a:rPr lang="ru-RU" dirty="0"/>
              <a:t>. </a:t>
            </a:r>
          </a:p>
          <a:p>
            <a:r>
              <a:rPr lang="ru-RU" dirty="0"/>
              <a:t>Б</a:t>
            </a:r>
            <a:r>
              <a:rPr lang="ru-RU" dirty="0" smtClean="0"/>
              <a:t>ольшая </a:t>
            </a:r>
            <a:r>
              <a:rPr lang="ru-RU" dirty="0"/>
              <a:t>часть участников ОГЭ этого года из 48 возможных получили от </a:t>
            </a:r>
            <a:r>
              <a:rPr lang="ru-RU" b="1" dirty="0"/>
              <a:t>25 до 35 первичных баллов</a:t>
            </a:r>
            <a:r>
              <a:rPr lang="ru-RU" dirty="0"/>
              <a:t>.</a:t>
            </a:r>
          </a:p>
          <a:p>
            <a:r>
              <a:rPr lang="ru-RU" dirty="0"/>
              <a:t>По результатам ОГЭ по биологии 2023 года доля участников, получивших </a:t>
            </a:r>
            <a:r>
              <a:rPr lang="ru-RU" b="1" dirty="0"/>
              <a:t>отметку «2», составляет 0 %. </a:t>
            </a:r>
          </a:p>
          <a:p>
            <a:r>
              <a:rPr lang="ru-RU" dirty="0"/>
              <a:t>Количество участников, получивших </a:t>
            </a:r>
            <a:r>
              <a:rPr lang="ru-RU" b="1" dirty="0"/>
              <a:t>отметку «3» - </a:t>
            </a:r>
            <a:r>
              <a:rPr lang="ru-RU" b="1" dirty="0" smtClean="0"/>
              <a:t>   32,23 </a:t>
            </a:r>
            <a:r>
              <a:rPr lang="ru-RU" b="1" dirty="0"/>
              <a:t>% ( 49 человек</a:t>
            </a:r>
            <a:r>
              <a:rPr lang="ru-RU" b="1" dirty="0" smtClean="0"/>
              <a:t>)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отметку </a:t>
            </a:r>
            <a:r>
              <a:rPr lang="ru-RU" b="1" dirty="0"/>
              <a:t>«4» - 51,97 % (79 человек)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b="1" dirty="0" smtClean="0"/>
              <a:t>отметку </a:t>
            </a:r>
            <a:r>
              <a:rPr lang="ru-RU" b="1" dirty="0"/>
              <a:t>«5» - 15,79 % (24 человека)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Количество </a:t>
            </a:r>
            <a:r>
              <a:rPr lang="ru-RU" dirty="0"/>
              <a:t>участников, получивших </a:t>
            </a:r>
            <a:r>
              <a:rPr lang="ru-RU" b="1" dirty="0"/>
              <a:t>максимальный балл – 0 человек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22460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ru-RU" dirty="0"/>
              <a:t>Уровень </a:t>
            </a:r>
            <a:r>
              <a:rPr lang="ru-RU" dirty="0" err="1"/>
              <a:t>обученности</a:t>
            </a:r>
            <a:r>
              <a:rPr lang="ru-RU" dirty="0"/>
              <a:t> по предмету составляет 100 %. </a:t>
            </a:r>
            <a:endParaRPr lang="ru-RU" dirty="0" smtClean="0"/>
          </a:p>
          <a:p>
            <a:pPr marL="68580" indent="0">
              <a:buNone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Более высокий  уровень качества освоения стандарта демонстрируют </a:t>
            </a:r>
            <a:r>
              <a:rPr lang="ru-RU" dirty="0" smtClean="0"/>
              <a:t>выпускники             </a:t>
            </a:r>
            <a:r>
              <a:rPr lang="ru-RU" dirty="0" err="1"/>
              <a:t>м.р</a:t>
            </a:r>
            <a:r>
              <a:rPr lang="ru-RU" dirty="0"/>
              <a:t>. Алексеевский - 83,3 </a:t>
            </a:r>
            <a:r>
              <a:rPr lang="ru-RU" dirty="0" smtClean="0"/>
              <a:t>%</a:t>
            </a:r>
          </a:p>
          <a:p>
            <a:pPr marL="68580" indent="0">
              <a:buNone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м.р</a:t>
            </a:r>
            <a:r>
              <a:rPr lang="ru-RU" dirty="0"/>
              <a:t>. Борский – 74,3 </a:t>
            </a:r>
            <a:r>
              <a:rPr lang="ru-RU" dirty="0" smtClean="0"/>
              <a:t>%</a:t>
            </a:r>
          </a:p>
          <a:p>
            <a:pPr marL="68580" indent="0">
              <a:buNone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м.р</a:t>
            </a:r>
            <a:r>
              <a:rPr lang="ru-RU" dirty="0"/>
              <a:t>. </a:t>
            </a:r>
            <a:r>
              <a:rPr lang="ru-RU" dirty="0" err="1"/>
              <a:t>Нефтегорский</a:t>
            </a:r>
            <a:r>
              <a:rPr lang="ru-RU" dirty="0"/>
              <a:t> – 64,8 %. </a:t>
            </a:r>
          </a:p>
        </p:txBody>
      </p:sp>
    </p:spTree>
    <p:extLst>
      <p:ext uri="{BB962C8B-B14F-4D97-AF65-F5344CB8AC3E}">
        <p14:creationId xmlns:p14="http://schemas.microsoft.com/office/powerpoint/2010/main" xmlns="" val="126563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Из 21 </a:t>
            </a:r>
            <a:r>
              <a:rPr lang="ru-RU" dirty="0"/>
              <a:t>общеобразовательного учреждения ОГЭ по биологии </a:t>
            </a:r>
            <a:r>
              <a:rPr lang="ru-RU" b="1" dirty="0"/>
              <a:t>сдавали</a:t>
            </a:r>
            <a:r>
              <a:rPr lang="ru-RU" dirty="0"/>
              <a:t> </a:t>
            </a:r>
            <a:r>
              <a:rPr lang="ru-RU" b="1" dirty="0"/>
              <a:t>обучающиеся 14 школ</a:t>
            </a:r>
            <a:r>
              <a:rPr lang="ru-RU" dirty="0"/>
              <a:t>. Среди общеобразовательных учреждений с количеством участников 5 и более человек (8 ОУ</a:t>
            </a:r>
            <a:r>
              <a:rPr lang="ru-RU" dirty="0" smtClean="0"/>
              <a:t>)                </a:t>
            </a:r>
            <a:r>
              <a:rPr lang="ru-RU" sz="3000" b="1" u="sng" dirty="0"/>
              <a:t>наиболее высокие результаты</a:t>
            </a:r>
            <a:r>
              <a:rPr lang="ru-RU" sz="3000" u="sng" dirty="0"/>
              <a:t> </a:t>
            </a:r>
            <a:r>
              <a:rPr lang="ru-RU" dirty="0"/>
              <a:t>демонстрируют </a:t>
            </a:r>
            <a:r>
              <a:rPr lang="ru-RU" dirty="0" smtClean="0"/>
              <a:t>обучающиеся</a:t>
            </a:r>
          </a:p>
          <a:p>
            <a:r>
              <a:rPr lang="ru-RU" dirty="0" smtClean="0"/>
              <a:t> </a:t>
            </a:r>
            <a:r>
              <a:rPr lang="ru-RU" b="1" dirty="0"/>
              <a:t>ГБОУ СОШ </a:t>
            </a:r>
            <a:r>
              <a:rPr lang="ru-RU" b="1" dirty="0" err="1"/>
              <a:t>с.Петровка</a:t>
            </a:r>
            <a:r>
              <a:rPr lang="ru-RU" dirty="0"/>
              <a:t>  (численность участников – 5, средний балл – 32,8, средняя отметка – 4,4, уровень </a:t>
            </a:r>
            <a:r>
              <a:rPr lang="ru-RU" dirty="0" err="1"/>
              <a:t>обученности</a:t>
            </a:r>
            <a:r>
              <a:rPr lang="ru-RU" dirty="0"/>
              <a:t> – 100%, качество обучения – 100 %) , </a:t>
            </a:r>
            <a:endParaRPr lang="ru-RU" dirty="0" smtClean="0"/>
          </a:p>
          <a:p>
            <a:r>
              <a:rPr lang="ru-RU" b="1" dirty="0" smtClean="0"/>
              <a:t> </a:t>
            </a:r>
            <a:r>
              <a:rPr lang="ru-RU" b="1" dirty="0"/>
              <a:t>ГБОУ СОШ № 1, «ОЦ» </a:t>
            </a:r>
            <a:r>
              <a:rPr lang="ru-RU" b="1" dirty="0" err="1"/>
              <a:t>с.Борское</a:t>
            </a:r>
            <a:r>
              <a:rPr lang="ru-RU" dirty="0"/>
              <a:t> (численность участников – 51, средний балл – 37,7, средняя отметка – 4, уровень </a:t>
            </a:r>
            <a:r>
              <a:rPr lang="ru-RU" dirty="0" err="1"/>
              <a:t>обученности</a:t>
            </a:r>
            <a:r>
              <a:rPr lang="ru-RU" dirty="0"/>
              <a:t> – 100%, качество обучения – 72,5 %), </a:t>
            </a:r>
            <a:endParaRPr lang="ru-RU" dirty="0" smtClean="0"/>
          </a:p>
          <a:p>
            <a:r>
              <a:rPr lang="ru-RU" b="1" dirty="0" smtClean="0"/>
              <a:t>ГБОУ </a:t>
            </a:r>
            <a:r>
              <a:rPr lang="ru-RU" b="1" dirty="0"/>
              <a:t>СОШ пос. Новый </a:t>
            </a:r>
            <a:r>
              <a:rPr lang="ru-RU" b="1" dirty="0" err="1"/>
              <a:t>Кутулук</a:t>
            </a:r>
            <a:r>
              <a:rPr lang="ru-RU" dirty="0"/>
              <a:t>  (численность участников – 7, средний балл – 30,1, средняя отметка – 4, уровень </a:t>
            </a:r>
            <a:r>
              <a:rPr lang="ru-RU" dirty="0" err="1"/>
              <a:t>обученности</a:t>
            </a:r>
            <a:r>
              <a:rPr lang="ru-RU" dirty="0"/>
              <a:t> -  100%, качество обучения – 71,4 %)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2323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2800" b="1" u="sng" dirty="0"/>
              <a:t>Низкие  результаты</a:t>
            </a:r>
            <a:r>
              <a:rPr lang="ru-RU" sz="2800" u="sng" dirty="0"/>
              <a:t> </a:t>
            </a:r>
            <a:r>
              <a:rPr lang="ru-RU" dirty="0"/>
              <a:t>по данному предмету у обучающихся </a:t>
            </a:r>
            <a:endParaRPr lang="ru-RU" dirty="0" smtClean="0"/>
          </a:p>
          <a:p>
            <a:pPr marL="68580" indent="0">
              <a:buNone/>
            </a:pPr>
            <a:endParaRPr lang="ru-RU" dirty="0" smtClean="0"/>
          </a:p>
          <a:p>
            <a:r>
              <a:rPr lang="ru-RU" b="1" dirty="0" smtClean="0"/>
              <a:t>ГБОУ </a:t>
            </a:r>
            <a:r>
              <a:rPr lang="ru-RU" b="1" dirty="0"/>
              <a:t>СОШ № 3 г. Нефтегорска</a:t>
            </a:r>
            <a:r>
              <a:rPr lang="ru-RU" dirty="0"/>
              <a:t> (численность участников – 22, средний балл – 25,9, средняя отметка – 3,6, уровень </a:t>
            </a:r>
            <a:r>
              <a:rPr lang="ru-RU" dirty="0" err="1"/>
              <a:t>обученности</a:t>
            </a:r>
            <a:r>
              <a:rPr lang="ru-RU" dirty="0"/>
              <a:t> -  100%, качество обучения – 259,1 %)  </a:t>
            </a:r>
          </a:p>
          <a:p>
            <a:pPr marL="68580" indent="0">
              <a:buNone/>
            </a:pPr>
            <a:endParaRPr lang="ru-RU" dirty="0" smtClean="0"/>
          </a:p>
          <a:p>
            <a:r>
              <a:rPr lang="ru-RU" b="1" dirty="0" smtClean="0"/>
              <a:t>ГБОУ </a:t>
            </a:r>
            <a:r>
              <a:rPr lang="ru-RU" b="1" dirty="0"/>
              <a:t>СОШ № 2 г. «ОЦ» с. Борское</a:t>
            </a:r>
            <a:r>
              <a:rPr lang="ru-RU" dirty="0"/>
              <a:t> (численность участников – 15, средний балл – 27,1, средняя отметка – 3,6, уровень </a:t>
            </a:r>
            <a:r>
              <a:rPr lang="ru-RU" dirty="0" err="1"/>
              <a:t>обученности</a:t>
            </a:r>
            <a:r>
              <a:rPr lang="ru-RU" dirty="0"/>
              <a:t> – 100%, качество обучения – 53,33 %).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8657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наибольшее </a:t>
            </a:r>
            <a:r>
              <a:rPr lang="ru-RU" b="1" dirty="0" smtClean="0"/>
              <a:t>затруднение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базовом уровне сложности </a:t>
            </a:r>
            <a:r>
              <a:rPr lang="ru-RU" dirty="0"/>
              <a:t>вызвали задания </a:t>
            </a:r>
            <a:r>
              <a:rPr lang="ru-RU" b="1" dirty="0"/>
              <a:t>№ 5</a:t>
            </a:r>
            <a:r>
              <a:rPr lang="ru-RU" dirty="0"/>
              <a:t> (44,74 % справившихся);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повышенном уровне сложности</a:t>
            </a:r>
            <a:r>
              <a:rPr lang="ru-RU" dirty="0"/>
              <a:t> </a:t>
            </a:r>
            <a:r>
              <a:rPr lang="ru-RU" b="1" dirty="0"/>
              <a:t>№ 18 </a:t>
            </a:r>
            <a:r>
              <a:rPr lang="ru-RU" dirty="0"/>
              <a:t>(43,75 % справившихся</a:t>
            </a:r>
            <a:r>
              <a:rPr lang="ru-RU" dirty="0" smtClean="0"/>
              <a:t>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В  определении </a:t>
            </a:r>
            <a:r>
              <a:rPr lang="ru-RU" u="sng" dirty="0"/>
              <a:t>последовательности биологических процессов, явлений, объектов </a:t>
            </a:r>
            <a:r>
              <a:rPr lang="ru-RU" dirty="0"/>
              <a:t>учащиеся </a:t>
            </a:r>
            <a:r>
              <a:rPr lang="ru-RU" b="1" dirty="0"/>
              <a:t>допустили наибольшее количество ошибок.  </a:t>
            </a:r>
            <a:endParaRPr lang="ru-RU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Вопросы</a:t>
            </a:r>
            <a:r>
              <a:rPr lang="ru-RU" dirty="0"/>
              <a:t>, связанные с   </a:t>
            </a:r>
            <a:r>
              <a:rPr lang="ru-RU" u="sng" dirty="0"/>
              <a:t>особенностями  организма человека, его строения, жизнедеятельности, высшей нервной деятельности и поведения</a:t>
            </a:r>
            <a:r>
              <a:rPr lang="ru-RU" b="1" u="sng" dirty="0"/>
              <a:t> </a:t>
            </a:r>
            <a:r>
              <a:rPr lang="ru-RU" b="1" dirty="0"/>
              <a:t>вызвали затруднение у большинства учащихся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6938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609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7030A0"/>
                </a:solidFill>
              </a:rPr>
              <a:t>Статистический анализ выполнения заданий КИМ ОГЭ в 2023 году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 </a:t>
            </a:r>
            <a:br>
              <a:rPr lang="ru-RU" dirty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61535376"/>
              </p:ext>
            </p:extLst>
          </p:nvPr>
        </p:nvGraphicFramePr>
        <p:xfrm>
          <a:off x="395537" y="1484784"/>
          <a:ext cx="8280918" cy="5288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9686"/>
                <a:gridCol w="1435911"/>
                <a:gridCol w="1078176"/>
                <a:gridCol w="1333228"/>
                <a:gridCol w="929118"/>
                <a:gridCol w="929118"/>
                <a:gridCol w="929118"/>
                <a:gridCol w="806563"/>
              </a:tblGrid>
              <a:tr h="3661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Номер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задания </a:t>
                      </a:r>
                      <a:br>
                        <a:rPr lang="ru-RU" sz="700" dirty="0">
                          <a:effectLst/>
                        </a:rPr>
                      </a:br>
                      <a:r>
                        <a:rPr lang="ru-RU" sz="700" dirty="0">
                          <a:effectLst/>
                        </a:rPr>
                        <a:t>в КИМ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Проверяемые элементы содержания / умения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Уровень сложности задания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Средний процент выполнения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Процент выполнения</a:t>
                      </a:r>
                      <a:r>
                        <a:rPr lang="ru-RU" sz="700" baseline="30000" dirty="0">
                          <a:effectLst/>
                        </a:rPr>
                        <a:t>6</a:t>
                      </a:r>
                      <a:r>
                        <a:rPr lang="ru-RU" sz="700" dirty="0">
                          <a:effectLst/>
                        </a:rPr>
                        <a:t> по региону в группах, </a:t>
                      </a:r>
                      <a:br>
                        <a:rPr lang="ru-RU" sz="700" dirty="0">
                          <a:effectLst/>
                        </a:rPr>
                      </a:br>
                      <a:r>
                        <a:rPr lang="ru-RU" sz="700" dirty="0">
                          <a:effectLst/>
                        </a:rPr>
                        <a:t>получивших отметку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«2»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«3»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«4»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«5»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</a:tr>
              <a:tr h="271339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Часть 1</a:t>
                      </a:r>
                      <a:endParaRPr lang="ru-RU" sz="105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4173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Знать п</a:t>
                      </a:r>
                      <a:r>
                        <a:rPr lang="ru-RU" sz="1000" spc="5" dirty="0">
                          <a:effectLst/>
                        </a:rPr>
                        <a:t>р</a:t>
                      </a:r>
                      <a:r>
                        <a:rPr lang="ru-RU" sz="1000" dirty="0">
                          <a:effectLst/>
                        </a:rPr>
                        <a:t>изнаки</a:t>
                      </a:r>
                      <a:r>
                        <a:rPr lang="ru-RU" sz="1000" spc="4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биологичес</a:t>
                      </a:r>
                      <a:r>
                        <a:rPr lang="ru-RU" sz="1000" spc="-5" dirty="0">
                          <a:effectLst/>
                        </a:rPr>
                        <a:t>к</a:t>
                      </a:r>
                      <a:r>
                        <a:rPr lang="ru-RU" sz="1000" dirty="0">
                          <a:effectLst/>
                        </a:rPr>
                        <a:t>их объектов </a:t>
                      </a:r>
                      <a:r>
                        <a:rPr lang="ru-RU" sz="1000" spc="20" dirty="0">
                          <a:effectLst/>
                        </a:rPr>
                        <a:t> </a:t>
                      </a:r>
                      <a:r>
                        <a:rPr lang="ru-RU" sz="1000" spc="5" dirty="0">
                          <a:effectLst/>
                        </a:rPr>
                        <a:t>н</a:t>
                      </a:r>
                      <a:r>
                        <a:rPr lang="ru-RU" sz="1000" dirty="0">
                          <a:effectLst/>
                        </a:rPr>
                        <a:t>а</a:t>
                      </a:r>
                      <a:r>
                        <a:rPr lang="ru-RU" sz="1000" spc="15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разных  уровнях </a:t>
                      </a:r>
                      <a:r>
                        <a:rPr lang="ru-RU" sz="1000" spc="1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организации</a:t>
                      </a:r>
                      <a:r>
                        <a:rPr lang="ru-RU" sz="1000" spc="9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живого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84,21 %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75,51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86,08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55,83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</a:tr>
              <a:tr h="934173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Знать п</a:t>
                      </a:r>
                      <a:r>
                        <a:rPr lang="ru-RU" sz="1000" spc="5" dirty="0">
                          <a:effectLst/>
                        </a:rPr>
                        <a:t>р</a:t>
                      </a:r>
                      <a:r>
                        <a:rPr lang="ru-RU" sz="1000" dirty="0">
                          <a:effectLst/>
                        </a:rPr>
                        <a:t>изнаки</a:t>
                      </a:r>
                      <a:r>
                        <a:rPr lang="ru-RU" sz="1000" spc="4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биологичес</a:t>
                      </a:r>
                      <a:r>
                        <a:rPr lang="ru-RU" sz="1000" spc="-5" dirty="0">
                          <a:effectLst/>
                        </a:rPr>
                        <a:t>к</a:t>
                      </a:r>
                      <a:r>
                        <a:rPr lang="ru-RU" sz="1000" dirty="0">
                          <a:effectLst/>
                        </a:rPr>
                        <a:t>их объектов </a:t>
                      </a:r>
                      <a:r>
                        <a:rPr lang="ru-RU" sz="1000" spc="20" dirty="0">
                          <a:effectLst/>
                        </a:rPr>
                        <a:t> </a:t>
                      </a:r>
                      <a:r>
                        <a:rPr lang="ru-RU" sz="1000" spc="5" dirty="0">
                          <a:effectLst/>
                        </a:rPr>
                        <a:t>н</a:t>
                      </a:r>
                      <a:r>
                        <a:rPr lang="ru-RU" sz="1000" dirty="0">
                          <a:effectLst/>
                        </a:rPr>
                        <a:t>а</a:t>
                      </a:r>
                      <a:r>
                        <a:rPr lang="ru-RU" sz="1000" spc="15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разных  уровнях </a:t>
                      </a:r>
                      <a:r>
                        <a:rPr lang="ru-RU" sz="1000" spc="1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организации</a:t>
                      </a:r>
                      <a:r>
                        <a:rPr lang="ru-RU" sz="1000" spc="9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живого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86,84 %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83,67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86,08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95,83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</a:tr>
              <a:tr h="934173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Знать п</a:t>
                      </a:r>
                      <a:r>
                        <a:rPr lang="ru-RU" sz="1000" spc="5" dirty="0">
                          <a:effectLst/>
                        </a:rPr>
                        <a:t>р</a:t>
                      </a:r>
                      <a:r>
                        <a:rPr lang="ru-RU" sz="1000" dirty="0">
                          <a:effectLst/>
                        </a:rPr>
                        <a:t>изнаки</a:t>
                      </a:r>
                      <a:r>
                        <a:rPr lang="ru-RU" sz="1000" spc="4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биологичес</a:t>
                      </a:r>
                      <a:r>
                        <a:rPr lang="ru-RU" sz="1000" spc="-5" dirty="0">
                          <a:effectLst/>
                        </a:rPr>
                        <a:t>к</a:t>
                      </a:r>
                      <a:r>
                        <a:rPr lang="ru-RU" sz="1000" dirty="0">
                          <a:effectLst/>
                        </a:rPr>
                        <a:t>их объектов </a:t>
                      </a:r>
                      <a:r>
                        <a:rPr lang="ru-RU" sz="1000" spc="20" dirty="0">
                          <a:effectLst/>
                        </a:rPr>
                        <a:t> </a:t>
                      </a:r>
                      <a:r>
                        <a:rPr lang="ru-RU" sz="1000" spc="5" dirty="0">
                          <a:effectLst/>
                        </a:rPr>
                        <a:t>н</a:t>
                      </a:r>
                      <a:r>
                        <a:rPr lang="ru-RU" sz="1000" dirty="0">
                          <a:effectLst/>
                        </a:rPr>
                        <a:t>а</a:t>
                      </a:r>
                      <a:r>
                        <a:rPr lang="ru-RU" sz="1000" spc="15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разных  уровнях </a:t>
                      </a:r>
                      <a:r>
                        <a:rPr lang="ru-RU" sz="1000" spc="1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организации</a:t>
                      </a:r>
                      <a:r>
                        <a:rPr lang="ru-RU" sz="1000" spc="9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живого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64,47 %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42,86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69,62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91,67 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</a:tr>
              <a:tr h="1401260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Обладать       </a:t>
                      </a:r>
                      <a:r>
                        <a:rPr lang="ru-RU" sz="1000" spc="11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приём</a:t>
                      </a:r>
                      <a:r>
                        <a:rPr lang="ru-RU" sz="1000" spc="-5" dirty="0">
                          <a:effectLst/>
                        </a:rPr>
                        <a:t>а</a:t>
                      </a:r>
                      <a:r>
                        <a:rPr lang="ru-RU" sz="1000" dirty="0">
                          <a:effectLst/>
                        </a:rPr>
                        <a:t>ми       </a:t>
                      </a:r>
                      <a:r>
                        <a:rPr lang="ru-RU" sz="1000" spc="11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раб</a:t>
                      </a:r>
                      <a:r>
                        <a:rPr lang="ru-RU" sz="1000" spc="-5" dirty="0">
                          <a:effectLst/>
                        </a:rPr>
                        <a:t>о</a:t>
                      </a:r>
                      <a:r>
                        <a:rPr lang="ru-RU" sz="1000" dirty="0">
                          <a:effectLst/>
                        </a:rPr>
                        <a:t>ты с</a:t>
                      </a:r>
                      <a:r>
                        <a:rPr lang="ru-RU" sz="1000" spc="5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информа</a:t>
                      </a:r>
                      <a:r>
                        <a:rPr lang="ru-RU" sz="1000" spc="-5" dirty="0">
                          <a:effectLst/>
                        </a:rPr>
                        <a:t>ц</a:t>
                      </a:r>
                      <a:r>
                        <a:rPr lang="ru-RU" sz="1000" dirty="0">
                          <a:effectLst/>
                        </a:rPr>
                        <a:t>ией</a:t>
                      </a:r>
                      <a:r>
                        <a:rPr lang="ru-RU" sz="1000" spc="18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биоло</a:t>
                      </a:r>
                      <a:r>
                        <a:rPr lang="ru-RU" sz="1000" spc="-5" dirty="0">
                          <a:effectLst/>
                        </a:rPr>
                        <a:t>г</a:t>
                      </a:r>
                      <a:r>
                        <a:rPr lang="ru-RU" sz="1000" dirty="0">
                          <a:effectLst/>
                        </a:rPr>
                        <a:t>ического  содержания,  </a:t>
                      </a:r>
                      <a:r>
                        <a:rPr lang="ru-RU" sz="1000" spc="16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представ</a:t>
                      </a:r>
                      <a:r>
                        <a:rPr lang="ru-RU" sz="1000" spc="-5" dirty="0">
                          <a:effectLst/>
                        </a:rPr>
                        <a:t>л</a:t>
                      </a:r>
                      <a:r>
                        <a:rPr lang="ru-RU" sz="1000" dirty="0">
                          <a:effectLst/>
                        </a:rPr>
                        <a:t>енной   </a:t>
                      </a:r>
                      <a:r>
                        <a:rPr lang="ru-RU" sz="1000" spc="2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в графической</a:t>
                      </a:r>
                      <a:r>
                        <a:rPr lang="ru-RU" sz="1000" spc="10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форме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88,82 %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85,71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89,87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91,67 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094" marR="50094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81200" y="1628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81200" y="1628775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707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332657"/>
            <a:ext cx="7024744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97777553"/>
              </p:ext>
            </p:extLst>
          </p:nvPr>
        </p:nvGraphicFramePr>
        <p:xfrm>
          <a:off x="395538" y="260649"/>
          <a:ext cx="8424934" cy="67175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4289"/>
                <a:gridCol w="1460884"/>
                <a:gridCol w="1096927"/>
                <a:gridCol w="1356414"/>
                <a:gridCol w="823957"/>
                <a:gridCol w="945278"/>
                <a:gridCol w="941907"/>
                <a:gridCol w="945278"/>
              </a:tblGrid>
              <a:tr h="1031023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</a:t>
                      </a:r>
                      <a:endParaRPr lang="ru-RU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Умение </a:t>
                      </a:r>
                      <a:r>
                        <a:rPr lang="ru-RU" sz="1000" b="1" spc="-5" dirty="0">
                          <a:effectLst/>
                        </a:rPr>
                        <a:t>о</a:t>
                      </a:r>
                      <a:r>
                        <a:rPr lang="ru-RU" sz="1000" b="1" dirty="0">
                          <a:effectLst/>
                        </a:rPr>
                        <a:t>пределять</a:t>
                      </a:r>
                      <a:r>
                        <a:rPr lang="ru-RU" sz="1000" b="1" spc="35" dirty="0">
                          <a:effectLst/>
                        </a:rPr>
                        <a:t> </a:t>
                      </a:r>
                      <a:r>
                        <a:rPr lang="ru-RU" sz="1000" b="1" dirty="0" smtClean="0">
                          <a:effectLst/>
                        </a:rPr>
                        <a:t>последовательности </a:t>
                      </a:r>
                      <a:r>
                        <a:rPr lang="ru-RU" sz="1000" b="1" dirty="0">
                          <a:effectLst/>
                        </a:rPr>
                        <a:t>биологических</a:t>
                      </a:r>
                      <a:r>
                        <a:rPr lang="ru-RU" sz="1000" b="1" spc="50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процессов,</a:t>
                      </a:r>
                      <a:r>
                        <a:rPr lang="ru-RU" sz="1000" b="1" spc="45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явлений,</a:t>
                      </a:r>
                      <a:r>
                        <a:rPr lang="ru-RU" sz="1000" b="1" spc="95" dirty="0">
                          <a:effectLst/>
                        </a:rPr>
                        <a:t> </a:t>
                      </a:r>
                      <a:r>
                        <a:rPr lang="ru-RU" sz="1000" b="1" dirty="0">
                          <a:effectLst/>
                        </a:rPr>
                        <a:t>объектов</a:t>
                      </a:r>
                      <a:endParaRPr lang="ru-RU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44,74 %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33,67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44,94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79,17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/>
                </a:tc>
              </a:tr>
              <a:tr h="1178313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Приобретать</a:t>
                      </a:r>
                      <a:r>
                        <a:rPr lang="ru-RU" sz="1000" spc="8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опыт и</a:t>
                      </a:r>
                      <a:r>
                        <a:rPr lang="ru-RU" sz="1000" spc="5" dirty="0">
                          <a:effectLst/>
                        </a:rPr>
                        <a:t>с</a:t>
                      </a:r>
                      <a:r>
                        <a:rPr lang="ru-RU" sz="1000" dirty="0">
                          <a:effectLst/>
                        </a:rPr>
                        <a:t>пользования аналоговых</a:t>
                      </a:r>
                      <a:r>
                        <a:rPr lang="ru-RU" sz="1000" spc="10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и цифровых</a:t>
                      </a:r>
                      <a:r>
                        <a:rPr lang="ru-RU" sz="1000" spc="9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биологических</a:t>
                      </a:r>
                      <a:r>
                        <a:rPr lang="ru-RU" sz="1000" spc="7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пр</a:t>
                      </a:r>
                      <a:r>
                        <a:rPr lang="ru-RU" sz="1000" spc="-5" dirty="0">
                          <a:effectLst/>
                        </a:rPr>
                        <a:t>и</a:t>
                      </a:r>
                      <a:r>
                        <a:rPr lang="ru-RU" sz="1000" dirty="0">
                          <a:effectLst/>
                        </a:rPr>
                        <a:t>боров</a:t>
                      </a:r>
                      <a:r>
                        <a:rPr lang="ru-RU" sz="1000" spc="10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и</a:t>
                      </a:r>
                      <a:r>
                        <a:rPr lang="ru-RU" sz="1000" spc="2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инстр</a:t>
                      </a:r>
                      <a:r>
                        <a:rPr lang="ru-RU" sz="1000" spc="10" dirty="0">
                          <a:effectLst/>
                        </a:rPr>
                        <a:t>у</a:t>
                      </a:r>
                      <a:r>
                        <a:rPr lang="ru-RU" sz="1000" dirty="0">
                          <a:effectLst/>
                        </a:rPr>
                        <a:t>ментов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96,71 %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93,89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97,47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/>
                </a:tc>
              </a:tr>
              <a:tr h="1914758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Обладать</a:t>
                      </a:r>
                      <a:r>
                        <a:rPr lang="ru-RU" sz="1000" spc="2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приёмами</a:t>
                      </a:r>
                      <a:r>
                        <a:rPr lang="ru-RU" sz="1000" spc="2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работы по критическому</a:t>
                      </a:r>
                      <a:r>
                        <a:rPr lang="ru-RU" sz="1000" spc="7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анализу пол</a:t>
                      </a:r>
                      <a:r>
                        <a:rPr lang="ru-RU" sz="1000" spc="5" dirty="0">
                          <a:effectLst/>
                        </a:rPr>
                        <a:t>у</a:t>
                      </a:r>
                      <a:r>
                        <a:rPr lang="ru-RU" sz="1000" dirty="0">
                          <a:effectLst/>
                        </a:rPr>
                        <a:t>ченной информац</a:t>
                      </a:r>
                      <a:r>
                        <a:rPr lang="ru-RU" sz="1000" spc="-5" dirty="0">
                          <a:effectLst/>
                        </a:rPr>
                        <a:t>и</a:t>
                      </a:r>
                      <a:r>
                        <a:rPr lang="ru-RU" sz="1000" dirty="0">
                          <a:effectLst/>
                        </a:rPr>
                        <a:t>и</a:t>
                      </a:r>
                      <a:r>
                        <a:rPr lang="ru-RU" sz="1000" spc="11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и пользоваться простейшими</a:t>
                      </a:r>
                      <a:r>
                        <a:rPr lang="ru-RU" sz="1000" spc="7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способами</a:t>
                      </a:r>
                      <a:r>
                        <a:rPr lang="ru-RU" sz="1000" spc="3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оценки её достоверности.</a:t>
                      </a:r>
                      <a:r>
                        <a:rPr lang="ru-RU" sz="1000" spc="7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Умение проводить множественный</a:t>
                      </a:r>
                      <a:r>
                        <a:rPr lang="ru-RU" sz="1000" spc="17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выб</a:t>
                      </a:r>
                      <a:r>
                        <a:rPr lang="ru-RU" sz="1000" spc="5" dirty="0">
                          <a:effectLst/>
                        </a:rPr>
                        <a:t>о</a:t>
                      </a:r>
                      <a:r>
                        <a:rPr lang="ru-RU" sz="1000" dirty="0">
                          <a:effectLst/>
                        </a:rPr>
                        <a:t>р.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65,46 %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50,00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68,35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85,42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/>
                </a:tc>
              </a:tr>
              <a:tr h="2356626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Использовать </a:t>
                      </a:r>
                      <a:r>
                        <a:rPr lang="ru-RU" sz="1000" spc="1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понятийный  аппарат и</a:t>
                      </a:r>
                      <a:r>
                        <a:rPr lang="ru-RU" sz="1000" spc="1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символический    язык  </a:t>
                      </a:r>
                      <a:r>
                        <a:rPr lang="ru-RU" sz="1000" spc="9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биологии; грамотно приме</a:t>
                      </a:r>
                      <a:r>
                        <a:rPr lang="ru-RU" sz="1000" spc="-5" dirty="0">
                          <a:effectLst/>
                        </a:rPr>
                        <a:t>н</a:t>
                      </a:r>
                      <a:r>
                        <a:rPr lang="ru-RU" sz="1000" dirty="0">
                          <a:effectLst/>
                        </a:rPr>
                        <a:t>ять</a:t>
                      </a:r>
                      <a:r>
                        <a:rPr lang="ru-RU" sz="1000" spc="1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на</a:t>
                      </a:r>
                      <a:r>
                        <a:rPr lang="ru-RU" sz="1000" spc="10" dirty="0">
                          <a:effectLst/>
                        </a:rPr>
                        <a:t>у</a:t>
                      </a:r>
                      <a:r>
                        <a:rPr lang="ru-RU" sz="1000" dirty="0">
                          <a:effectLst/>
                        </a:rPr>
                        <a:t>чные термины,</a:t>
                      </a:r>
                      <a:r>
                        <a:rPr lang="ru-RU" sz="1000" spc="2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понятия,</a:t>
                      </a:r>
                      <a:r>
                        <a:rPr lang="ru-RU" sz="1000" spc="1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теории, законы для</a:t>
                      </a:r>
                      <a:r>
                        <a:rPr lang="ru-RU" sz="1000" spc="9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объяс</a:t>
                      </a:r>
                      <a:r>
                        <a:rPr lang="ru-RU" sz="1000" spc="-5" dirty="0">
                          <a:effectLst/>
                        </a:rPr>
                        <a:t>н</a:t>
                      </a:r>
                      <a:r>
                        <a:rPr lang="ru-RU" sz="1000" dirty="0">
                          <a:effectLst/>
                        </a:rPr>
                        <a:t>ения</a:t>
                      </a:r>
                      <a:r>
                        <a:rPr lang="ru-RU" sz="1000" spc="17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набл</a:t>
                      </a:r>
                      <a:r>
                        <a:rPr lang="ru-RU" sz="1000" spc="-5" dirty="0">
                          <a:effectLst/>
                        </a:rPr>
                        <a:t>ю</a:t>
                      </a:r>
                      <a:r>
                        <a:rPr lang="ru-RU" sz="1000" dirty="0">
                          <a:effectLst/>
                        </a:rPr>
                        <a:t>даемых  би</a:t>
                      </a:r>
                      <a:r>
                        <a:rPr lang="ru-RU" sz="1000" spc="-5" dirty="0">
                          <a:effectLst/>
                        </a:rPr>
                        <a:t>о</a:t>
                      </a:r>
                      <a:r>
                        <a:rPr lang="ru-RU" sz="1000" dirty="0">
                          <a:effectLst/>
                        </a:rPr>
                        <a:t>логических     </a:t>
                      </a:r>
                      <a:r>
                        <a:rPr lang="ru-RU" sz="1000" spc="2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объектов,      явлений и</a:t>
                      </a:r>
                      <a:r>
                        <a:rPr lang="ru-RU" sz="1000" spc="2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процесс</a:t>
                      </a:r>
                      <a:r>
                        <a:rPr lang="ru-RU" sz="1000" spc="-5" dirty="0">
                          <a:effectLst/>
                        </a:rPr>
                        <a:t>о</a:t>
                      </a:r>
                      <a:r>
                        <a:rPr lang="ru-RU" sz="1000" dirty="0">
                          <a:effectLst/>
                        </a:rPr>
                        <a:t>в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65,79 %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57,02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67,09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91,67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975" marR="3697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9105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43490" y="116632"/>
            <a:ext cx="7024744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77699590"/>
              </p:ext>
            </p:extLst>
          </p:nvPr>
        </p:nvGraphicFramePr>
        <p:xfrm>
          <a:off x="395536" y="260648"/>
          <a:ext cx="8352929" cy="62646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6987"/>
                <a:gridCol w="1448398"/>
                <a:gridCol w="1087552"/>
                <a:gridCol w="1344821"/>
                <a:gridCol w="816916"/>
                <a:gridCol w="937199"/>
                <a:gridCol w="933857"/>
                <a:gridCol w="937199"/>
              </a:tblGrid>
              <a:tr h="751269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Умение</a:t>
                      </a:r>
                      <a:r>
                        <a:rPr lang="ru-RU" sz="1000" spc="13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проводить</a:t>
                      </a:r>
                      <a:r>
                        <a:rPr lang="ru-RU" sz="1000" spc="16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множественный выбор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65,79 %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54,08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66,46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87,5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518239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 dirty="0">
                          <a:effectLst/>
                        </a:rPr>
                        <a:t>Умени</a:t>
                      </a:r>
                      <a:r>
                        <a:rPr lang="ru-RU" sz="1000" dirty="0">
                          <a:effectLst/>
                        </a:rPr>
                        <a:t>е  </a:t>
                      </a:r>
                      <a:r>
                        <a:rPr lang="ru-RU" sz="1000" spc="-15" dirty="0">
                          <a:effectLst/>
                        </a:rPr>
                        <a:t>включат</a:t>
                      </a:r>
                      <a:r>
                        <a:rPr lang="ru-RU" sz="1000" dirty="0">
                          <a:effectLst/>
                        </a:rPr>
                        <a:t>ь </a:t>
                      </a:r>
                      <a:r>
                        <a:rPr lang="ru-RU" sz="1000" spc="2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в</a:t>
                      </a:r>
                      <a:r>
                        <a:rPr lang="ru-RU" sz="1000" spc="125" dirty="0">
                          <a:effectLst/>
                        </a:rPr>
                        <a:t> </a:t>
                      </a:r>
                      <a:r>
                        <a:rPr lang="ru-RU" sz="1000" spc="-15" dirty="0">
                          <a:effectLst/>
                        </a:rPr>
                        <a:t>биологи</a:t>
                      </a:r>
                      <a:r>
                        <a:rPr lang="ru-RU" sz="1000" spc="-10" dirty="0">
                          <a:effectLst/>
                        </a:rPr>
                        <a:t>ч</a:t>
                      </a:r>
                      <a:r>
                        <a:rPr lang="ru-RU" sz="1000" spc="-15" dirty="0">
                          <a:effectLst/>
                        </a:rPr>
                        <a:t>ески</a:t>
                      </a:r>
                      <a:r>
                        <a:rPr lang="ru-RU" sz="1000" dirty="0">
                          <a:effectLst/>
                        </a:rPr>
                        <a:t>й </a:t>
                      </a:r>
                      <a:r>
                        <a:rPr lang="ru-RU" sz="1000" spc="-15" dirty="0">
                          <a:effectLst/>
                        </a:rPr>
                        <a:t>текс</a:t>
                      </a:r>
                      <a:r>
                        <a:rPr lang="ru-RU" sz="1000" dirty="0">
                          <a:effectLst/>
                        </a:rPr>
                        <a:t>т </a:t>
                      </a:r>
                      <a:r>
                        <a:rPr lang="ru-RU" sz="1000" spc="75" dirty="0">
                          <a:effectLst/>
                        </a:rPr>
                        <a:t> </a:t>
                      </a:r>
                      <a:r>
                        <a:rPr lang="ru-RU" sz="1000" spc="-15" dirty="0">
                          <a:effectLst/>
                        </a:rPr>
                        <a:t>пропущенны</a:t>
                      </a:r>
                      <a:r>
                        <a:rPr lang="ru-RU" sz="1000" dirty="0">
                          <a:effectLst/>
                        </a:rPr>
                        <a:t>е </a:t>
                      </a:r>
                      <a:r>
                        <a:rPr lang="ru-RU" sz="1000" spc="165" dirty="0">
                          <a:effectLst/>
                        </a:rPr>
                        <a:t> </a:t>
                      </a:r>
                      <a:r>
                        <a:rPr lang="ru-RU" sz="1000" spc="-20" dirty="0">
                          <a:effectLst/>
                        </a:rPr>
                        <a:t>т</a:t>
                      </a:r>
                      <a:r>
                        <a:rPr lang="ru-RU" sz="1000" spc="-10" dirty="0">
                          <a:effectLst/>
                        </a:rPr>
                        <a:t>е</a:t>
                      </a:r>
                      <a:r>
                        <a:rPr lang="ru-RU" sz="1000" spc="-15" dirty="0">
                          <a:effectLst/>
                        </a:rPr>
                        <a:t>рмин</a:t>
                      </a:r>
                      <a:r>
                        <a:rPr lang="ru-RU" sz="1000" dirty="0">
                          <a:effectLst/>
                        </a:rPr>
                        <a:t>ы </a:t>
                      </a:r>
                      <a:r>
                        <a:rPr lang="ru-RU" sz="1000" spc="11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и</a:t>
                      </a:r>
                      <a:r>
                        <a:rPr lang="ru-RU" sz="1000" spc="-10" dirty="0">
                          <a:effectLst/>
                        </a:rPr>
                        <a:t> </a:t>
                      </a:r>
                      <a:r>
                        <a:rPr lang="ru-RU" sz="1000" spc="-15" dirty="0">
                          <a:effectLst/>
                        </a:rPr>
                        <a:t>по- </a:t>
                      </a:r>
                      <a:r>
                        <a:rPr lang="ru-RU" sz="1000" spc="-15" dirty="0" err="1">
                          <a:effectLst/>
                        </a:rPr>
                        <a:t>няти</a:t>
                      </a:r>
                      <a:r>
                        <a:rPr lang="ru-RU" sz="1000" dirty="0" err="1">
                          <a:effectLst/>
                        </a:rPr>
                        <a:t>я</a:t>
                      </a:r>
                      <a:r>
                        <a:rPr lang="ru-RU" sz="1000" spc="40" dirty="0">
                          <a:effectLst/>
                        </a:rPr>
                        <a:t> </a:t>
                      </a:r>
                      <a:r>
                        <a:rPr lang="ru-RU" sz="1000" spc="-15" dirty="0">
                          <a:effectLst/>
                        </a:rPr>
                        <a:t>и</a:t>
                      </a:r>
                      <a:r>
                        <a:rPr lang="ru-RU" sz="1000" dirty="0">
                          <a:effectLst/>
                        </a:rPr>
                        <a:t>з </a:t>
                      </a:r>
                      <a:r>
                        <a:rPr lang="ru-RU" sz="1000" spc="-15" dirty="0">
                          <a:effectLst/>
                        </a:rPr>
                        <a:t>числ</a:t>
                      </a:r>
                      <a:r>
                        <a:rPr lang="ru-RU" sz="1000" dirty="0">
                          <a:effectLst/>
                        </a:rPr>
                        <a:t>а</a:t>
                      </a:r>
                      <a:r>
                        <a:rPr lang="ru-RU" sz="1000" spc="40" dirty="0">
                          <a:effectLst/>
                        </a:rPr>
                        <a:t> </a:t>
                      </a:r>
                      <a:r>
                        <a:rPr lang="ru-RU" sz="1000" spc="-15" dirty="0">
                          <a:effectLst/>
                        </a:rPr>
                        <a:t>предложенн</a:t>
                      </a:r>
                      <a:r>
                        <a:rPr lang="ru-RU" sz="1000" spc="-20" dirty="0">
                          <a:effectLst/>
                        </a:rPr>
                        <a:t>ы</a:t>
                      </a:r>
                      <a:r>
                        <a:rPr lang="ru-RU" sz="100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51,64 %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32,65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53,80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83,33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709980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Знать п</a:t>
                      </a:r>
                      <a:r>
                        <a:rPr lang="ru-RU" sz="1000" spc="5">
                          <a:effectLst/>
                        </a:rPr>
                        <a:t>р</a:t>
                      </a:r>
                      <a:r>
                        <a:rPr lang="ru-RU" sz="1000">
                          <a:effectLst/>
                        </a:rPr>
                        <a:t>изнаки</a:t>
                      </a:r>
                      <a:r>
                        <a:rPr lang="ru-RU" sz="1000" spc="4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биологичес</a:t>
                      </a:r>
                      <a:r>
                        <a:rPr lang="ru-RU" sz="1000" spc="-5">
                          <a:effectLst/>
                        </a:rPr>
                        <a:t>к</a:t>
                      </a:r>
                      <a:r>
                        <a:rPr lang="ru-RU" sz="1000">
                          <a:effectLst/>
                        </a:rPr>
                        <a:t>их объектов</a:t>
                      </a:r>
                      <a:r>
                        <a:rPr lang="ru-RU" sz="1000" spc="70">
                          <a:effectLst/>
                        </a:rPr>
                        <a:t> </a:t>
                      </a:r>
                      <a:r>
                        <a:rPr lang="ru-RU" sz="1000" spc="5">
                          <a:effectLst/>
                        </a:rPr>
                        <a:t>н</a:t>
                      </a:r>
                      <a:r>
                        <a:rPr lang="ru-RU" sz="1000">
                          <a:effectLst/>
                        </a:rPr>
                        <a:t>а разных</a:t>
                      </a:r>
                      <a:r>
                        <a:rPr lang="ru-RU" sz="1000" spc="55">
                          <a:effectLst/>
                        </a:rPr>
                        <a:t> </a:t>
                      </a:r>
                      <a:r>
                        <a:rPr lang="ru-RU" sz="1000" spc="5">
                          <a:effectLst/>
                        </a:rPr>
                        <a:t>у</a:t>
                      </a:r>
                      <a:r>
                        <a:rPr lang="ru-RU" sz="1000">
                          <a:effectLst/>
                        </a:rPr>
                        <a:t>ровнях</a:t>
                      </a:r>
                      <a:r>
                        <a:rPr lang="ru-RU" sz="1000" spc="6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организации</a:t>
                      </a:r>
                      <a:r>
                        <a:rPr lang="ru-RU" sz="1000" spc="2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живого. Умение </a:t>
                      </a:r>
                      <a:r>
                        <a:rPr lang="ru-RU" sz="1000" spc="5">
                          <a:effectLst/>
                        </a:rPr>
                        <a:t>у</a:t>
                      </a:r>
                      <a:r>
                        <a:rPr lang="ru-RU" sz="1000">
                          <a:effectLst/>
                        </a:rPr>
                        <a:t>станавливать</a:t>
                      </a:r>
                      <a:r>
                        <a:rPr lang="ru-RU" sz="1000" spc="110">
                          <a:effectLst/>
                        </a:rPr>
                        <a:t> </a:t>
                      </a:r>
                      <a:r>
                        <a:rPr lang="ru-RU" sz="1000" spc="5">
                          <a:effectLst/>
                        </a:rPr>
                        <a:t>с</a:t>
                      </a:r>
                      <a:r>
                        <a:rPr lang="ru-RU" sz="1000">
                          <a:effectLst/>
                        </a:rPr>
                        <a:t>оответствие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54,61 %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35,71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54,43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93,75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285207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12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Обладать</a:t>
                      </a:r>
                      <a:r>
                        <a:rPr lang="ru-RU" sz="1000" spc="2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приёмами</a:t>
                      </a:r>
                      <a:r>
                        <a:rPr lang="ru-RU" sz="1000" spc="2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работы по критическому</a:t>
                      </a:r>
                      <a:r>
                        <a:rPr lang="ru-RU" sz="1000" spc="7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анализу пол</a:t>
                      </a:r>
                      <a:r>
                        <a:rPr lang="ru-RU" sz="1000" spc="5" dirty="0">
                          <a:effectLst/>
                        </a:rPr>
                        <a:t>у</a:t>
                      </a:r>
                      <a:r>
                        <a:rPr lang="ru-RU" sz="1000" dirty="0">
                          <a:effectLst/>
                        </a:rPr>
                        <a:t>ченной информац</a:t>
                      </a:r>
                      <a:r>
                        <a:rPr lang="ru-RU" sz="1000" spc="-5" dirty="0">
                          <a:effectLst/>
                        </a:rPr>
                        <a:t>и</a:t>
                      </a:r>
                      <a:r>
                        <a:rPr lang="ru-RU" sz="1000" dirty="0">
                          <a:effectLst/>
                        </a:rPr>
                        <a:t>и</a:t>
                      </a:r>
                      <a:r>
                        <a:rPr lang="ru-RU" sz="1000" spc="11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и пользоваться</a:t>
                      </a:r>
                      <a:r>
                        <a:rPr lang="ru-RU" sz="1000" spc="12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простейшими</a:t>
                      </a:r>
                      <a:r>
                        <a:rPr lang="ru-RU" sz="1000" spc="3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способами</a:t>
                      </a:r>
                      <a:r>
                        <a:rPr lang="ru-RU" sz="1000" spc="35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оценки её достоверности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96,71 %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36,73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65,79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79,17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86274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227</TotalTime>
  <Words>1404</Words>
  <Application>Microsoft Office PowerPoint</Application>
  <PresentationFormat>Экран (4:3)</PresentationFormat>
  <Paragraphs>271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Остин</vt:lpstr>
      <vt:lpstr>Анализ результатов ОГЭ  по биологии в 2023 году</vt:lpstr>
      <vt:lpstr>Слайд 2</vt:lpstr>
      <vt:lpstr>Слайд 3</vt:lpstr>
      <vt:lpstr>Слайд 4</vt:lpstr>
      <vt:lpstr>Слайд 5</vt:lpstr>
      <vt:lpstr>Слайд 6</vt:lpstr>
      <vt:lpstr>Статистический анализ выполнения заданий КИМ ОГЭ в 2023 году   </vt:lpstr>
      <vt:lpstr>Слайд 8</vt:lpstr>
      <vt:lpstr>Слайд 9</vt:lpstr>
      <vt:lpstr>Слайд 10</vt:lpstr>
      <vt:lpstr>Слайд 11</vt:lpstr>
      <vt:lpstr>Слайд 12</vt:lpstr>
      <vt:lpstr>Слайд 13</vt:lpstr>
      <vt:lpstr>Затруднения учащихся</vt:lpstr>
      <vt:lpstr>Рекомендации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ОГЭ  по биологии в 2023 году</dc:title>
  <dc:creator>дом</dc:creator>
  <cp:lastModifiedBy>Admin</cp:lastModifiedBy>
  <cp:revision>24</cp:revision>
  <dcterms:created xsi:type="dcterms:W3CDTF">2023-08-27T17:47:41Z</dcterms:created>
  <dcterms:modified xsi:type="dcterms:W3CDTF">2023-09-03T05:29:58Z</dcterms:modified>
</cp:coreProperties>
</file>