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EC29C-8666-0C81-BC65-61393D46E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F65ACD-9A31-00D7-FB08-F996455DB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16EF25-9CAB-B0E9-7D5D-0865E338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39976-1EF9-C972-CDAB-FC1E620B4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18FFB1-E944-31A7-DC3A-CCFA0225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35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93217-380C-2CCC-ECB7-DF9AE2B5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926106-D109-248A-ABF0-C93BE2458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0B18DE-ABFF-FA7A-36DC-83A6D2B7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6CC37A-DD40-8E02-9F2F-4A8C73C8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48866-74B2-3A47-6000-EE72A72D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43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A8BD28-F651-B49B-9EB0-0C7AAA0AB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A772F1-D9C1-B1AB-DDE6-C2D6E3D04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F16472-5121-33F8-1BC6-7DD03F21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287009-66CF-8E1D-7C04-26629885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0F553F-688F-DAC0-F581-1B58F686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3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5AE08-73B1-CC74-2EE7-67A527E4B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A3227-EC17-111A-BF15-4E19A39AE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1D9B1B-1F49-3385-3AA4-ED252AF8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9B7A43-ECC3-2874-28EB-DF8CEC95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6A6DB1-E6E6-B2DB-CF18-5DDE2FEA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7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C5E16-5C17-7D12-FF91-6C2AF324A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A94ABD-9377-BE73-7F01-46C76ABB8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8E9DD3-B83E-866E-9C44-EACEEB36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469BCC-FAAF-26D2-4C3F-6651F674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4AE16E-DB5C-633A-A92A-01BE48FC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7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45BB6-91FD-7B35-1FAB-5B35744ED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403704-489E-F23A-E6D6-428B64A02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802FB9-575E-009D-F28A-80654B2C2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F61357-A001-4532-D86B-F96C9760A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EA9F0A-A2A9-DB53-7181-F7B600CDB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254855-1F08-12A7-D7E6-3BDF30259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03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4B392-5B92-F889-5B3D-5AC1512B3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F3330F-B27E-C117-1539-001EEC664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A67F0-4C61-0BF0-8497-A3C7104BD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C33408-EDD1-364B-9920-B6E8BC98D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CA3C5A-0DCA-C984-E507-18F3E377A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AAE221-AEF8-68D5-58FC-DC407217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342B97-ED78-F32E-ED3B-F9E894BB7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B050E49-363F-2DB0-81A7-FB7C3E98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61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687629-1CF8-A212-6710-7D02465C4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B143D28-506D-4252-4330-C44EEE62C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DF9CC9-13FC-53B0-CA66-2A6A839F6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07779C4-7EA5-77D3-3D24-97C428F0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2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4F3BE8-4F78-2CA4-86F1-41E936E3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0EEE68B-4B3D-6CD3-49EC-D39D5CA9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2F9E55-C1A9-F542-C65F-8C595DAA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61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9E9D8-1B52-BD4B-1833-30DE626E4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D07DA8-E1EE-4DB5-5A22-552642E4C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AD3F22-21B5-7EB7-1EF6-9FD20102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B1EBE4-7B55-9B58-A132-C01B81B9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399AF3-02BB-4DF2-4351-3EBC53CB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F1DB7D-34EE-1B6E-FAA3-9400436C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91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001389-7C16-669B-069F-02165CBE9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976462-CB2C-B7F7-1452-522DF177C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20E1D7-8B39-25C3-A551-AB18D1FA5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F1CBBF-DAEE-7B4B-5E5E-F261492F2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654734-8D8E-0A43-723B-14B75C47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0951BB-4103-06CD-32FB-9FEF0B94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7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EB6DF0-E7B0-5AE9-C4F1-CBBB875FC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913E55-4332-987B-F97E-16B428A4E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CBA4A3-7C0F-B96D-6BEB-3C8235B72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9100-C617-4EAF-9B6E-DCA57722EBAB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6D1DBB-10DF-FB3E-DC35-21A21645C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FEC6B5-8BD3-607E-1E6E-069C66737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24F63-1224-4379-884F-6E0B22121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7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22111612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72805-89BF-D4B9-0BF1-6364DB216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9819" y="931760"/>
            <a:ext cx="10412361" cy="3097008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государственное бюджетное учреждение дополнительного профессионального образования </a:t>
            </a:r>
            <a:br>
              <a:rPr lang="ru-RU" sz="2000" b="1" dirty="0"/>
            </a:br>
            <a:r>
              <a:rPr lang="ru-RU" sz="2000" b="1" dirty="0"/>
              <a:t>Самарской области «Нефтегорский Ресурсный центр»</a:t>
            </a:r>
            <a:br>
              <a:rPr lang="ru-RU" sz="2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ru-RU" sz="4000" b="1" dirty="0"/>
              <a:t>Система профилактической работы </a:t>
            </a:r>
            <a:br>
              <a:rPr lang="ru-RU" sz="4000" b="1" dirty="0"/>
            </a:br>
            <a:r>
              <a:rPr lang="ru-RU" sz="4000" b="1" dirty="0"/>
              <a:t>классного руководителя по предупреждению случаев буллинга в образовательной среде </a:t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C63BC1-B385-E1AE-5BBF-17E306977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2864" y="469341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sz="2000" dirty="0"/>
              <a:t>Составитель: Афанасьева Л.Б., </a:t>
            </a:r>
          </a:p>
          <a:p>
            <a:pPr algn="r"/>
            <a:r>
              <a:rPr lang="ru-RU" sz="2000" dirty="0"/>
              <a:t>заместитель директора ГБУ ДПО ЦПК «Нефтегорский РЦ», </a:t>
            </a:r>
          </a:p>
          <a:p>
            <a:pPr algn="r"/>
            <a:r>
              <a:rPr lang="ru-RU" sz="2000" dirty="0"/>
              <a:t>руководитель окружного методического объединения заместителей руководителей по воспитательной работе и классных руководителей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572084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35CEE1-26E0-258C-2DE8-A5AF8210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9DB6026-1C56-89FB-DA56-B661206D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Разработка и внедрение </a:t>
            </a:r>
            <a:r>
              <a:rPr lang="ru-RU" sz="2800" b="1" dirty="0" err="1"/>
              <a:t>антибуллинговых</a:t>
            </a:r>
            <a:r>
              <a:rPr lang="ru-RU" sz="2800" b="1" dirty="0"/>
              <a:t> правил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04574EC-BA1D-E3A6-E3DA-A36F8099C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r>
              <a:rPr lang="ru-RU" sz="2600" dirty="0"/>
              <a:t>совместное с учениками формулирование «Кодекса класса» (правила уважительного общения);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визуализация правил (плакаты, инфографика) в классе и на школьных ресурсах;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регулярный мониторинг соблюдения правил, обсуждение нарушений на классных часах;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создание «горячей линии» или ящика доверия для анонимных сообщений о случаях буллинга.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64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96C3FF-C58A-AA5B-B848-7A84FB7D4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56360E2-B399-1B35-DF25-E25F33BC1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Раннее выявление и реагирование на случаи буллинга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7345D25-813A-0AE2-FC35-7B654130B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898754"/>
          </a:xfrm>
        </p:spPr>
        <p:txBody>
          <a:bodyPr>
            <a:normAutofit/>
          </a:bodyPr>
          <a:lstStyle/>
          <a:p>
            <a:r>
              <a:rPr lang="ru-RU" dirty="0"/>
              <a:t>алгоритм действий классного руководителя при выявлении травли:</a:t>
            </a:r>
          </a:p>
          <a:p>
            <a:pPr marL="0" indent="0">
              <a:buNone/>
            </a:pPr>
            <a:endParaRPr lang="ru-RU" sz="1200" dirty="0"/>
          </a:p>
          <a:p>
            <a:pPr lvl="1"/>
            <a:r>
              <a:rPr lang="ru-RU" dirty="0"/>
              <a:t>фиксация случая (описание ситуации, участники, свидетели);</a:t>
            </a:r>
          </a:p>
          <a:p>
            <a:pPr lvl="1"/>
            <a:r>
              <a:rPr lang="ru-RU" dirty="0"/>
              <a:t>беседа с жертвой (поддержка, обеспечение безопасности);</a:t>
            </a:r>
          </a:p>
          <a:p>
            <a:pPr lvl="1"/>
            <a:r>
              <a:rPr lang="ru-RU" dirty="0"/>
              <a:t>разговор с агрессором (разъяснение недопустимости поведения, последствия);</a:t>
            </a:r>
          </a:p>
          <a:p>
            <a:pPr lvl="1"/>
            <a:r>
              <a:rPr lang="ru-RU" dirty="0"/>
              <a:t>обсуждение с классом (без раскрытия личности жертвы, акцент на правилах общения);</a:t>
            </a:r>
          </a:p>
          <a:p>
            <a:pPr lvl="1"/>
            <a:r>
              <a:rPr lang="ru-RU" dirty="0"/>
              <a:t>информирование администрации и специалистов (психолог, </a:t>
            </a:r>
            <a:r>
              <a:rPr lang="ru-RU" dirty="0" err="1"/>
              <a:t>соцпедагог</a:t>
            </a:r>
            <a:r>
              <a:rPr lang="ru-RU" dirty="0"/>
              <a:t>);</a:t>
            </a:r>
          </a:p>
          <a:p>
            <a:pPr lvl="1"/>
            <a:r>
              <a:rPr lang="ru-RU" dirty="0"/>
              <a:t>разработка индивидуального плана сопровождения для участников ситуации.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7199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CF7017-D7B3-3FE5-CEA6-E6382A42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D8F7B70-F753-D631-F5AA-A49FB916B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842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3100" b="1" dirty="0"/>
              <a:t>Мониторинг и оценка эффективности профилактики</a:t>
            </a:r>
            <a:br>
              <a:rPr lang="ru-RU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2A0961D-5516-8D48-8D03-5EC1B732E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001165"/>
          </a:xfrm>
        </p:spPr>
        <p:txBody>
          <a:bodyPr>
            <a:normAutofit/>
          </a:bodyPr>
          <a:lstStyle/>
          <a:p>
            <a:r>
              <a:rPr lang="ru-RU" sz="2600" dirty="0"/>
              <a:t>инструменты мониторинга:</a:t>
            </a:r>
          </a:p>
          <a:p>
            <a:pPr lvl="1"/>
            <a:r>
              <a:rPr lang="ru-RU" sz="2600" dirty="0"/>
              <a:t>анкетирование учеников 1–2 раза в год;</a:t>
            </a:r>
          </a:p>
          <a:p>
            <a:pPr lvl="1"/>
            <a:r>
              <a:rPr lang="ru-RU" sz="2600" dirty="0"/>
              <a:t>анализ обращений на «горячую линию»;</a:t>
            </a:r>
          </a:p>
          <a:p>
            <a:pPr lvl="1"/>
            <a:r>
              <a:rPr lang="ru-RU" sz="2600" dirty="0"/>
              <a:t>наблюдение за динамикой межличностных отношений;</a:t>
            </a:r>
          </a:p>
          <a:p>
            <a:pPr lvl="1"/>
            <a:r>
              <a:rPr lang="ru-RU" sz="2600" dirty="0"/>
              <a:t>оценка психологического климата в классе.</a:t>
            </a:r>
          </a:p>
          <a:p>
            <a:pPr marL="457200" lvl="1" indent="0">
              <a:buNone/>
            </a:pPr>
            <a:endParaRPr lang="ru-RU" sz="1200" dirty="0"/>
          </a:p>
          <a:p>
            <a:r>
              <a:rPr lang="ru-RU" sz="2600" dirty="0"/>
              <a:t>критерии эффективности:</a:t>
            </a:r>
          </a:p>
          <a:p>
            <a:pPr lvl="1"/>
            <a:r>
              <a:rPr lang="ru-RU" sz="2600" dirty="0"/>
              <a:t>снижение количества случаев буллинга;</a:t>
            </a:r>
          </a:p>
          <a:p>
            <a:pPr lvl="1"/>
            <a:r>
              <a:rPr lang="ru-RU" sz="2600" dirty="0"/>
              <a:t>повышение уровня эмпатии и толерантности у учеников;</a:t>
            </a:r>
          </a:p>
          <a:p>
            <a:pPr lvl="1"/>
            <a:r>
              <a:rPr lang="ru-RU" sz="2600" dirty="0"/>
              <a:t>улучшение психологического климата в классе;</a:t>
            </a:r>
          </a:p>
          <a:p>
            <a:pPr lvl="1"/>
            <a:r>
              <a:rPr lang="ru-RU" sz="2600" dirty="0"/>
              <a:t>рост доверия учеников к классному руководителю.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357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9A0B0-396A-2827-CBB7-ACBEB3145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A985DDF-5D72-371B-8628-9C7832B0C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/>
            </a:br>
            <a:r>
              <a:rPr lang="ru-RU" sz="3100" b="1" dirty="0"/>
              <a:t>Взаимодействие с внешними структурами</a:t>
            </a:r>
            <a:br>
              <a:rPr lang="ru-RU" dirty="0"/>
            </a:br>
            <a:br>
              <a:rPr lang="ru-RU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5C11CD5-4624-304D-B6E3-B26AEBD40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496" y="1536795"/>
            <a:ext cx="10515600" cy="4351338"/>
          </a:xfrm>
        </p:spPr>
        <p:txBody>
          <a:bodyPr>
            <a:normAutofit/>
          </a:bodyPr>
          <a:lstStyle/>
          <a:p>
            <a:r>
              <a:rPr lang="ru-RU" sz="2600" dirty="0"/>
              <a:t>сотрудничество с органами опеки, правоохранительными органами (при необходимости);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привлечение волонтёров, психологов, экспертов для проведения мастер-классов, лекций;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участие в межведомственных программах по профилактике буллинга.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245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EABB74-5248-629D-85E1-81E21439A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27C2190-8DAD-5302-6FED-22BD06EE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Особенности профилактики в разных возрастных группах</a:t>
            </a:r>
            <a:br>
              <a:rPr lang="ru-RU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BF94388-2616-7C25-3108-153E00F3A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r>
              <a:rPr lang="ru-RU" sz="2600" b="1" dirty="0"/>
              <a:t>Младшие классы:</a:t>
            </a:r>
            <a:r>
              <a:rPr lang="ru-RU" sz="2600" dirty="0"/>
              <a:t> акцент на игровых методах, формировании базовых навыков общения, развитии эмпатии.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b="1" dirty="0"/>
              <a:t>Средние классы:</a:t>
            </a:r>
            <a:r>
              <a:rPr lang="ru-RU" sz="2600" dirty="0"/>
              <a:t> работа с групповыми динамиками, профилактика кибербуллинга, развитие навыков самозащиты.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b="1" dirty="0"/>
              <a:t>Старшие классы:</a:t>
            </a:r>
            <a:r>
              <a:rPr lang="ru-RU" sz="2600" dirty="0"/>
              <a:t> обсуждение этических аспектов буллинга, развитие медиативных навыков, подготовка </a:t>
            </a:r>
            <a:r>
              <a:rPr lang="ru-RU" dirty="0"/>
              <a:t>к взрослой жизни.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264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3ECCDE-33C1-A88D-869D-485523322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6B64CE1-C7E8-5E26-679D-D3BC2365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Заключение: ожидаемые результаты</a:t>
            </a:r>
            <a:br>
              <a:rPr lang="ru-RU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846A8A4-48BF-6724-C336-BBD47854A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9536"/>
            <a:ext cx="10515600" cy="4844648"/>
          </a:xfrm>
        </p:spPr>
        <p:txBody>
          <a:bodyPr>
            <a:normAutofit/>
          </a:bodyPr>
          <a:lstStyle/>
          <a:p>
            <a:r>
              <a:rPr lang="ru-RU" sz="2600" dirty="0"/>
              <a:t>формирование культуры уважительного общения в классе;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снижение уровня агрессии и конфликтности среди учеников;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повышение психологической безопасности образовательной среды;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развитие у детей навыков конструктивного разрешения конфликтов;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укрепление партнёрских отношений между школой, семьёй и обществом в вопросах профилактики буллинга.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226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05BEDF-0F6D-90DE-DC8A-EEA40021F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9D83CDC-1AA7-98F0-4C4B-6B69DBFFF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Autofit/>
          </a:bodyPr>
          <a:lstStyle/>
          <a:p>
            <a:r>
              <a:rPr lang="ru-RU" sz="2800" b="1" dirty="0"/>
              <a:t>В помощь педагогу: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CD1D665-C95E-EB75-C4C1-CB06C2675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117998"/>
            <a:ext cx="10515600" cy="4295250"/>
          </a:xfrm>
        </p:spPr>
        <p:txBody>
          <a:bodyPr>
            <a:normAutofit/>
          </a:bodyPr>
          <a:lstStyle/>
          <a:p>
            <a:r>
              <a:rPr lang="ru-RU" sz="2600" dirty="0"/>
              <a:t>формирование культуры уважительного общения в классе;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снижение уровня агрессии и конфликтности среди учеников;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повышение психологической безопасности образовательной среды;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развитие у детей навыков конструктивного разрешения конфликтов;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укрепление партнёрских отношений между школой, семьёй и обществом в вопросах профилактики буллинга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224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59991A-EAD8-0215-66EE-932FA53E2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68C472-1A35-764D-610F-9DF0846DD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Autofit/>
          </a:bodyPr>
          <a:lstStyle/>
          <a:p>
            <a:r>
              <a:rPr lang="ru-RU" sz="2800" b="1" dirty="0"/>
              <a:t>В помощь педагогу: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B04BFAD-4094-AE6E-394F-E26B5B87B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932688"/>
            <a:ext cx="10515600" cy="5285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Интернет-ресурс: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страница в сообществе </a:t>
            </a:r>
            <a:r>
              <a:rPr lang="ru-RU" sz="2600" dirty="0" err="1"/>
              <a:t>Вконтакте</a:t>
            </a:r>
            <a:r>
              <a:rPr lang="ru-RU" sz="2600" dirty="0"/>
              <a:t>  </a:t>
            </a:r>
            <a:r>
              <a:rPr lang="en-US" sz="2600" dirty="0">
                <a:hlinkClick r:id="rId3"/>
              </a:rPr>
              <a:t>https://vk.com/club221116129</a:t>
            </a:r>
            <a:r>
              <a:rPr lang="ru-RU" sz="2600" dirty="0"/>
              <a:t> </a:t>
            </a:r>
          </a:p>
          <a:p>
            <a:pPr marL="0" indent="0">
              <a:buNone/>
            </a:pPr>
            <a:endParaRPr lang="ru-RU" sz="1200" dirty="0"/>
          </a:p>
          <a:p>
            <a:pPr marL="0" indent="0">
              <a:buNone/>
            </a:pPr>
            <a:r>
              <a:rPr lang="ru-RU" sz="2600" dirty="0"/>
              <a:t>Литература: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«Методические рекомендации по профилактике травли «буллинга» и социализации детей»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«Диагностика ранних </a:t>
            </a:r>
            <a:r>
              <a:rPr lang="ru-RU" sz="2600" dirty="0" err="1"/>
              <a:t>дезадативных</a:t>
            </a:r>
            <a:r>
              <a:rPr lang="ru-RU" sz="2600" dirty="0"/>
              <a:t> схем» П.М. Касьяник, Е.В. Романова;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Презентация «Алгоритм работы педагогического коллектива ОО по профилактике буллинга»  Т.Н. Клюева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75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116C8D-261B-0BF5-30E8-AA46E6EA3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DACB9F6-8BAB-B8EA-9165-58535B335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Актуальность проблемы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3F9EB7B-5B77-7D68-2115-629F23229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r>
              <a:rPr lang="ru-RU" sz="2600" dirty="0"/>
              <a:t>Буллинг – серьезная социально-педагогическая проблема, требующая системных мер профилактики.</a:t>
            </a:r>
          </a:p>
          <a:p>
            <a:pPr marL="0" indent="0">
              <a:buNone/>
            </a:pPr>
            <a:endParaRPr lang="ru-RU" sz="1300" dirty="0"/>
          </a:p>
          <a:p>
            <a:r>
              <a:rPr lang="ru-RU" sz="2600" dirty="0"/>
              <a:t>До 70% детей в России сталкиваются с травлей или являются её свидетелями.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Травля негативно влияет на психоэмоциональное состояние детей, их успеваемость и социализацию.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sz="2600" dirty="0"/>
              <a:t>Роль классного руководителя – ключевая в создании безопасной образовательной среды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137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5AD2CC-8E6C-67E0-8BA8-00598B21C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357FC1C-36DA-70FA-D45B-E738264B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Цель и задачи профилактической работы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2F604D2-888D-C63D-4C2D-4C81F6A9E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734"/>
            <a:ext cx="10515600" cy="5109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600" b="1" dirty="0"/>
              <a:t>Цель:</a:t>
            </a:r>
            <a:r>
              <a:rPr lang="ru-RU" sz="2600" dirty="0"/>
              <a:t> формирование безопасной, уважительной атмосферы в классе, нетерпимости к буллингу.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2600" b="1" dirty="0"/>
              <a:t>Задачи:</a:t>
            </a:r>
            <a:endParaRPr lang="ru-RU" sz="2600" dirty="0"/>
          </a:p>
          <a:p>
            <a:pPr lvl="1"/>
            <a:r>
              <a:rPr lang="ru-RU" sz="2600" dirty="0"/>
              <a:t>раннее выявление случаев травли;</a:t>
            </a:r>
          </a:p>
          <a:p>
            <a:pPr marL="457200" lvl="1" indent="0">
              <a:buNone/>
            </a:pPr>
            <a:endParaRPr lang="ru-RU" sz="1300" dirty="0"/>
          </a:p>
          <a:p>
            <a:pPr lvl="1"/>
            <a:r>
              <a:rPr lang="ru-RU" sz="2600" dirty="0"/>
              <a:t>развитие эмпатии и коммуникативных навыков у учащихся;</a:t>
            </a:r>
          </a:p>
          <a:p>
            <a:pPr lvl="1"/>
            <a:endParaRPr lang="ru-RU" sz="1300" dirty="0"/>
          </a:p>
          <a:p>
            <a:pPr lvl="1"/>
            <a:r>
              <a:rPr lang="ru-RU" sz="2600" dirty="0"/>
              <a:t>формирование культуры ненасильственного общения;</a:t>
            </a:r>
          </a:p>
          <a:p>
            <a:pPr marL="457200" lvl="1" indent="0">
              <a:buNone/>
            </a:pPr>
            <a:endParaRPr lang="ru-RU" sz="1300" dirty="0"/>
          </a:p>
          <a:p>
            <a:pPr lvl="1"/>
            <a:r>
              <a:rPr lang="ru-RU" sz="2600" dirty="0"/>
              <a:t>укрепление доверительных отношений между учениками и педагогом;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вовлечение родителей и школьного сообщества в профилактику буллинга.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49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2B0F3-E803-63BE-9C5B-1D50CA5A8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493E178-FFE5-DB8A-6428-8312F2044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Ключевые направления работы классного руководителя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0C259E9-75CC-1BFC-2587-C84C8DE86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600" b="1" dirty="0"/>
              <a:t>Диагностика межличностных отношений в классе:</a:t>
            </a:r>
          </a:p>
          <a:p>
            <a:pPr marL="0" indent="0">
              <a:buNone/>
            </a:pPr>
            <a:endParaRPr lang="ru-RU" sz="1400" dirty="0"/>
          </a:p>
          <a:p>
            <a:pPr lvl="1"/>
            <a:r>
              <a:rPr lang="ru-RU" sz="2600" dirty="0"/>
              <a:t>анкетирование, социометрия для выявления групп риска;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наблюдение за динамикой взаимодействия учеников;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анализ психологического климата в классе.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256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B938CE-9D9D-F636-F5E2-C669BCD16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253C859-9E8F-D3EE-9F69-F87426735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Ключевые направления работы классного руководителя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6914416-3407-CBA0-3261-012EF62C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/>
              <a:t>Работа с коллективом класса:</a:t>
            </a:r>
          </a:p>
          <a:p>
            <a:pPr marL="0" indent="0">
              <a:buNone/>
            </a:pPr>
            <a:endParaRPr lang="ru-RU" sz="1400" dirty="0"/>
          </a:p>
          <a:p>
            <a:pPr lvl="1"/>
            <a:r>
              <a:rPr lang="ru-RU" sz="2600" dirty="0"/>
              <a:t>проведение «кругов сообщества» для позитивной социализации;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тренинги по развитию эмпатии, навыков конструктивного общения;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классные часы на тему буллинга с обсуждением реальных кейсов;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совместные проекты и мероприятия для сплочения коллектива.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62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B1A3BB-B252-A4F6-AD7C-8707FBB63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26797FC-1184-6BDD-5FB5-AC0F46AE5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Ключевые направления работы классного руководителя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3D8F221-1656-1650-6FCF-730CF2D04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/>
              <a:t>Индивидуальная работа:</a:t>
            </a:r>
          </a:p>
          <a:p>
            <a:pPr marL="0" indent="0">
              <a:buNone/>
            </a:pPr>
            <a:endParaRPr lang="ru-RU" sz="1400" dirty="0"/>
          </a:p>
          <a:p>
            <a:pPr lvl="1"/>
            <a:r>
              <a:rPr lang="ru-RU" sz="2600" dirty="0"/>
              <a:t>поддержка жертв буллинга (психологическая помощь, разработка стратегий самозащиты);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коррекционная работа с агрессорами (развитие самоконтроля, ответственности за поступки);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сопровождение детей «группы риска» (</a:t>
            </a:r>
            <a:r>
              <a:rPr lang="ru-RU" sz="2600" dirty="0" err="1"/>
              <a:t>виктимное</a:t>
            </a:r>
            <a:r>
              <a:rPr lang="ru-RU" sz="2600" dirty="0"/>
              <a:t> поведение, агрессивность).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5598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C4D0E9-860F-BF0B-898B-3D4170A0E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96B8CCB-0E21-BDD0-8CC7-83D495FB4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Ключевые направления работы классного руководителя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7D3BB5D-15E7-D5E7-F2CE-83418FF4E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endParaRPr lang="ru-RU" b="1" dirty="0"/>
          </a:p>
          <a:p>
            <a:pPr marL="0" indent="0">
              <a:buNone/>
            </a:pPr>
            <a:r>
              <a:rPr lang="ru-RU" sz="2600" b="1" dirty="0"/>
              <a:t>Работа с родителями:</a:t>
            </a:r>
          </a:p>
          <a:p>
            <a:pPr marL="0" indent="0">
              <a:buNone/>
            </a:pPr>
            <a:endParaRPr lang="ru-RU" sz="1400" dirty="0"/>
          </a:p>
          <a:p>
            <a:pPr lvl="1"/>
            <a:r>
              <a:rPr lang="ru-RU" sz="2600" dirty="0"/>
              <a:t>просветительские беседы о признаках буллинга и способах реагирования;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совместные встречи с участием психолога, педагогов, родителей;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информирование о мерах поддержки и ресурсах школы.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664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8ACA51-E632-67A9-5E7B-2FD1EBC75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064109-EC77-279B-BC18-E5AC6FA84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Ключевые направления работы классного руководителя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D06DED8-F5D1-4606-E680-86AE88CC9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7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/>
              <a:t>Взаимодействие с другими специалистами:</a:t>
            </a:r>
          </a:p>
          <a:p>
            <a:pPr marL="0" indent="0">
              <a:buNone/>
            </a:pPr>
            <a:endParaRPr lang="ru-RU" sz="1400" dirty="0"/>
          </a:p>
          <a:p>
            <a:pPr lvl="1"/>
            <a:r>
              <a:rPr lang="ru-RU" sz="2600" dirty="0"/>
              <a:t>сотрудничество с педагогом-психологом, социальным педагогом;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привлечение службы школьной медиации для разрешения конфликтов;</a:t>
            </a:r>
          </a:p>
          <a:p>
            <a:pPr marL="457200" lvl="1" indent="0">
              <a:buNone/>
            </a:pPr>
            <a:endParaRPr lang="ru-RU" sz="1200" dirty="0"/>
          </a:p>
          <a:p>
            <a:pPr lvl="1"/>
            <a:r>
              <a:rPr lang="ru-RU" sz="2600" dirty="0"/>
              <a:t>консультации с администрацией школы по сложным случаям.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36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A08C03-3021-383C-1791-C3EA2D38D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77E9E6C-6964-D881-852D-7CB7CA808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4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Методы и формы профилактической работы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C668526-3FEA-9D62-C17A-1DFEDC27C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199536"/>
            <a:ext cx="10832592" cy="531023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Образовательные:</a:t>
            </a:r>
            <a:r>
              <a:rPr lang="ru-RU" dirty="0"/>
              <a:t> лекции, беседы, просмотр и обсуждение фильмов/мультфильмов о буллинге (например, «Чучело», «Гадкий утёнок») .</a:t>
            </a:r>
          </a:p>
          <a:p>
            <a:pPr marL="0" indent="0">
              <a:buNone/>
            </a:pPr>
            <a:endParaRPr lang="ru-RU" sz="1300" dirty="0"/>
          </a:p>
          <a:p>
            <a:r>
              <a:rPr lang="ru-RU" b="1" dirty="0"/>
              <a:t>Практические:</a:t>
            </a:r>
            <a:r>
              <a:rPr lang="ru-RU" dirty="0"/>
              <a:t> ролевые игры, симуляции конфликтных ситуаций, тренинги по медиации.</a:t>
            </a:r>
          </a:p>
          <a:p>
            <a:pPr marL="0" indent="0">
              <a:buNone/>
            </a:pPr>
            <a:endParaRPr lang="ru-RU" sz="1200" dirty="0"/>
          </a:p>
          <a:p>
            <a:r>
              <a:rPr lang="ru-RU" b="1" dirty="0"/>
              <a:t>Творческие:</a:t>
            </a:r>
            <a:r>
              <a:rPr lang="ru-RU" dirty="0"/>
              <a:t> написание сочинений, эссе на тему толерантности, организация тематических выставок рисунков.</a:t>
            </a:r>
            <a:endParaRPr lang="ru-RU" sz="1200" dirty="0"/>
          </a:p>
          <a:p>
            <a:pPr marL="0" indent="0">
              <a:buNone/>
            </a:pPr>
            <a:endParaRPr lang="ru-RU" sz="1300" dirty="0"/>
          </a:p>
          <a:p>
            <a:r>
              <a:rPr lang="ru-RU" b="1" dirty="0"/>
              <a:t>Интерактивные:</a:t>
            </a:r>
            <a:r>
              <a:rPr lang="ru-RU" dirty="0"/>
              <a:t> квесты, кейс-методы, дискуссии на тему уважительного общения.</a:t>
            </a:r>
          </a:p>
          <a:p>
            <a:pPr marL="0" indent="0">
              <a:buNone/>
            </a:pPr>
            <a:endParaRPr lang="ru-RU" sz="1300" dirty="0"/>
          </a:p>
          <a:p>
            <a:r>
              <a:rPr lang="ru-RU" b="1" dirty="0"/>
              <a:t>Цифровые:</a:t>
            </a:r>
            <a:r>
              <a:rPr lang="ru-RU" dirty="0"/>
              <a:t> уроки по кибербезопасности, обсуждение случаев кибербуллинга, правила безопасного общения в интернете.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9545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895</Words>
  <Application>Microsoft Office PowerPoint</Application>
  <PresentationFormat>Широкоэкранный</PresentationFormat>
  <Paragraphs>152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государственное бюджетное учреждение дополнительного профессионального образования  Самарской области «Нефтегорский Ресурсный центр»   Система профилактической работы  классного руководителя по предупреждению случаев буллинга в образовательной среде  </vt:lpstr>
      <vt:lpstr>Актуальность проблемы</vt:lpstr>
      <vt:lpstr>Цель и задачи профилактической работы</vt:lpstr>
      <vt:lpstr>Ключевые направления работы классного руководителя</vt:lpstr>
      <vt:lpstr>Ключевые направления работы классного руководителя</vt:lpstr>
      <vt:lpstr>Ключевые направления работы классного руководителя</vt:lpstr>
      <vt:lpstr>Ключевые направления работы классного руководителя</vt:lpstr>
      <vt:lpstr>Ключевые направления работы классного руководителя</vt:lpstr>
      <vt:lpstr>Методы и формы профилактической работы</vt:lpstr>
      <vt:lpstr>Разработка и внедрение антибуллинговых правил</vt:lpstr>
      <vt:lpstr>Раннее выявление и реагирование на случаи буллинга</vt:lpstr>
      <vt:lpstr> Мониторинг и оценка эффективности профилактики </vt:lpstr>
      <vt:lpstr> Взаимодействие с внешними структурами  </vt:lpstr>
      <vt:lpstr>Особенности профилактики в разных возрастных группах </vt:lpstr>
      <vt:lpstr>Заключение: ожидаемые результаты </vt:lpstr>
      <vt:lpstr>В помощь педагогу: </vt:lpstr>
      <vt:lpstr>В помощь педагогу: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11</cp:revision>
  <dcterms:created xsi:type="dcterms:W3CDTF">2026-03-20T12:18:29Z</dcterms:created>
  <dcterms:modified xsi:type="dcterms:W3CDTF">2026-03-23T08:22:18Z</dcterms:modified>
</cp:coreProperties>
</file>