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7" r:id="rId2"/>
  </p:sldMasterIdLst>
  <p:notesMasterIdLst>
    <p:notesMasterId r:id="rId16"/>
  </p:notesMasterIdLst>
  <p:sldIdLst>
    <p:sldId id="16674538" r:id="rId3"/>
    <p:sldId id="16674539" r:id="rId4"/>
    <p:sldId id="16674534" r:id="rId5"/>
    <p:sldId id="16674535" r:id="rId6"/>
    <p:sldId id="16674536" r:id="rId7"/>
    <p:sldId id="16674546" r:id="rId8"/>
    <p:sldId id="16674531" r:id="rId9"/>
    <p:sldId id="16674537" r:id="rId10"/>
    <p:sldId id="16674540" r:id="rId11"/>
    <p:sldId id="16674543" r:id="rId12"/>
    <p:sldId id="16674541" r:id="rId13"/>
    <p:sldId id="16674542" r:id="rId14"/>
    <p:sldId id="1667454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921CF-CE56-4F81-ABB4-EF8F9E9A816C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44217-3E1B-44F0-ACF1-5FFCA88DA1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24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08E3B4-A007-4A58-91E2-311CDF4612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066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08E3B4-A007-4A58-91E2-311CDF4612D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22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384A7-970E-0ABB-A9C5-E9EAB5677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75771D0-CFBC-5633-040C-F7CE04D05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3068902-D204-6477-2ECD-788BA8BA5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595943-F691-5C92-1A54-8FC40DFB9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4A529B-FB53-4623-90CC-C1ADF464A49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8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4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9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45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821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620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95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512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07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533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89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51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71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292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431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86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0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9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38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82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38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6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5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8755E-C30F-4E14-AA2A-DAC7DEAE5AF1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E8BDE-D8A2-4A79-900F-010BD6B0A4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92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3960-FEC3-4874-94EB-FAE0A7A6E5D4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D40A5-5CCF-4FED-B113-CBD161F6D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58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clck.ru/39T8D8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ioco.ru/Media/Default/Documents/&#1042;&#1055;&#1056;-2025/Izmeneniya_obrazets_2025.pdf" TargetMode="External"/><Relationship Id="rId2" Type="http://schemas.openxmlformats.org/officeDocument/2006/relationships/hyperlink" Target="https://edsoo.ru/konstruktor-rabochih-program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edia.prosv.ru/fg/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9BB38-B0C7-DEFE-A04C-700408221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60649"/>
            <a:ext cx="6858000" cy="720080"/>
          </a:xfrm>
        </p:spPr>
        <p:txBody>
          <a:bodyPr/>
          <a:lstStyle/>
          <a:p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Министерство образования и науки Самарской области ‌‌ </a:t>
            </a:r>
            <a:b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‌Государственное бюджетное общеобразовательное учреждение Самарской области средняя общеобразовательная школа №3 "Образовательный центр" </a:t>
            </a:r>
            <a:r>
              <a:rPr kumimoji="0" lang="ru-RU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г.Нефтегорска</a:t>
            </a: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муниципального района ‌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​ГБОУ СОШ № 3 </a:t>
            </a: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г.Нефтегорск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3E7B4A-E59B-4CEE-2286-62F3B88DA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700808"/>
            <a:ext cx="6858000" cy="4464496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ПРАКТИКО-ОРИЕНТИРОВОЧНЫЕ ЗАДАНИЯ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ВПР  по химии  8 КЛАСС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2024-2025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учебный год.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3200" dirty="0">
              <a:solidFill>
                <a:prstClr val="black"/>
              </a:solidFill>
              <a:latin typeface="Constantia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Фадеева Е.В.,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учитель химии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ГБОУ СОШ № 3,г.Нефтегорск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193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CF7D1-D430-3960-13F4-0CB9BEB72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>
            <a:extLst>
              <a:ext uri="{FF2B5EF4-FFF2-40B4-BE49-F238E27FC236}">
                <a16:creationId xmlns:a16="http://schemas.microsoft.com/office/drawing/2014/main" id="{E35FDAB9-DC2A-B49F-E41A-CD3677944841}"/>
              </a:ext>
            </a:extLst>
          </p:cNvPr>
          <p:cNvSpPr txBox="1"/>
          <p:nvPr/>
        </p:nvSpPr>
        <p:spPr>
          <a:xfrm>
            <a:off x="143352" y="917258"/>
            <a:ext cx="6191726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+mn-ea"/>
              </a:rPr>
              <a:t>Практикоориентированные задания в ВПР 2025 года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+mn-ea"/>
              </a:rPr>
              <a:t>.</a:t>
            </a:r>
            <a:endParaRPr kumimoji="0" lang="ru-RU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Calibri"/>
              <a:ea typeface="+mn-ea"/>
              <a:cs typeface="Arial" charset="0"/>
              <a:sym typeface="+mn-ea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12DF3B2-F05E-03EE-DF95-39CCE9707ED9}"/>
              </a:ext>
            </a:extLst>
          </p:cNvPr>
          <p:cNvGraphicFramePr/>
          <p:nvPr>
            <p:custDataLst>
              <p:tags r:id="rId1"/>
            </p:custDataLst>
          </p:nvPr>
        </p:nvGraphicFramePr>
        <p:xfrm>
          <a:off x="301129" y="1364457"/>
          <a:ext cx="3791902" cy="4394704"/>
        </p:xfrm>
        <a:graphic>
          <a:graphicData uri="http://schemas.openxmlformats.org/drawingml/2006/table">
            <a:tbl>
              <a:tblPr/>
              <a:tblGrid>
                <a:gridCol w="1636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610">
                <a:tc>
                  <a:txBody>
                    <a:bodyPr/>
                    <a:lstStyle/>
                    <a:p>
                      <a:pPr algn="l" fontAlgn="base"/>
                      <a:r>
                        <a:rPr sz="900" b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Предмет 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b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Класс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b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Номер(а) заданий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35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84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84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12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 базовая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ase"/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с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углубл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ё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нным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изучением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предмета</a:t>
                      </a:r>
                      <a:endParaRPr sz="900" dirty="0">
                        <a:solidFill>
                          <a:srgbClr val="000000"/>
                        </a:solidFill>
                        <a:ea typeface="Liberation Sans"/>
                        <a:cs typeface="+mn-lt"/>
                      </a:endParaRP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14.1, 14.2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113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 базовая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14.1, 14.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2</a:t>
                      </a:r>
                      <a:endParaRPr sz="900" dirty="0">
                        <a:solidFill>
                          <a:srgbClr val="000000"/>
                        </a:solidFill>
                        <a:latin typeface="Calibri" panose="020F0502020204030204" charset="0"/>
                        <a:ea typeface="Liberation Sans"/>
                        <a:cs typeface="Calibri" panose="020F0502020204030204" charset="0"/>
                      </a:endParaRP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ase"/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с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углубл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ё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нным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изучением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предмета</a:t>
                      </a:r>
                      <a:endParaRPr sz="900" dirty="0">
                        <a:solidFill>
                          <a:srgbClr val="000000"/>
                        </a:solidFill>
                        <a:ea typeface="Liberation Sans"/>
                        <a:cs typeface="+mn-lt"/>
                      </a:endParaRP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35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Математика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965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5,12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402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932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3,4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0542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2,3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07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4263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Русский язык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2, 8, 10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3813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Окружающий мир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6.1, 6.2, 6.3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21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Литературное чтение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4,14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9150">
                <a:tc>
                  <a:txBody>
                    <a:bodyPr/>
                    <a:lstStyle/>
                    <a:p>
                      <a:pPr algn="l" fontAlgn="base"/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(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английский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)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язык</a:t>
                      </a:r>
                      <a:endParaRPr sz="900" dirty="0">
                        <a:solidFill>
                          <a:srgbClr val="000000"/>
                        </a:solidFill>
                        <a:ea typeface="Liberation Sans"/>
                        <a:cs typeface="+mn-lt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7587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 (английский) язык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60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 (английский) язык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6316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 (английский) язык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60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 (английский) язык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9349">
                <a:tc>
                  <a:txBody>
                    <a:bodyPr/>
                    <a:lstStyle/>
                    <a:p>
                      <a:pPr algn="l" fontAlgn="base"/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Иностранный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(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английский</a:t>
                      </a:r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 </a:t>
                      </a:r>
                      <a:r>
                        <a:rPr sz="900" dirty="0" err="1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язык</a:t>
                      </a:r>
                      <a:endParaRPr sz="900" dirty="0">
                        <a:solidFill>
                          <a:srgbClr val="000000"/>
                        </a:solidFill>
                        <a:ea typeface="Liberation Sans"/>
                        <a:cs typeface="+mn-lt"/>
                      </a:endParaRP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ea typeface="Liberation Sans"/>
                          <a:cs typeface="+mn-lt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399697E-5902-D70B-455C-9931DB8D71A2}"/>
              </a:ext>
            </a:extLst>
          </p:cNvPr>
          <p:cNvGraphicFramePr/>
          <p:nvPr>
            <p:custDataLst>
              <p:tags r:id="rId2"/>
            </p:custDataLst>
          </p:nvPr>
        </p:nvGraphicFramePr>
        <p:xfrm>
          <a:off x="4798219" y="1364457"/>
          <a:ext cx="3944779" cy="4521332"/>
        </p:xfrm>
        <a:graphic>
          <a:graphicData uri="http://schemas.openxmlformats.org/drawingml/2006/table">
            <a:tbl>
              <a:tblPr/>
              <a:tblGrid>
                <a:gridCol w="1368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2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Обществознание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b="1">
                          <a:solidFill>
                            <a:schemeClr val="tx1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6.1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54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Обществознание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chemeClr val="tx1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5, 7.1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Обществознание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chemeClr val="tx1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1, 4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Обществознание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chemeClr val="tx1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4, 6.1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История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54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История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История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54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История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История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Литература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5, 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Литература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5, 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Литература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5, 6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Литература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5, 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0018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Литература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5, 8, 9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954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География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17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0494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География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17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3287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География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314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География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11,</a:t>
                      </a:r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729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География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  11,1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8589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Биология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Биология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Биология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Биология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Физика базовая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10.1, 10.2, 10.3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Физика углубленная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7.1, 7.2, 7.3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Физика базовая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10.1, 10.2, 10.3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Физика углубленная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7.1, 7.2, 7.3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Физика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12,13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8591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Информатика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Информатика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dirty="0">
                          <a:effectLst/>
                        </a:rPr>
                        <a:t>12.1, 12.2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Химия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 8,9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Химия</a:t>
                      </a:r>
                    </a:p>
                  </a:txBody>
                  <a:tcPr marL="0" marR="0" marT="0" marB="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sz="900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Liberation Sans"/>
                          <a:cs typeface="Calibri" panose="020F050202020403020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459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4AAAA-26AD-C62E-C200-B198789B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Задания по ФГ в 2025 году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8982B2-D67F-868E-2F2D-A7A071B2F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02A64E8E-4070-5148-D2C4-04F11676C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3161" y="1340768"/>
            <a:ext cx="813767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815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BCC8F-762D-FCFA-2D2A-65CDD1EEA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ru-RU" sz="3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по ФГ в 2025 году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3C3015-680D-3360-7E3C-A72973457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DB2C9F77-841A-51C8-999B-90C1083CA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825625"/>
            <a:ext cx="8229600" cy="435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5558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59020-F349-B17B-0482-4B70E10D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078205C-BFD5-5CD9-50CA-E98ED5336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7240"/>
              </p:ext>
            </p:extLst>
          </p:nvPr>
        </p:nvGraphicFramePr>
        <p:xfrm>
          <a:off x="0" y="1412776"/>
          <a:ext cx="8892480" cy="5184584"/>
        </p:xfrm>
        <a:graphic>
          <a:graphicData uri="http://schemas.openxmlformats.org/drawingml/2006/table">
            <a:tbl>
              <a:tblPr/>
              <a:tblGrid>
                <a:gridCol w="277890">
                  <a:extLst>
                    <a:ext uri="{9D8B030D-6E8A-4147-A177-3AD203B41FA5}">
                      <a16:colId xmlns:a16="http://schemas.microsoft.com/office/drawing/2014/main" val="748587370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725628404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56298282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45969310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4012667334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90289037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822488686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94828525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75590460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252425078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85815313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429521573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2945629368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13469194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4241559006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580186618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52822304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03170496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847836661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89852340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678991239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27343891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407002891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308146800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026195996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968750484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1853780002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2581376755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2439145240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81381595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93763654"/>
                    </a:ext>
                  </a:extLst>
                </a:gridCol>
                <a:gridCol w="277890">
                  <a:extLst>
                    <a:ext uri="{9D8B030D-6E8A-4147-A177-3AD203B41FA5}">
                      <a16:colId xmlns:a16="http://schemas.microsoft.com/office/drawing/2014/main" val="3932048149"/>
                    </a:ext>
                  </a:extLst>
                </a:gridCol>
              </a:tblGrid>
              <a:tr h="1313651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Код участника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 (часть 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 (3б)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 (3б)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Вариант (часть 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 (3б)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7.3.1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7.3.2 (1б)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(2б)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Порядковый номер класса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Отметка за предыдущий триместр/ четверть/полугодие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 баллов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Оценка за ВПР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383341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058876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521670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480986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576418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947714"/>
                  </a:ext>
                </a:extLst>
              </a:tr>
              <a:tr h="256892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отсутствовал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507417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508458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895335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62393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290702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89830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253206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033386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235023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147862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91893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720409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298117"/>
                  </a:ext>
                </a:extLst>
              </a:tr>
              <a:tr h="256892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отсутствовал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405811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538272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008839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023325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89242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378379"/>
                  </a:ext>
                </a:extLst>
              </a:tr>
              <a:tr h="145963"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487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89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69C301-10F3-E266-A2E1-5287CBF89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A18C6D-FC3A-980C-D21C-31DC1D575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Практико-ориентированной является задача, направленная на развитие ключевых компетентностей учащихся и выявление химической сущности объектов природы, производства и быта, с которыми человек взаимодействует в процессе практической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45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B765B05-E4C0-4DC5-8A08-A5BB0496D5CE}"/>
              </a:ext>
            </a:extLst>
          </p:cNvPr>
          <p:cNvSpPr/>
          <p:nvPr/>
        </p:nvSpPr>
        <p:spPr>
          <a:xfrm>
            <a:off x="326693" y="905651"/>
            <a:ext cx="7601561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1835" indent="-1341835"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2100" b="1" dirty="0">
                <a:solidFill>
                  <a:srgbClr val="FF0000"/>
                </a:solidFill>
                <a:latin typeface="Calibri"/>
                <a:ea typeface="Verdana" pitchFamily="34" charset="0"/>
                <a:cs typeface="+mn-cs"/>
              </a:rPr>
              <a:t>Функциональная грамотность в ВПР- 2024 год</a:t>
            </a:r>
          </a:p>
          <a:p>
            <a:pPr marL="1341835" indent="-1341835"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350" b="1" i="1" dirty="0">
                <a:solidFill>
                  <a:srgbClr val="FF0000"/>
                </a:solidFill>
                <a:latin typeface="Calibri"/>
                <a:ea typeface="Verdana" pitchFamily="34" charset="0"/>
                <a:cs typeface="+mn-cs"/>
              </a:rPr>
              <a:t>Показатель успешности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80D7F37-9AC6-41B9-97BB-3E073B5A25D5}"/>
              </a:ext>
            </a:extLst>
          </p:cNvPr>
          <p:cNvSpPr/>
          <p:nvPr/>
        </p:nvSpPr>
        <p:spPr>
          <a:xfrm>
            <a:off x="1918542" y="1721939"/>
            <a:ext cx="695910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050" dirty="0">
                <a:solidFill>
                  <a:srgbClr val="B03533"/>
                </a:solidFill>
                <a:latin typeface="Calibri" panose="020F0502020204030204"/>
                <a:cs typeface="+mn-cs"/>
              </a:rPr>
              <a:t>Указанный набор заданий может быть использован только в целом (без разделения на отдельные виды грамотности)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18F183-D0CC-4A52-AB10-89FEBC3A172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77649" y="1437049"/>
            <a:ext cx="222941" cy="569781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98E90F4-FAEB-4944-A3DD-4AC65D63C2C0}"/>
              </a:ext>
            </a:extLst>
          </p:cNvPr>
          <p:cNvSpPr/>
          <p:nvPr/>
        </p:nvSpPr>
        <p:spPr>
          <a:xfrm>
            <a:off x="1663463" y="1283358"/>
            <a:ext cx="72141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200" b="1" cap="small" dirty="0">
                <a:solidFill>
                  <a:srgbClr val="00359E"/>
                </a:solidFill>
                <a:latin typeface="Calibri" panose="020F0502020204030204"/>
                <a:cs typeface="+mn-cs"/>
              </a:rPr>
              <a:t>средневзвешенный процент выполнения заданий ВПР, </a:t>
            </a:r>
            <a:br>
              <a:rPr lang="ru-RU" sz="1200" b="1" cap="small" dirty="0">
                <a:solidFill>
                  <a:srgbClr val="00359E"/>
                </a:solidFill>
                <a:latin typeface="Calibri" panose="020F0502020204030204"/>
                <a:cs typeface="+mn-cs"/>
              </a:rPr>
            </a:br>
            <a:r>
              <a:rPr lang="ru-RU" sz="1200" b="1" cap="small" dirty="0">
                <a:solidFill>
                  <a:srgbClr val="00359E"/>
                </a:solidFill>
                <a:latin typeface="Calibri" panose="020F0502020204030204"/>
                <a:cs typeface="+mn-cs"/>
              </a:rPr>
              <a:t>направленных на оценку умений применять полученные знания в практических ситуациях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6246E24-A2F1-427D-BF32-FBE1E83E7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69" y="3825593"/>
            <a:ext cx="3633905" cy="212675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39E2C07-F6C7-413D-814B-EDBDE6EB75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761" y="2104821"/>
            <a:ext cx="4229690" cy="207133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F1ACA78-DE2F-480B-B788-EC86937709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69" y="2141615"/>
            <a:ext cx="3546498" cy="128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5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7134B80-2B17-4E55-A9C6-4FB2B7BBFC9A}"/>
              </a:ext>
            </a:extLst>
          </p:cNvPr>
          <p:cNvSpPr txBox="1"/>
          <p:nvPr/>
        </p:nvSpPr>
        <p:spPr>
          <a:xfrm>
            <a:off x="150669" y="1142312"/>
            <a:ext cx="605514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1835" indent="-1341835"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2100" b="1" dirty="0">
                <a:solidFill>
                  <a:srgbClr val="FF0000"/>
                </a:solidFill>
                <a:latin typeface="Calibri"/>
                <a:ea typeface="Verdana" pitchFamily="34" charset="0"/>
                <a:cs typeface="+mn-cs"/>
              </a:rPr>
              <a:t>Естественно-научная грамотность. Химия</a:t>
            </a:r>
          </a:p>
          <a:p>
            <a:pPr marL="1341835" indent="-1341835" defTabSz="685800" fontAlgn="auto">
              <a:spcBef>
                <a:spcPts val="0"/>
              </a:spcBef>
              <a:spcAft>
                <a:spcPts val="0"/>
              </a:spcAft>
            </a:pPr>
            <a:endParaRPr lang="ru-RU" sz="1350" b="1" u="sng" dirty="0">
              <a:solidFill>
                <a:srgbClr val="0070C0"/>
              </a:solidFill>
              <a:latin typeface="Calibri" panose="020F0502020204030204"/>
              <a:cs typeface="+mn-cs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23F93951-F8D4-4B5A-9928-1A2AA11A81A9}"/>
              </a:ext>
            </a:extLst>
          </p:cNvPr>
          <p:cNvGraphicFramePr>
            <a:graphicFrameLocks noGrp="1"/>
          </p:cNvGraphicFramePr>
          <p:nvPr/>
        </p:nvGraphicFramePr>
        <p:xfrm>
          <a:off x="269957" y="2068049"/>
          <a:ext cx="8477026" cy="386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544">
                  <a:extLst>
                    <a:ext uri="{9D8B030D-6E8A-4147-A177-3AD203B41FA5}">
                      <a16:colId xmlns:a16="http://schemas.microsoft.com/office/drawing/2014/main" val="3020128629"/>
                    </a:ext>
                  </a:extLst>
                </a:gridCol>
                <a:gridCol w="2381348">
                  <a:extLst>
                    <a:ext uri="{9D8B030D-6E8A-4147-A177-3AD203B41FA5}">
                      <a16:colId xmlns:a16="http://schemas.microsoft.com/office/drawing/2014/main" val="1701327238"/>
                    </a:ext>
                  </a:extLst>
                </a:gridCol>
                <a:gridCol w="1132514">
                  <a:extLst>
                    <a:ext uri="{9D8B030D-6E8A-4147-A177-3AD203B41FA5}">
                      <a16:colId xmlns:a16="http://schemas.microsoft.com/office/drawing/2014/main" val="1816400907"/>
                    </a:ext>
                  </a:extLst>
                </a:gridCol>
                <a:gridCol w="2492913">
                  <a:extLst>
                    <a:ext uri="{9D8B030D-6E8A-4147-A177-3AD203B41FA5}">
                      <a16:colId xmlns:a16="http://schemas.microsoft.com/office/drawing/2014/main" val="55262733"/>
                    </a:ext>
                  </a:extLst>
                </a:gridCol>
                <a:gridCol w="1733707">
                  <a:extLst>
                    <a:ext uri="{9D8B030D-6E8A-4147-A177-3AD203B41FA5}">
                      <a16:colId xmlns:a16="http://schemas.microsoft.com/office/drawing/2014/main" val="1999969154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Дата проведения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Номера заданий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 умения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Система оценивания выполнения отдельных заданий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44534273"/>
                  </a:ext>
                </a:extLst>
              </a:tr>
              <a:tr h="153162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 19 марта по 17 мая </a:t>
                      </a:r>
                      <a:br>
                        <a:rPr lang="ru-RU" sz="1200" dirty="0"/>
                      </a:br>
                      <a:r>
                        <a:rPr lang="ru-RU" sz="1200" dirty="0"/>
                        <a:t>(в т.ч. с 04 апреля по 17 апреля – предоставляется возможность выполнения участниками работ в компьютерной форме)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5.1, 5.2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Задание 5 построено на основе справочной информации и предполагает</a:t>
                      </a:r>
                    </a:p>
                    <a:p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анализ реальной жизненной ситуации: </a:t>
                      </a:r>
                      <a:r>
                        <a:rPr lang="ru-RU" sz="1200" dirty="0"/>
                        <a:t>проверяется умение производить расчеты с использованием понятия «массовая доля»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Оценивается в</a:t>
                      </a:r>
                    </a:p>
                    <a:p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соответствии с критериями.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4747764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 класс</a:t>
                      </a:r>
                    </a:p>
                    <a:p>
                      <a:pPr marL="0" algn="l" defTabSz="914400" rtl="0" eaLnBrk="1" latinLnBrk="0" hangingPunct="1"/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 1 марта по 22 марта (в режиме апробации)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</a:t>
                      </a:r>
                      <a:b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200" dirty="0"/>
                        <a:t>задание с развёрнутым ответом повышенного уровня сложности)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Предполагает комплексное применение умений: </a:t>
                      </a:r>
                      <a:br>
                        <a:rPr lang="ru-RU" sz="1200" dirty="0"/>
                      </a:br>
                      <a:r>
                        <a:rPr lang="ru-RU" sz="1200" dirty="0"/>
                        <a:t>– составлять уравнения реакций…,</a:t>
                      </a:r>
                      <a:br>
                        <a:rPr lang="ru-RU" sz="1200" dirty="0"/>
                      </a:br>
                      <a:r>
                        <a:rPr lang="ru-RU" sz="1200" dirty="0"/>
                        <a:t>– объяснять обусловленность свойств и способов получения веществ их составом и строением; – моделировать химический эксперимент на основании его описания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Осуществляется на основе поэлементного анализа ответов выпускников. Максимальная оценка за верно выполненное задание составляет 3 балла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62090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51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81BEDCE-43F6-4F63-B0C6-46E070380773}"/>
              </a:ext>
            </a:extLst>
          </p:cNvPr>
          <p:cNvSpPr/>
          <p:nvPr/>
        </p:nvSpPr>
        <p:spPr>
          <a:xfrm>
            <a:off x="164416" y="1273965"/>
            <a:ext cx="3889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1835" indent="-1341835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err="1">
                <a:solidFill>
                  <a:srgbClr val="0070C0"/>
                </a:solidFill>
                <a:latin typeface="Calibri" panose="020F0502020204030204"/>
                <a:cs typeface="+mn-cs"/>
              </a:rPr>
              <a:t>Демо</a:t>
            </a:r>
            <a:r>
              <a:rPr lang="ru-RU" b="1" dirty="0">
                <a:solidFill>
                  <a:srgbClr val="0070C0"/>
                </a:solidFill>
                <a:latin typeface="Calibri" panose="020F0502020204030204"/>
                <a:cs typeface="+mn-cs"/>
              </a:rPr>
              <a:t>-версия. </a:t>
            </a:r>
            <a:r>
              <a:rPr lang="en-US" b="1" dirty="0">
                <a:solidFill>
                  <a:srgbClr val="0070C0"/>
                </a:solidFill>
                <a:latin typeface="Calibri" panose="020F0502020204030204"/>
                <a:cs typeface="+mn-cs"/>
                <a:hlinkClick r:id="rId2"/>
              </a:rPr>
              <a:t>https://clck.ru/39T8D8</a:t>
            </a:r>
            <a:r>
              <a:rPr lang="ru-RU" b="1" dirty="0">
                <a:solidFill>
                  <a:srgbClr val="0070C0"/>
                </a:solidFill>
                <a:latin typeface="Calibri" panose="020F0502020204030204"/>
                <a:cs typeface="+mn-cs"/>
              </a:rPr>
              <a:t> </a:t>
            </a:r>
            <a:endParaRPr lang="ru-RU" dirty="0">
              <a:solidFill>
                <a:srgbClr val="FF0000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FFC36E4-30CF-4272-93B2-3A1BB56E3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81"/>
          <a:stretch/>
        </p:blipFill>
        <p:spPr>
          <a:xfrm>
            <a:off x="4211847" y="978884"/>
            <a:ext cx="4838075" cy="273046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D545EE3-0F7E-4D81-8D22-AE341B6FB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416" y="2571561"/>
            <a:ext cx="4393406" cy="330755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99572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B30AF-65E2-4159-C5D1-8CAFC1AF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C88DD-E35A-4ED5-3A75-523148D74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ФГ 2024 год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69A7CC8-B4BF-5675-5DEC-EF8FE7BC05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216285"/>
              </p:ext>
            </p:extLst>
          </p:nvPr>
        </p:nvGraphicFramePr>
        <p:xfrm>
          <a:off x="628650" y="1412776"/>
          <a:ext cx="7886700" cy="4896543"/>
        </p:xfrm>
        <a:graphic>
          <a:graphicData uri="http://schemas.openxmlformats.org/drawingml/2006/table">
            <a:tbl>
              <a:tblPr/>
              <a:tblGrid>
                <a:gridCol w="960862">
                  <a:extLst>
                    <a:ext uri="{9D8B030D-6E8A-4147-A177-3AD203B41FA5}">
                      <a16:colId xmlns:a16="http://schemas.microsoft.com/office/drawing/2014/main" val="1764877014"/>
                    </a:ext>
                  </a:extLst>
                </a:gridCol>
                <a:gridCol w="457981">
                  <a:extLst>
                    <a:ext uri="{9D8B030D-6E8A-4147-A177-3AD203B41FA5}">
                      <a16:colId xmlns:a16="http://schemas.microsoft.com/office/drawing/2014/main" val="3781035558"/>
                    </a:ext>
                  </a:extLst>
                </a:gridCol>
                <a:gridCol w="5109630">
                  <a:extLst>
                    <a:ext uri="{9D8B030D-6E8A-4147-A177-3AD203B41FA5}">
                      <a16:colId xmlns:a16="http://schemas.microsoft.com/office/drawing/2014/main" val="4101567364"/>
                    </a:ext>
                  </a:extLst>
                </a:gridCol>
                <a:gridCol w="287360">
                  <a:extLst>
                    <a:ext uri="{9D8B030D-6E8A-4147-A177-3AD203B41FA5}">
                      <a16:colId xmlns:a16="http://schemas.microsoft.com/office/drawing/2014/main" val="2346893310"/>
                    </a:ext>
                  </a:extLst>
                </a:gridCol>
                <a:gridCol w="639826">
                  <a:extLst>
                    <a:ext uri="{9D8B030D-6E8A-4147-A177-3AD203B41FA5}">
                      <a16:colId xmlns:a16="http://schemas.microsoft.com/office/drawing/2014/main" val="718133564"/>
                    </a:ext>
                  </a:extLst>
                </a:gridCol>
                <a:gridCol w="431041">
                  <a:extLst>
                    <a:ext uri="{9D8B030D-6E8A-4147-A177-3AD203B41FA5}">
                      <a16:colId xmlns:a16="http://schemas.microsoft.com/office/drawing/2014/main" val="2489698317"/>
                    </a:ext>
                  </a:extLst>
                </a:gridCol>
              </a:tblGrid>
              <a:tr h="2142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5.1. Роль химии в жизни человека.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Вода как растворитель. Растворы. Понятие о растворимости веществ в воде. Массовая доля вещества в растворе. Роль растворов в природе и жизни человека.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вычислять массовую долю растворенного вещества в растворе;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приготовлять растворы с определен-ной массовой долей растворенного вещества;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грамотно обращаться с веществами в повседневной жизни;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77,00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61,25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499872"/>
                  </a:ext>
                </a:extLst>
              </a:tr>
              <a:tr h="18362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5.2. • использовать приобретенные знания для экологически грамотного поведения в окружающей среде;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объективно оценивать информацию о веществах и химических процессах;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осознавать значение теоретических знаний по химии для практической деятельности человека;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• понимать необходимость соблюдения предписаний, предлагаемых в инструкциях по использованию лекарств, средств бытовой химии и др.</a:t>
                      </a:r>
                      <a:b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66,00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48,92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500440"/>
                  </a:ext>
                </a:extLst>
              </a:tr>
              <a:tr h="9181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Химия в системе наук. Роль химии в жизни человека. Грамотно обращаться с веществами в повседневной жизни;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</a:p>
                  </a:txBody>
                  <a:tcPr marL="6737" marR="6737" marT="67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49,00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61,45</a:t>
                      </a:r>
                    </a:p>
                  </a:txBody>
                  <a:tcPr marL="6737" marR="6737" marT="6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61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51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418" y="960069"/>
            <a:ext cx="8515100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Calibri"/>
                <a:cs typeface="+mn-cs"/>
              </a:rPr>
              <a:t>ВПР 2025 год. </a:t>
            </a:r>
          </a:p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950" b="1" dirty="0">
                <a:solidFill>
                  <a:srgbClr val="FF0000"/>
                </a:solidFill>
                <a:latin typeface="Calibri"/>
                <a:cs typeface="+mn-cs"/>
              </a:rPr>
              <a:t>Список образовательных организаций Самарской области - участников национальных исследований осенью 2025 года: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86626"/>
            <a:ext cx="5324383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3859" y="2605648"/>
            <a:ext cx="3485360" cy="329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МБУ «Гимназия №9» г.о. Тольятти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МБУ «Школа №5» г.о. Тольятти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МБУ «Школа №93» г.о. Тольятти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МБОУ «Школа №27» г.о. Самара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МБОУ «Гимназия №2» г.о. Самара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МБОУ «Школа №53» г.о. Самара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МБОУ «Школа №18» г.о. Самара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ГБОУ СОШ № 5 «ОЦ «Лидер» г.о. Кинель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ГБОУ СОШ №19 Сызрань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ГБОУ ООШ №2 г.о. Отрадный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ГБОУ СОШ «</a:t>
            </a:r>
            <a:r>
              <a:rPr lang="ru-RU" sz="1350" dirty="0" err="1">
                <a:solidFill>
                  <a:prstClr val="black"/>
                </a:solidFill>
                <a:latin typeface="Calibri"/>
                <a:cs typeface="+mn-cs"/>
              </a:rPr>
              <a:t>Оц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» с. Богатое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ГБОУ СОШ с. </a:t>
            </a:r>
            <a:r>
              <a:rPr lang="ru-RU" sz="1350" dirty="0" err="1">
                <a:solidFill>
                  <a:prstClr val="black"/>
                </a:solidFill>
                <a:latin typeface="Calibri"/>
                <a:cs typeface="+mn-cs"/>
              </a:rPr>
              <a:t>Виловатое</a:t>
            </a:r>
            <a:endParaRPr lang="ru-RU" sz="135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6203" y="2014747"/>
            <a:ext cx="30627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D6EB7"/>
                </a:solidFill>
                <a:latin typeface="Calibri"/>
                <a:cs typeface="+mn-cs"/>
              </a:rPr>
              <a:t>Национальных сопоставительных исследований (НСИ) </a:t>
            </a:r>
            <a:endParaRPr lang="ru-RU" sz="1500" dirty="0">
              <a:solidFill>
                <a:srgbClr val="0D6EB7"/>
              </a:solidFill>
              <a:latin typeface="Calibri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6015" y="2268119"/>
            <a:ext cx="3418151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D6EB7"/>
                </a:solidFill>
                <a:latin typeface="Calibri"/>
                <a:cs typeface="+mn-cs"/>
              </a:rPr>
              <a:t>Функциональной грамотности (ФГ) </a:t>
            </a:r>
            <a:endParaRPr lang="ru-RU" sz="1500" dirty="0">
              <a:solidFill>
                <a:srgbClr val="0D6EB7"/>
              </a:solidFill>
              <a:latin typeface="Calibri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1114" y="2605648"/>
            <a:ext cx="4772886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МБУ «Гимназия №9» г.о. Тольятти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МБУ «Школа №5» г.о. Тольятти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МБОУ «Школа №53» г.о. Самара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Поволжский государственный университет сервиса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НЧУПО «Колледж управления и экономики»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БПОУ «БГСХТ им. Героя Советского Союза </a:t>
            </a:r>
            <a:r>
              <a:rPr lang="ru-RU" sz="1350" dirty="0" err="1">
                <a:solidFill>
                  <a:prstClr val="black"/>
                </a:solidFill>
                <a:latin typeface="Calibri"/>
                <a:cs typeface="+mn-cs"/>
              </a:rPr>
              <a:t>Смолякова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 И.И.»</a:t>
            </a:r>
          </a:p>
          <a:p>
            <a:pPr marL="257175" indent="-257175" defTabSz="685800" fontAlgn="auto">
              <a:spcBef>
                <a:spcPts val="0"/>
              </a:spcBef>
              <a:spcAft>
                <a:spcPts val="450"/>
              </a:spcAft>
              <a:buFont typeface="+mj-lt"/>
              <a:buAutoNum type="arabicPeriod"/>
            </a:pP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ГАПОУ </a:t>
            </a:r>
            <a:r>
              <a:rPr lang="ru-RU" sz="1350" dirty="0" err="1">
                <a:solidFill>
                  <a:prstClr val="black"/>
                </a:solidFill>
                <a:latin typeface="Calibri"/>
                <a:cs typeface="+mn-cs"/>
              </a:rPr>
              <a:t>КТиХО</a:t>
            </a:r>
            <a:endParaRPr lang="ru-RU" sz="135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306293" y="2014747"/>
            <a:ext cx="0" cy="315039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713A2-C63A-A666-EFD0-FF2AD5349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08D9B0A-F9B7-535E-8087-6E0CFBA00BFD}"/>
              </a:ext>
            </a:extLst>
          </p:cNvPr>
          <p:cNvSpPr/>
          <p:nvPr/>
        </p:nvSpPr>
        <p:spPr>
          <a:xfrm>
            <a:off x="321814" y="2133068"/>
            <a:ext cx="32803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Материалы по ФГ размещены в поурочном планировании конструктора рабочих программ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hlinkClick r:id="rId2"/>
              </a:rPr>
              <a:t>https://edsoo.ru/konstruktor-rabochih-programm/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7F7541-7F17-A61F-6247-8629795872E7}"/>
              </a:ext>
            </a:extLst>
          </p:cNvPr>
          <p:cNvSpPr/>
          <p:nvPr/>
        </p:nvSpPr>
        <p:spPr>
          <a:xfrm>
            <a:off x="5655717" y="3935669"/>
            <a:ext cx="2718565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hlinkClick r:id="rId3"/>
              </a:rPr>
              <a:t>Изменения в образцах ВПР 2025 г.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33D77C5-8E66-34DF-0D3B-78E9E381BAD1}"/>
              </a:ext>
            </a:extLst>
          </p:cNvPr>
          <p:cNvSpPr/>
          <p:nvPr/>
        </p:nvSpPr>
        <p:spPr>
          <a:xfrm>
            <a:off x="290742" y="3802371"/>
            <a:ext cx="4318987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Практикоориентированные задания в ВПР 2025 года.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Перечень</a:t>
            </a: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(номера заданий) ФИОКО будет опубликован </a:t>
            </a:r>
            <a:r>
              <a:rPr kumimoji="0" lang="ru-RU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после</a:t>
            </a: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проведения ВПР.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56AB6A7-7590-F4CE-111E-6AB6FF730A2E}"/>
              </a:ext>
            </a:extLst>
          </p:cNvPr>
          <p:cNvSpPr/>
          <p:nvPr/>
        </p:nvSpPr>
        <p:spPr>
          <a:xfrm>
            <a:off x="290543" y="669705"/>
            <a:ext cx="860024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  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ФГ В 2025 ГОДУ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В связи с завершением Национального проекта «Образование»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портал РЭШ ФГ с 2025 года не работает.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Способ проведения диагностики ФГ через портал РЭШ ФГ более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не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доступен.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978415A-ED40-9850-5356-21C20F8E00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076" y="1888893"/>
            <a:ext cx="4862911" cy="1738268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2409837-FAC6-8F5C-7038-09E521D0DCCD}"/>
              </a:ext>
            </a:extLst>
          </p:cNvPr>
          <p:cNvCxnSpPr/>
          <p:nvPr/>
        </p:nvCxnSpPr>
        <p:spPr>
          <a:xfrm>
            <a:off x="302949" y="1802722"/>
            <a:ext cx="6670928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>
            <a:extLst>
              <a:ext uri="{FF2B5EF4-FFF2-40B4-BE49-F238E27FC236}">
                <a16:creationId xmlns:a16="http://schemas.microsoft.com/office/drawing/2014/main" id="{33AAEAE0-095D-4BD0-FA9D-72650CADCF9F}"/>
              </a:ext>
            </a:extLst>
          </p:cNvPr>
          <p:cNvSpPr/>
          <p:nvPr/>
        </p:nvSpPr>
        <p:spPr>
          <a:xfrm>
            <a:off x="5709452" y="1841551"/>
            <a:ext cx="339571" cy="285950"/>
          </a:xfrm>
          <a:prstGeom prst="ellipse">
            <a:avLst/>
          </a:prstGeom>
          <a:noFill/>
          <a:ln w="19050">
            <a:solidFill>
              <a:srgbClr val="0D6E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3CB6BD8-A76D-F478-9BF4-85AC3400BC82}"/>
              </a:ext>
            </a:extLst>
          </p:cNvPr>
          <p:cNvCxnSpPr>
            <a:stCxn id="2" idx="3"/>
          </p:cNvCxnSpPr>
          <p:nvPr/>
        </p:nvCxnSpPr>
        <p:spPr>
          <a:xfrm flipV="1">
            <a:off x="3602115" y="1979419"/>
            <a:ext cx="2277122" cy="569148"/>
          </a:xfrm>
          <a:prstGeom prst="straightConnector1">
            <a:avLst/>
          </a:prstGeom>
          <a:ln>
            <a:solidFill>
              <a:srgbClr val="0D6EB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793CA692-DB1F-0D91-5C47-B23F1D273EEE}"/>
              </a:ext>
            </a:extLst>
          </p:cNvPr>
          <p:cNvCxnSpPr/>
          <p:nvPr/>
        </p:nvCxnSpPr>
        <p:spPr>
          <a:xfrm>
            <a:off x="321814" y="3734725"/>
            <a:ext cx="6670928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70D80A54-8DD5-7ECC-720F-5EEC53169C8D}"/>
              </a:ext>
            </a:extLst>
          </p:cNvPr>
          <p:cNvCxnSpPr/>
          <p:nvPr/>
        </p:nvCxnSpPr>
        <p:spPr>
          <a:xfrm>
            <a:off x="5015885" y="4068139"/>
            <a:ext cx="3639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24AF7AF-F813-334E-BD46-36F5956B5B74}"/>
              </a:ext>
            </a:extLst>
          </p:cNvPr>
          <p:cNvCxnSpPr/>
          <p:nvPr/>
        </p:nvCxnSpPr>
        <p:spPr>
          <a:xfrm>
            <a:off x="321814" y="4554799"/>
            <a:ext cx="6670928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1FB18CC7-F3CA-E29F-CD76-F1F4587206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860" y="4780743"/>
            <a:ext cx="1509206" cy="936984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FFD58B3-CF41-9E25-A2BD-5810F3288205}"/>
              </a:ext>
            </a:extLst>
          </p:cNvPr>
          <p:cNvSpPr/>
          <p:nvPr/>
        </p:nvSpPr>
        <p:spPr>
          <a:xfrm>
            <a:off x="302949" y="4843028"/>
            <a:ext cx="224715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hlinkClick r:id="rId6"/>
              </a:rPr>
              <a:t>"Медиатека"_Просвещение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5E7CB0D2-41DE-0167-2B28-C70C512A488A}"/>
              </a:ext>
            </a:extLst>
          </p:cNvPr>
          <p:cNvCxnSpPr/>
          <p:nvPr/>
        </p:nvCxnSpPr>
        <p:spPr>
          <a:xfrm>
            <a:off x="4487663" y="5249235"/>
            <a:ext cx="3861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90E6B09-5C42-D266-69E1-60EBEF48CB45}"/>
              </a:ext>
            </a:extLst>
          </p:cNvPr>
          <p:cNvSpPr txBox="1"/>
          <p:nvPr/>
        </p:nvSpPr>
        <p:spPr>
          <a:xfrm>
            <a:off x="5015884" y="5081408"/>
            <a:ext cx="36287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Скачать</a:t>
            </a: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пособия с «Медиатеки» Просвещения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2C82A1D-D4C8-F198-C8E1-FF55E91AABA7}"/>
              </a:ext>
            </a:extLst>
          </p:cNvPr>
          <p:cNvSpPr txBox="1"/>
          <p:nvPr/>
        </p:nvSpPr>
        <p:spPr>
          <a:xfrm>
            <a:off x="302949" y="5223236"/>
            <a:ext cx="215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Продления подписки на 2026 год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не будет</a:t>
            </a:r>
          </a:p>
        </p:txBody>
      </p:sp>
    </p:spTree>
    <p:extLst>
      <p:ext uri="{BB962C8B-B14F-4D97-AF65-F5344CB8AC3E}">
        <p14:creationId xmlns:p14="http://schemas.microsoft.com/office/powerpoint/2010/main" val="3109319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52231-3143-B8B5-629B-9452C9411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Структура проведения ВПР химия-2025 год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9FAC2C-BD5C-8B8A-F353-FF8EF01BF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На выполнение проверочной работы по химии отводится два урока (не более 45 минут каждый). Работа состоит из двух частей и включает в себя 9 заданий.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Обе части работы могут выполняться в один день с перерывом не менее 10 минут или в разные дни.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При выполнении работы разрешается использовать следующие дополнительные материалы: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– Периодическая система химических элементов Д.И. Менделеева;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– таблица растворимости кислот, солей и оснований в воде;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– ряд активности металлов / электрохимический ряд напряжений металлов;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– непрограммируемый калькулятор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22262A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5530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84*467"/>
  <p:tag name="TABLE_ENDDRAG_RECT" val="42*53*384*4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414*478"/>
  <p:tag name="TABLE_ENDDRAG_RECT" val="503*53*414*47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Тема28</Template>
  <TotalTime>223</TotalTime>
  <Words>2080</Words>
  <Application>Microsoft Office PowerPoint</Application>
  <PresentationFormat>Экран (4:3)</PresentationFormat>
  <Paragraphs>1064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-apple-system</vt:lpstr>
      <vt:lpstr>Arial</vt:lpstr>
      <vt:lpstr>Calibri</vt:lpstr>
      <vt:lpstr>Calibri Light</vt:lpstr>
      <vt:lpstr>Century Schoolbook</vt:lpstr>
      <vt:lpstr>Constantia</vt:lpstr>
      <vt:lpstr>Liberation Sans</vt:lpstr>
      <vt:lpstr>Times New Roman</vt:lpstr>
      <vt:lpstr>Тема Office</vt:lpstr>
      <vt:lpstr>1_Тема Office</vt:lpstr>
      <vt:lpstr>Министерство образования и науки Самарской области ‌‌  ‌Государственное бюджетное общеобразовательное учреждение Самарской области средняя общеобразовательная школа №3 "Образовательный центр" г.Нефтегорска муниципального района ‌​ГБОУ СОШ № 3 г.Нефтегорск</vt:lpstr>
      <vt:lpstr>Презентация PowerPoint</vt:lpstr>
      <vt:lpstr>Презентация PowerPoint</vt:lpstr>
      <vt:lpstr>Презентация PowerPoint</vt:lpstr>
      <vt:lpstr>Презентация PowerPoint</vt:lpstr>
      <vt:lpstr>ФГ 2024 год</vt:lpstr>
      <vt:lpstr>Презентация PowerPoint</vt:lpstr>
      <vt:lpstr>Презентация PowerPoint</vt:lpstr>
      <vt:lpstr>Структура проведения ВПР химия-2025 год</vt:lpstr>
      <vt:lpstr>Презентация PowerPoint</vt:lpstr>
      <vt:lpstr>Задания по ФГ в 2025 году</vt:lpstr>
      <vt:lpstr>Задания по ФГ в 2025 году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ирина</dc:creator>
  <cp:lastModifiedBy>DLUX</cp:lastModifiedBy>
  <cp:revision>4</cp:revision>
  <dcterms:created xsi:type="dcterms:W3CDTF">2011-07-07T07:55:14Z</dcterms:created>
  <dcterms:modified xsi:type="dcterms:W3CDTF">2025-04-27T12:31:26Z</dcterms:modified>
</cp:coreProperties>
</file>