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297" r:id="rId4"/>
    <p:sldId id="298" r:id="rId5"/>
    <p:sldId id="299" r:id="rId6"/>
    <p:sldId id="300" r:id="rId7"/>
    <p:sldId id="257" r:id="rId8"/>
    <p:sldId id="295" r:id="rId9"/>
    <p:sldId id="289" r:id="rId10"/>
    <p:sldId id="304" r:id="rId11"/>
    <p:sldId id="292" r:id="rId12"/>
    <p:sldId id="301" r:id="rId13"/>
    <p:sldId id="305" r:id="rId14"/>
    <p:sldId id="30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3FE86-08C5-7C77-76A3-91BFA1F3E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665163"/>
            <a:ext cx="8791575" cy="23876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Естественно-научная грамотность </a:t>
            </a:r>
            <a:r>
              <a:rPr lang="ru-RU" dirty="0" err="1">
                <a:solidFill>
                  <a:schemeClr val="bg1"/>
                </a:solidFill>
              </a:rPr>
              <a:t>впр</a:t>
            </a:r>
            <a:r>
              <a:rPr lang="ru-RU" dirty="0">
                <a:solidFill>
                  <a:schemeClr val="bg1"/>
                </a:solidFill>
              </a:rPr>
              <a:t> 8,10 класс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4A0C7A-6ACF-0D15-13E3-929936988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3868" y="5401559"/>
            <a:ext cx="3318235" cy="1150069"/>
          </a:xfrm>
        </p:spPr>
        <p:txBody>
          <a:bodyPr>
            <a:normAutofit/>
          </a:bodyPr>
          <a:lstStyle/>
          <a:p>
            <a:pPr algn="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химии </a:t>
            </a:r>
          </a:p>
          <a:p>
            <a:pPr algn="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3 </a:t>
            </a:r>
          </a:p>
          <a:p>
            <a:pPr algn="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Фадеева Е.В.</a:t>
            </a:r>
          </a:p>
        </p:txBody>
      </p:sp>
    </p:spTree>
    <p:extLst>
      <p:ext uri="{BB962C8B-B14F-4D97-AF65-F5344CB8AC3E}">
        <p14:creationId xmlns:p14="http://schemas.microsoft.com/office/powerpoint/2010/main" val="30032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4CCB7-9F0E-D402-F52E-C58FDAA3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C38DB6-79EF-6D8A-ADD3-CAC00AC58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87" y="189120"/>
            <a:ext cx="5432981" cy="35250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DF76AE-A1E2-9027-AFD4-D6D8EF56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969" y="2526486"/>
            <a:ext cx="6627043" cy="41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6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1C6D-2F71-C63D-6278-E6220E7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8D18F5-1BF4-0EF0-2EFA-2B0816A8C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19" y="179109"/>
            <a:ext cx="11444139" cy="64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4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A60F9-43A9-967C-DE92-BC795BB4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1B1D2-24CA-4601-0B0C-ABD870DCB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C84B08-A2C9-CD4A-9545-DE9A20A4B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3" y="263951"/>
            <a:ext cx="11151909" cy="61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4BF05-661B-D7E4-9AB3-A68B2120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практико-ориентированных заданий с заданиями ОГЭ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3A057-6470-D395-0863-8E95CE644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5.1 задание соответствует заданию № 18 в КИМе ОГЭ</a:t>
            </a:r>
          </a:p>
          <a:p>
            <a:r>
              <a:rPr lang="ru-RU" dirty="0">
                <a:solidFill>
                  <a:schemeClr val="bg1"/>
                </a:solidFill>
              </a:rPr>
              <a:t>5.2.задание соответствует заданию № 19 в КИМе ОГЭ</a:t>
            </a:r>
          </a:p>
          <a:p>
            <a:r>
              <a:rPr lang="ru-RU" dirty="0">
                <a:solidFill>
                  <a:schemeClr val="bg1"/>
                </a:solidFill>
              </a:rPr>
              <a:t>9 задание соответствует заданию № 16 в КИМе ОГЭ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70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1A38A-7A3E-1D4E-DED7-CF8192D1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92231"/>
            <a:ext cx="9905998" cy="136688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Химия 10 класс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 задание - на вывод формулы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EED2341-76D6-C69A-B21F-A8D9ACC4C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6002" t="11412" r="21778" b="29854"/>
          <a:stretch>
            <a:fillRect/>
          </a:stretch>
        </p:blipFill>
        <p:spPr>
          <a:xfrm>
            <a:off x="989814" y="1838226"/>
            <a:ext cx="10057597" cy="49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99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8A7C4-B0A7-A3FD-930E-C36F5AA9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Результат выполнения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16 задания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впр</a:t>
            </a:r>
            <a:r>
              <a:rPr lang="ru-RU" dirty="0">
                <a:solidFill>
                  <a:schemeClr val="bg1"/>
                </a:solidFill>
              </a:rPr>
              <a:t>  10 класс 2025 год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62F0907-07D1-B791-1134-F4739AC5F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235284"/>
              </p:ext>
            </p:extLst>
          </p:nvPr>
        </p:nvGraphicFramePr>
        <p:xfrm>
          <a:off x="1725105" y="2249488"/>
          <a:ext cx="8276734" cy="375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318">
                  <a:extLst>
                    <a:ext uri="{9D8B030D-6E8A-4147-A177-3AD203B41FA5}">
                      <a16:colId xmlns:a16="http://schemas.microsoft.com/office/drawing/2014/main" val="1683787734"/>
                    </a:ext>
                  </a:extLst>
                </a:gridCol>
                <a:gridCol w="3874416">
                  <a:extLst>
                    <a:ext uri="{9D8B030D-6E8A-4147-A177-3AD203B41FA5}">
                      <a16:colId xmlns:a16="http://schemas.microsoft.com/office/drawing/2014/main" val="776577350"/>
                    </a:ext>
                  </a:extLst>
                </a:gridCol>
              </a:tblGrid>
              <a:tr h="62589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485672"/>
                  </a:ext>
                </a:extLst>
              </a:tr>
              <a:tr h="625898">
                <a:tc>
                  <a:txBody>
                    <a:bodyPr/>
                    <a:lstStyle/>
                    <a:p>
                      <a:r>
                        <a:rPr lang="ru-RU" dirty="0"/>
                        <a:t>Алексеевский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13700"/>
                  </a:ext>
                </a:extLst>
              </a:tr>
              <a:tr h="625898">
                <a:tc>
                  <a:txBody>
                    <a:bodyPr/>
                    <a:lstStyle/>
                    <a:p>
                      <a:r>
                        <a:rPr lang="ru-RU" dirty="0"/>
                        <a:t>Борский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60483"/>
                  </a:ext>
                </a:extLst>
              </a:tr>
              <a:tr h="625898">
                <a:tc>
                  <a:txBody>
                    <a:bodyPr/>
                    <a:lstStyle/>
                    <a:p>
                      <a:r>
                        <a:rPr lang="ru-RU" dirty="0"/>
                        <a:t>Нефтегорский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61.11%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540241"/>
                  </a:ext>
                </a:extLst>
              </a:tr>
              <a:tr h="625898">
                <a:tc>
                  <a:txBody>
                    <a:bodyPr/>
                    <a:lstStyle/>
                    <a:p>
                      <a:r>
                        <a:rPr lang="ru-RU" dirty="0"/>
                        <a:t>округ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46.72%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418869"/>
                  </a:ext>
                </a:extLst>
              </a:tr>
              <a:tr h="625898">
                <a:tc>
                  <a:txBody>
                    <a:bodyPr/>
                    <a:lstStyle/>
                    <a:p>
                      <a:r>
                        <a:rPr lang="ru-RU" dirty="0"/>
                        <a:t>По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31.34%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02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98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A251D-5F70-3FC5-0D66-A299AED3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B6D68A-A4D3-674A-4F14-810FAFD1E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419" y="329938"/>
            <a:ext cx="7945992" cy="5461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Естественнонаучная грамотность(ЕНГ) 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(физика, химия, биология, география)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3FF2D8-95BA-3531-A851-9B50ADFFA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6" y="1357460"/>
            <a:ext cx="3035431" cy="424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2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B89BB-C201-6130-BFA9-E0BDA1C6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Функции практико-ориентировочных задач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DF83CA-DF6F-A756-7409-F2D05C4B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051240" cy="3541714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1"/>
                </a:solidFill>
              </a:rPr>
              <a:t>1.Формирование мотивации к учению и познавательному интересу</a:t>
            </a:r>
          </a:p>
          <a:p>
            <a:r>
              <a:rPr lang="ru-RU" dirty="0">
                <a:solidFill>
                  <a:schemeClr val="bg1"/>
                </a:solidFill>
              </a:rPr>
              <a:t>2.Иллюстрация и конкретизация учебного предмета,</a:t>
            </a:r>
          </a:p>
          <a:p>
            <a:r>
              <a:rPr lang="ru-RU" dirty="0">
                <a:solidFill>
                  <a:schemeClr val="bg1"/>
                </a:solidFill>
              </a:rPr>
              <a:t>3.Контроль и оценка учебной деятельности</a:t>
            </a:r>
          </a:p>
          <a:p>
            <a:r>
              <a:rPr lang="ru-RU" dirty="0">
                <a:solidFill>
                  <a:schemeClr val="bg1"/>
                </a:solidFill>
              </a:rPr>
              <a:t>4.Приобретение новых знаний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         по Льву Моисеевичу Фридману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88FE1B-212E-44C4-1C64-B7ADBE6B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297" y="2487086"/>
            <a:ext cx="3487113" cy="28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54D48-72D8-F5AE-14F2-70C4CB6D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>
                <a:solidFill>
                  <a:schemeClr val="bg1"/>
                </a:solidFill>
                <a:latin typeface="Calibri"/>
                <a:cs typeface="Arial" charset="0"/>
                <a:sym typeface="+mn-ea"/>
              </a:rPr>
              <a:t>Практикоориентированные задания в ВПР 2025 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E4FACC-BE19-2D83-1B0D-51B3F8EE8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862" y="1941922"/>
            <a:ext cx="9905998" cy="48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8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4581E-D489-33D3-7CD5-FF4FEBDA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>
                <a:solidFill>
                  <a:schemeClr val="bg1"/>
                </a:solidFill>
                <a:latin typeface="Century Schoolbook" pitchFamily="18" charset="0"/>
              </a:rPr>
              <a:t>Структура проведения ВПР химия-2026год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167E4-AEA3-56AA-5672-CA0FAB769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34" y="2249486"/>
            <a:ext cx="10284642" cy="4151313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/>
            </a:pPr>
            <a:r>
              <a:rPr lang="ru-RU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проверочной работы по химии отводится два урока (не более 45 минут каждый). Работа состоит из двух частей и включает в себя 9 заданий.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/>
            </a:pPr>
            <a:r>
              <a:rPr lang="ru-RU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классе-16 заданий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/>
            </a:pPr>
            <a:r>
              <a:rPr lang="ru-RU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 части работы могут выполняться в один день с перерывом не менее 10 минут или в разные дни.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/>
            </a:pPr>
            <a:r>
              <a:rPr lang="ru-RU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работы разрешается использовать следующие дополнительные материалы:</a:t>
            </a:r>
            <a:br>
              <a:rPr lang="ru-RU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Периодическая система химических элементов Д.И. Менделеева;</a:t>
            </a:r>
            <a:br>
              <a:rPr lang="ru-RU" sz="1800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таблица растворимости кислот, солей и оснований в воде;</a:t>
            </a:r>
            <a:br>
              <a:rPr lang="ru-RU" sz="1800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ряд активности металлов / электрохимический ряд напряжений металлов;</a:t>
            </a:r>
            <a:br>
              <a:rPr lang="ru-RU" sz="1800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непрограммируемый калькулятор</a:t>
            </a:r>
            <a:r>
              <a:rPr lang="ru-RU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/>
            </a:pPr>
            <a:r>
              <a:rPr lang="ru-RU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 классе  части 1 содержатся задания 1–5; в части 2 – задания 6–9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/>
            </a:pPr>
            <a:r>
              <a:rPr lang="ru-RU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( 10 класс 1 часть с 1-8задания,2 часть с 9-16 задания)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20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7FFB8-6CC7-BFD8-97DD-E56B92FF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 первичных баллов по химии 8 класс в отметки по пятибалльной шкале 2026 год</a:t>
            </a:r>
            <a:br>
              <a:rPr lang="ru-RU" altLang="ru-RU" sz="12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DDE9600-2959-6F21-CFB0-D08AD345C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698517"/>
              </p:ext>
            </p:extLst>
          </p:nvPr>
        </p:nvGraphicFramePr>
        <p:xfrm>
          <a:off x="216816" y="1715678"/>
          <a:ext cx="11670385" cy="147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077">
                  <a:extLst>
                    <a:ext uri="{9D8B030D-6E8A-4147-A177-3AD203B41FA5}">
                      <a16:colId xmlns:a16="http://schemas.microsoft.com/office/drawing/2014/main" val="11007441"/>
                    </a:ext>
                  </a:extLst>
                </a:gridCol>
                <a:gridCol w="2334077">
                  <a:extLst>
                    <a:ext uri="{9D8B030D-6E8A-4147-A177-3AD203B41FA5}">
                      <a16:colId xmlns:a16="http://schemas.microsoft.com/office/drawing/2014/main" val="1905707721"/>
                    </a:ext>
                  </a:extLst>
                </a:gridCol>
                <a:gridCol w="2334077">
                  <a:extLst>
                    <a:ext uri="{9D8B030D-6E8A-4147-A177-3AD203B41FA5}">
                      <a16:colId xmlns:a16="http://schemas.microsoft.com/office/drawing/2014/main" val="2388677072"/>
                    </a:ext>
                  </a:extLst>
                </a:gridCol>
                <a:gridCol w="2334077">
                  <a:extLst>
                    <a:ext uri="{9D8B030D-6E8A-4147-A177-3AD203B41FA5}">
                      <a16:colId xmlns:a16="http://schemas.microsoft.com/office/drawing/2014/main" val="2935543978"/>
                    </a:ext>
                  </a:extLst>
                </a:gridCol>
                <a:gridCol w="2334077">
                  <a:extLst>
                    <a:ext uri="{9D8B030D-6E8A-4147-A177-3AD203B41FA5}">
                      <a16:colId xmlns:a16="http://schemas.microsoft.com/office/drawing/2014/main" val="3261878796"/>
                    </a:ext>
                  </a:extLst>
                </a:gridCol>
              </a:tblGrid>
              <a:tr h="867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Отметка по пятибалльной шкале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«5»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835622"/>
                  </a:ext>
                </a:extLst>
              </a:tr>
              <a:tr h="610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Первичные баллы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0-12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13-22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23-30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31-36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6023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523F35-8B7C-F0DC-EFC0-EF744E0C27A9}"/>
              </a:ext>
            </a:extLst>
          </p:cNvPr>
          <p:cNvSpPr txBox="1"/>
          <p:nvPr/>
        </p:nvSpPr>
        <p:spPr>
          <a:xfrm>
            <a:off x="386499" y="3429000"/>
            <a:ext cx="107559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 первичных баллов по химии 10 класс в отметки по пятибалльной шкале 2026 год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3EC3E3D-AACA-66D1-6F1D-87DCEA8D0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02472"/>
              </p:ext>
            </p:extLst>
          </p:nvPr>
        </p:nvGraphicFramePr>
        <p:xfrm>
          <a:off x="386499" y="4468306"/>
          <a:ext cx="11302735" cy="183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547">
                  <a:extLst>
                    <a:ext uri="{9D8B030D-6E8A-4147-A177-3AD203B41FA5}">
                      <a16:colId xmlns:a16="http://schemas.microsoft.com/office/drawing/2014/main" val="533985967"/>
                    </a:ext>
                  </a:extLst>
                </a:gridCol>
                <a:gridCol w="2260547">
                  <a:extLst>
                    <a:ext uri="{9D8B030D-6E8A-4147-A177-3AD203B41FA5}">
                      <a16:colId xmlns:a16="http://schemas.microsoft.com/office/drawing/2014/main" val="1735609188"/>
                    </a:ext>
                  </a:extLst>
                </a:gridCol>
                <a:gridCol w="2260547">
                  <a:extLst>
                    <a:ext uri="{9D8B030D-6E8A-4147-A177-3AD203B41FA5}">
                      <a16:colId xmlns:a16="http://schemas.microsoft.com/office/drawing/2014/main" val="2165879716"/>
                    </a:ext>
                  </a:extLst>
                </a:gridCol>
                <a:gridCol w="2260547">
                  <a:extLst>
                    <a:ext uri="{9D8B030D-6E8A-4147-A177-3AD203B41FA5}">
                      <a16:colId xmlns:a16="http://schemas.microsoft.com/office/drawing/2014/main" val="3295994930"/>
                    </a:ext>
                  </a:extLst>
                </a:gridCol>
                <a:gridCol w="2260547">
                  <a:extLst>
                    <a:ext uri="{9D8B030D-6E8A-4147-A177-3AD203B41FA5}">
                      <a16:colId xmlns:a16="http://schemas.microsoft.com/office/drawing/2014/main" val="1697699539"/>
                    </a:ext>
                  </a:extLst>
                </a:gridCol>
              </a:tblGrid>
              <a:tr h="677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Отметка по пятибалльной шкале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«5»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35297"/>
                  </a:ext>
                </a:extLst>
              </a:tr>
              <a:tr h="646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Первичные баллы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25-32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983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64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42ED9-D761-B4EA-E592-59AD982D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0B8D0C-968C-A8A5-E5AC-08172203B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40" y="326232"/>
            <a:ext cx="6264821" cy="35417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038FC9-8DDF-4AF5-FA75-21C8FE07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518" y="3315917"/>
            <a:ext cx="6264821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9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811D8-24A3-90F1-CED4-5487F361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3459AEB-37D7-CE4E-CE15-C9F4C17DF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57" t="15743" r="23186" b="27855"/>
          <a:stretch>
            <a:fillRect/>
          </a:stretch>
        </p:blipFill>
        <p:spPr bwMode="auto">
          <a:xfrm>
            <a:off x="136377" y="0"/>
            <a:ext cx="5959623" cy="5154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7D3F9F-0FB0-D903-58A0-209FD4ABC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18" t="15964" r="22715" b="28449"/>
          <a:stretch>
            <a:fillRect/>
          </a:stretch>
        </p:blipFill>
        <p:spPr bwMode="auto">
          <a:xfrm>
            <a:off x="6312311" y="2097089"/>
            <a:ext cx="5589638" cy="4038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486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63ADB-D7F9-1B10-4694-2AD12A7D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CB6525-41AC-82E0-195F-C08D6DA19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94512" cy="35417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A48BB2-1E5A-C8A4-F47D-78CCE74D6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78" y="2898085"/>
            <a:ext cx="6815546" cy="38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0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{84BB17F6-942D-41C0-A75B-87AA06B5F190}TF6d5feb1e-e145-43f1-b745-cb4b54c5ee9733a8a5b4-7ba003f5bf80</Template>
  <TotalTime>155</TotalTime>
  <Words>379</Words>
  <Application>Microsoft Office PowerPoint</Application>
  <PresentationFormat>Широкоэкранный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Schoolbook</vt:lpstr>
      <vt:lpstr>Times New Roman</vt:lpstr>
      <vt:lpstr>Tw Cen MT</vt:lpstr>
      <vt:lpstr>Контур</vt:lpstr>
      <vt:lpstr>Естественно-научная грамотность впр 8,10 класс</vt:lpstr>
      <vt:lpstr>Презентация PowerPoint</vt:lpstr>
      <vt:lpstr>Функции практико-ориентировочных задач</vt:lpstr>
      <vt:lpstr>Практикоориентированные задания в ВПР 2025 год</vt:lpstr>
      <vt:lpstr>Структура проведения ВПР химия-2026год</vt:lpstr>
      <vt:lpstr>Перевод первичных баллов по химии 8 класс в отметки по пятибалльной шкале 2026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Соответствие практико-ориентированных заданий с заданиями ОГЭ </vt:lpstr>
      <vt:lpstr>ВПР Химия 10 класс №16 задание - на вывод формулы </vt:lpstr>
      <vt:lpstr>Результат выполнения  16 задания  впр  10 класс 2025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Естественно-научная грамотность впр 8,10 класс</dc:title>
  <dc:creator>DLUX</dc:creator>
  <cp:lastModifiedBy>Okky .</cp:lastModifiedBy>
  <cp:revision>2</cp:revision>
  <dcterms:created xsi:type="dcterms:W3CDTF">2026-04-27T15:12:24Z</dcterms:created>
  <dcterms:modified xsi:type="dcterms:W3CDTF">2026-05-07T12:05:33Z</dcterms:modified>
</cp:coreProperties>
</file>