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7" r:id="rId6"/>
    <p:sldId id="269" r:id="rId7"/>
    <p:sldId id="271" r:id="rId8"/>
    <p:sldId id="273" r:id="rId9"/>
    <p:sldId id="275" r:id="rId10"/>
    <p:sldId id="279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>
            <a:alphaModFix amt="2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0" descr="Science_resize-landscape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</a:blip>
          <a:srcRect/>
          <a:stretch>
            <a:fillRect/>
          </a:stretch>
        </p:blipFill>
        <p:spPr bwMode="auto">
          <a:xfrm>
            <a:off x="179388" y="4997450"/>
            <a:ext cx="2447925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Рамка 4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636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 cstate="print">
            <a:alphaModFix amt="2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20" descr="Science_resize-landscape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</a:blip>
          <a:srcRect/>
          <a:stretch>
            <a:fillRect/>
          </a:stretch>
        </p:blipFill>
        <p:spPr bwMode="auto">
          <a:xfrm>
            <a:off x="179388" y="4997450"/>
            <a:ext cx="2447925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05273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3212976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Рамка 3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759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9D1D3"/>
            </a:gs>
            <a:gs pos="17999">
              <a:srgbClr val="FEE7F2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901303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8100392" y="260648"/>
            <a:ext cx="743022" cy="556263"/>
          </a:xfrm>
          <a:prstGeom prst="rect">
            <a:avLst/>
          </a:prstGeom>
        </p:spPr>
      </p:pic>
      <p:pic>
        <p:nvPicPr>
          <p:cNvPr id="15" name="Рисунок 14" descr="133_fotolia_24772635_m350_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371012">
            <a:off x="7196023" y="1972100"/>
            <a:ext cx="783257" cy="586324"/>
          </a:xfrm>
          <a:prstGeom prst="rect">
            <a:avLst/>
          </a:prstGeom>
        </p:spPr>
      </p:pic>
      <p:pic>
        <p:nvPicPr>
          <p:cNvPr id="1026" name="Рисунок 28" descr="Ukr_KNR.jpg"/>
          <p:cNvPicPr>
            <a:picLocks noChangeAspect="1"/>
          </p:cNvPicPr>
          <p:nvPr/>
        </p:nvPicPr>
        <p:blipFill>
          <a:blip r:embed="rId15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236296" y="3573016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Chemistry-Formulas-2280832.jpg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5364088" y="2564904"/>
            <a:ext cx="576064" cy="384042"/>
          </a:xfrm>
          <a:prstGeom prst="rect">
            <a:avLst/>
          </a:prstGeom>
        </p:spPr>
      </p:pic>
      <p:pic>
        <p:nvPicPr>
          <p:cNvPr id="19" name="Рисунок 18" descr="133_fotolia_24772635_m350_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371012">
            <a:off x="622660" y="461728"/>
            <a:ext cx="783257" cy="586324"/>
          </a:xfrm>
          <a:prstGeom prst="rect">
            <a:avLst/>
          </a:prstGeom>
        </p:spPr>
      </p:pic>
      <p:pic>
        <p:nvPicPr>
          <p:cNvPr id="1028" name="Рисунок 29" descr="Ukr_KNR.jpg"/>
          <p:cNvPicPr>
            <a:picLocks noChangeAspect="1"/>
          </p:cNvPicPr>
          <p:nvPr/>
        </p:nvPicPr>
        <p:blipFill>
          <a:blip r:embed="rId15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55650" y="1700213"/>
            <a:ext cx="5032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901303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323528" y="2636912"/>
            <a:ext cx="743022" cy="556263"/>
          </a:xfrm>
          <a:prstGeom prst="rect">
            <a:avLst/>
          </a:prstGeom>
        </p:spPr>
      </p:pic>
      <p:pic>
        <p:nvPicPr>
          <p:cNvPr id="16" name="Рисунок 15" descr="133_fotolia_24772635_m350_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371012">
            <a:off x="3935027" y="1109800"/>
            <a:ext cx="783257" cy="586324"/>
          </a:xfrm>
          <a:prstGeom prst="rect">
            <a:avLst/>
          </a:prstGeom>
        </p:spPr>
      </p:pic>
      <p:pic>
        <p:nvPicPr>
          <p:cNvPr id="27" name="Рисунок 26" descr="Chemistry-Formulas-2280832.jpg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251520" y="4293096"/>
            <a:ext cx="576064" cy="384042"/>
          </a:xfrm>
          <a:prstGeom prst="rect">
            <a:avLst/>
          </a:prstGeom>
        </p:spPr>
      </p:pic>
      <p:pic>
        <p:nvPicPr>
          <p:cNvPr id="24" name="Рисунок 23" descr="901303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2843808" y="4581128"/>
            <a:ext cx="743022" cy="556263"/>
          </a:xfrm>
          <a:prstGeom prst="rect">
            <a:avLst/>
          </a:prstGeom>
        </p:spPr>
      </p:pic>
      <p:pic>
        <p:nvPicPr>
          <p:cNvPr id="20" name="Рисунок 19" descr="901303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8028384" y="4437112"/>
            <a:ext cx="743022" cy="556263"/>
          </a:xfrm>
          <a:prstGeom prst="rect">
            <a:avLst/>
          </a:prstGeom>
        </p:spPr>
      </p:pic>
      <p:pic>
        <p:nvPicPr>
          <p:cNvPr id="17" name="Рисунок 16" descr="133_fotolia_24772635_m350_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371012">
            <a:off x="7535428" y="5646304"/>
            <a:ext cx="783257" cy="586324"/>
          </a:xfrm>
          <a:prstGeom prst="rect">
            <a:avLst/>
          </a:prstGeom>
        </p:spPr>
      </p:pic>
      <p:pic>
        <p:nvPicPr>
          <p:cNvPr id="25" name="Рисунок 24" descr="Chemistry-Formulas-2280832.jpg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6516216" y="188640"/>
            <a:ext cx="576064" cy="384042"/>
          </a:xfrm>
          <a:prstGeom prst="rect">
            <a:avLst/>
          </a:prstGeom>
        </p:spPr>
      </p:pic>
      <p:pic>
        <p:nvPicPr>
          <p:cNvPr id="18" name="Рисунок 17" descr="133_fotolia_24772635_m350_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371012">
            <a:off x="3574987" y="6006344"/>
            <a:ext cx="783257" cy="586324"/>
          </a:xfrm>
          <a:prstGeom prst="rect">
            <a:avLst/>
          </a:prstGeom>
        </p:spPr>
      </p:pic>
      <p:pic>
        <p:nvPicPr>
          <p:cNvPr id="1029" name="Рисунок 30" descr="Ukr_KNR.jpg"/>
          <p:cNvPicPr>
            <a:picLocks noChangeAspect="1"/>
          </p:cNvPicPr>
          <p:nvPr/>
        </p:nvPicPr>
        <p:blipFill>
          <a:blip r:embed="rId15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5364163" y="4941888"/>
            <a:ext cx="50323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Рисунок 9" descr="f5d834c89d0597f062e2415991fb6e1b.jpg"/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</a:blip>
          <a:srcRect/>
          <a:stretch>
            <a:fillRect/>
          </a:stretch>
        </p:blipFill>
        <p:spPr bwMode="auto">
          <a:xfrm>
            <a:off x="0" y="4833938"/>
            <a:ext cx="2700338" cy="202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857375" y="1600200"/>
            <a:ext cx="6829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38" y="274638"/>
            <a:ext cx="690086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" name="Рамка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8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1" name="Рисунок 20" descr="DynV_Laboratory_image_1.png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/>
          </a:blip>
          <a:stretch>
            <a:fillRect/>
          </a:stretch>
        </p:blipFill>
        <p:spPr>
          <a:xfrm>
            <a:off x="2411760" y="1700808"/>
            <a:ext cx="5808646" cy="4140461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scene3d>
            <a:camera prst="obliqueBottomRight"/>
            <a:lightRig rig="soft" dir="t"/>
          </a:scene3d>
          <a:sp3d extrusionH="12700" prstMaterial="clear">
            <a:contourClr>
              <a:srgbClr val="FFCC66"/>
            </a:contourClr>
          </a:sp3d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5" r:id="rId2"/>
    <p:sldLayoutId id="214748368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ln w="31550" cmpd="sng">
            <a:gradFill>
              <a:gsLst>
                <a:gs pos="25000">
                  <a:schemeClr val="accent1">
                    <a:shade val="25000"/>
                    <a:satMod val="190000"/>
                  </a:schemeClr>
                </a:gs>
                <a:gs pos="80000">
                  <a:schemeClr val="accent1">
                    <a:tint val="75000"/>
                    <a:satMod val="190000"/>
                  </a:schemeClr>
                </a:gs>
              </a:gsLst>
              <a:lin ang="5400000"/>
            </a:gradFill>
            <a:prstDash val="solid"/>
          </a:ln>
          <a:solidFill>
            <a:srgbClr val="FFFFFF"/>
          </a:solidFill>
          <a:effectLst>
            <a:outerShdw blurRad="41275" dist="12700" dir="12000000" algn="tl" rotWithShape="0">
              <a:srgbClr val="000000">
                <a:alpha val="40000"/>
              </a:srgbClr>
            </a:outerShdw>
          </a:effectLst>
          <a:latin typeface="Constant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62329"/>
          </a:solidFill>
          <a:latin typeface="Constantia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62329"/>
          </a:solidFill>
          <a:latin typeface="Constantia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62329"/>
          </a:solidFill>
          <a:latin typeface="Constantia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62329"/>
          </a:solidFill>
          <a:latin typeface="Constantia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62329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0" descr="Science_resize-landscape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</a:blip>
          <a:srcRect/>
          <a:stretch>
            <a:fillRect/>
          </a:stretch>
        </p:blipFill>
        <p:spPr bwMode="auto">
          <a:xfrm>
            <a:off x="179388" y="4997450"/>
            <a:ext cx="2447925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Текст 27"/>
          <p:cNvSpPr>
            <a:spLocks noGrp="1"/>
          </p:cNvSpPr>
          <p:nvPr>
            <p:ph type="body" idx="1"/>
          </p:nvPr>
        </p:nvSpPr>
        <p:spPr>
          <a:xfrm>
            <a:off x="1500166" y="571480"/>
            <a:ext cx="6096170" cy="3643338"/>
          </a:xfr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Изменения заданий ОГЭ по химии 9 класс </a:t>
            </a:r>
          </a:p>
          <a:p>
            <a:pPr algn="ctr">
              <a:defRPr/>
            </a:pP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2025 году</a:t>
            </a:r>
          </a:p>
          <a:p>
            <a:pPr algn="ctr"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Автор Фадеева Е.В.</a:t>
            </a:r>
          </a:p>
          <a:p>
            <a:pPr algn="ctr">
              <a:defRPr/>
            </a:pPr>
            <a:endParaRPr lang="ru-RU" i="1" dirty="0" smtClean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Рамка 2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2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55576" y="1052737"/>
            <a:ext cx="6959696" cy="11618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Разбаловка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заданий и шкала переводов баллов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2844" y="1600200"/>
          <a:ext cx="4572032" cy="3757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16"/>
                <a:gridCol w="2286016"/>
              </a:tblGrid>
              <a:tr h="656236">
                <a:tc>
                  <a:txBody>
                    <a:bodyPr/>
                    <a:lstStyle/>
                    <a:p>
                      <a:r>
                        <a:rPr lang="ru-RU" dirty="0" smtClean="0"/>
                        <a:t>Задания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баллы</a:t>
                      </a:r>
                      <a:endParaRPr lang="ru-RU" dirty="0"/>
                    </a:p>
                  </a:txBody>
                  <a:tcPr/>
                </a:tc>
              </a:tr>
              <a:tr h="1132682">
                <a:tc>
                  <a:txBody>
                    <a:bodyPr/>
                    <a:lstStyle/>
                    <a:p>
                      <a:r>
                        <a:rPr lang="ru-RU" dirty="0" smtClean="0"/>
                        <a:t>1-3,5-8,11,13-16,18,19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656236">
                <a:tc>
                  <a:txBody>
                    <a:bodyPr/>
                    <a:lstStyle/>
                    <a:p>
                      <a:r>
                        <a:rPr lang="ru-RU" dirty="0" smtClean="0"/>
                        <a:t>4,9,10,12,17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  <a:tr h="656236">
                <a:tc>
                  <a:txBody>
                    <a:bodyPr/>
                    <a:lstStyle/>
                    <a:p>
                      <a:r>
                        <a:rPr lang="ru-RU" dirty="0" smtClean="0"/>
                        <a:t>20,21,22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  <a:tr h="656236">
                <a:tc>
                  <a:txBody>
                    <a:bodyPr/>
                    <a:lstStyle/>
                    <a:p>
                      <a:r>
                        <a:rPr lang="ru-RU" dirty="0" smtClean="0"/>
                        <a:t>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857751" y="1699260"/>
          <a:ext cx="3786214" cy="3658566"/>
        </p:xfrm>
        <a:graphic>
          <a:graphicData uri="http://schemas.openxmlformats.org/drawingml/2006/table">
            <a:tbl>
              <a:tblPr/>
              <a:tblGrid>
                <a:gridCol w="1893107"/>
                <a:gridCol w="1893107"/>
              </a:tblGrid>
              <a:tr h="1764758">
                <a:tc>
                  <a:txBody>
                    <a:bodyPr/>
                    <a:lstStyle/>
                    <a:p>
                      <a:pPr algn="l"/>
                      <a:r>
                        <a:rPr lang="ru-RU" sz="1400" b="0" cap="all" dirty="0"/>
                        <a:t>ОТМЕТКА ПО ПЯТИБАЛЛЬНОЙ ШКАЛЕ</a:t>
                      </a:r>
                    </a:p>
                  </a:txBody>
                  <a:tcPr marL="381000" marR="3810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C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cap="all" dirty="0"/>
                        <a:t>СУММАРНЫЙ ПЕРВИЧНЫЙ БАЛЛ ЗА РАБОТУ В ЦЕЛОМ</a:t>
                      </a:r>
                    </a:p>
                  </a:txBody>
                  <a:tcPr marL="381000" marR="3810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CF0"/>
                    </a:solidFill>
                  </a:tcPr>
                </a:tc>
              </a:tr>
              <a:tr h="473452">
                <a:tc>
                  <a:txBody>
                    <a:bodyPr/>
                    <a:lstStyle/>
                    <a:p>
                      <a:r>
                        <a:rPr lang="ru-RU"/>
                        <a:t>«2»</a:t>
                      </a:r>
                    </a:p>
                  </a:txBody>
                  <a:tcPr marL="381000" marR="3810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9E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0-9</a:t>
                      </a:r>
                    </a:p>
                  </a:txBody>
                  <a:tcPr marL="381000" marR="3810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9E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3452">
                <a:tc>
                  <a:txBody>
                    <a:bodyPr/>
                    <a:lstStyle/>
                    <a:p>
                      <a:r>
                        <a:rPr lang="ru-RU"/>
                        <a:t>«3»</a:t>
                      </a:r>
                    </a:p>
                  </a:txBody>
                  <a:tcPr marL="381000" marR="381000" marT="76200" marB="762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9E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E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10-20</a:t>
                      </a:r>
                    </a:p>
                  </a:txBody>
                  <a:tcPr marL="381000" marR="381000" marT="76200" marB="762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9E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E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3452">
                <a:tc>
                  <a:txBody>
                    <a:bodyPr/>
                    <a:lstStyle/>
                    <a:p>
                      <a:r>
                        <a:rPr lang="ru-RU"/>
                        <a:t>«4»</a:t>
                      </a:r>
                    </a:p>
                  </a:txBody>
                  <a:tcPr marL="381000" marR="381000" marT="76200" marB="762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9E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E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21-30</a:t>
                      </a:r>
                    </a:p>
                  </a:txBody>
                  <a:tcPr marL="381000" marR="381000" marT="76200" marB="762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9E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E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3452">
                <a:tc>
                  <a:txBody>
                    <a:bodyPr/>
                    <a:lstStyle/>
                    <a:p>
                      <a:r>
                        <a:rPr lang="ru-RU"/>
                        <a:t>«5»</a:t>
                      </a:r>
                    </a:p>
                  </a:txBody>
                  <a:tcPr marL="381000" marR="381000" marT="76200" marB="762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9E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E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31-38</a:t>
                      </a:r>
                    </a:p>
                  </a:txBody>
                  <a:tcPr marL="381000" marR="381000" marT="76200" marB="762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9E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E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Распределение заданий КИМ ОГЭ по уровню сложности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857364"/>
            <a:ext cx="850112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Структура ОГЭ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5" y="1600200"/>
            <a:ext cx="7859216" cy="4525963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Часть 1</a:t>
            </a:r>
            <a:r>
              <a:rPr lang="ru-RU" dirty="0" smtClean="0"/>
              <a:t> содержит 19 заданий с кратким ответом, подразумевающих самостоятельное формулирование и запись ответа в виде числа или последовательности цифр.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Часть 2</a:t>
            </a:r>
            <a:r>
              <a:rPr lang="ru-RU" dirty="0" smtClean="0"/>
              <a:t> содержит 4 задания: 3 задания этой части подразумевают запись развёрнутого ответа, 1 задание этой части предполагает выполнение реального химического эксперимента и оформление его результатов.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 выполнение экзаменационной работы отводится 3 часа.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7375" y="785794"/>
            <a:ext cx="6829425" cy="534036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Участникам экзамена разрешается использовать следующие материалы и оборудование: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→ Периодическая система химических элементов Д.И. Менделеева;</a:t>
            </a:r>
            <a:br>
              <a:rPr lang="ru-RU" dirty="0" smtClean="0"/>
            </a:br>
            <a:r>
              <a:rPr lang="ru-RU" dirty="0" smtClean="0"/>
              <a:t>→ таблица растворимости солей, кислот и оснований в воде;</a:t>
            </a:r>
            <a:br>
              <a:rPr lang="ru-RU" dirty="0" smtClean="0"/>
            </a:br>
            <a:r>
              <a:rPr lang="ru-RU" dirty="0" smtClean="0"/>
              <a:t>→ электрохимический ряд напряжений металлов;</a:t>
            </a:r>
            <a:br>
              <a:rPr lang="ru-RU" dirty="0" smtClean="0"/>
            </a:br>
            <a:r>
              <a:rPr lang="ru-RU" dirty="0" smtClean="0"/>
              <a:t>→ непрограммируемый калькулятор;</a:t>
            </a:r>
            <a:br>
              <a:rPr lang="ru-RU" dirty="0" smtClean="0"/>
            </a:br>
            <a:r>
              <a:rPr lang="ru-RU" dirty="0" smtClean="0"/>
              <a:t>→ лабораторное оборудование для проведения химических опытов, предусмотренных заданиями КИМ;</a:t>
            </a:r>
            <a:br>
              <a:rPr lang="ru-RU" dirty="0" smtClean="0"/>
            </a:br>
            <a:r>
              <a:rPr lang="ru-RU" dirty="0" smtClean="0"/>
              <a:t>→ индивидуальный комплект химических реактивов и оборудования.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Изменения в КИМ 2025 года по сравнению с 2024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годом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Общее число заданий уменьшено с 24 до 23: из экзаменационного варианта 2025 г. исключено задание 24.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Изменена модель задания 23, предусматривающего выполнение химического эксперимента. Экзаменуемым предстоит провести 4 опыта, позволяющих распознать вещества в двух пробирках под номерами. Результаты выполнения задания оформляются в табличной форме. Выполнение задания оценивается 5 баллами. Оценивание экспертами в аудитории техники выполнения опытов в 2025 г. не предусмотрено.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задании 21 исключён компонент условия, предусматривающий составление сокращённого ионного уравнения реакции. Данный шаг обусловлен проверкой </a:t>
            </a:r>
            <a:r>
              <a:rPr lang="ru-RU" dirty="0" err="1" smtClean="0"/>
              <a:t>сформированности</a:t>
            </a:r>
            <a:r>
              <a:rPr lang="ru-RU" dirty="0" smtClean="0"/>
              <a:t> указанного умения новым заданием 23.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Максимальный первичный балл за выполнение экзаменационной работы уменьшен с 40 до 38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Задание  21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611560" y="1340769"/>
            <a:ext cx="8064896" cy="4375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Задание 23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67544" y="1268760"/>
            <a:ext cx="8208912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Условия проведения эксперимента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611560" y="1556792"/>
            <a:ext cx="7992887" cy="3406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5072074"/>
            <a:ext cx="4638675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Проверка 23 задания и оценка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12776"/>
            <a:ext cx="4968482" cy="5230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785926"/>
            <a:ext cx="421481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Химия 2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Химия 2</Template>
  <TotalTime>216</TotalTime>
  <Words>108</Words>
  <Application>Microsoft Office PowerPoint</Application>
  <PresentationFormat>Экран (4:3)</PresentationFormat>
  <Paragraphs>35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Химия 2</vt:lpstr>
      <vt:lpstr> </vt:lpstr>
      <vt:lpstr>Распределение заданий КИМ ОГЭ по уровню сложности</vt:lpstr>
      <vt:lpstr>Структура ОГЭ</vt:lpstr>
      <vt:lpstr>Презентация PowerPoint</vt:lpstr>
      <vt:lpstr> Изменения в КИМ 2025 года по сравнению с 2024 годом</vt:lpstr>
      <vt:lpstr>Задание  21</vt:lpstr>
      <vt:lpstr>Задание 23</vt:lpstr>
      <vt:lpstr>Условия проведения эксперимента</vt:lpstr>
      <vt:lpstr>Проверка 23 задания и оценка</vt:lpstr>
      <vt:lpstr>Разбаловка заданий и шкала переводов баллов</vt:lpstr>
    </vt:vector>
  </TitlesOfParts>
  <Company>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Химия шаблон</dc:title>
  <dc:creator>Бейгул Ольга Куприяновна</dc:creator>
  <cp:lastModifiedBy>учитель</cp:lastModifiedBy>
  <cp:revision>27</cp:revision>
  <dcterms:created xsi:type="dcterms:W3CDTF">2015-08-17T04:59:08Z</dcterms:created>
  <dcterms:modified xsi:type="dcterms:W3CDTF">2024-10-17T10:09:47Z</dcterms:modified>
</cp:coreProperties>
</file>