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sldIdLst>
    <p:sldId id="261" r:id="rId2"/>
    <p:sldId id="260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924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9571DF8-709E-4108-B932-E98C0A9C26FE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C5CE746-73C4-447B-B67F-CFB3C433946A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6498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71DF8-709E-4108-B932-E98C0A9C26FE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E746-73C4-447B-B67F-CFB3C43394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421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71DF8-709E-4108-B932-E98C0A9C26FE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E746-73C4-447B-B67F-CFB3C433946A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99973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71DF8-709E-4108-B932-E98C0A9C26FE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E746-73C4-447B-B67F-CFB3C433946A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6964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71DF8-709E-4108-B932-E98C0A9C26FE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E746-73C4-447B-B67F-CFB3C43394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3556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71DF8-709E-4108-B932-E98C0A9C26FE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E746-73C4-447B-B67F-CFB3C433946A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79003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71DF8-709E-4108-B932-E98C0A9C26FE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E746-73C4-447B-B67F-CFB3C433946A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01563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71DF8-709E-4108-B932-E98C0A9C26FE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E746-73C4-447B-B67F-CFB3C433946A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00660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71DF8-709E-4108-B932-E98C0A9C26FE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E746-73C4-447B-B67F-CFB3C433946A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9067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71DF8-709E-4108-B932-E98C0A9C26FE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E746-73C4-447B-B67F-CFB3C43394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686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71DF8-709E-4108-B932-E98C0A9C26FE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E746-73C4-447B-B67F-CFB3C433946A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1909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71DF8-709E-4108-B932-E98C0A9C26FE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E746-73C4-447B-B67F-CFB3C43394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825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71DF8-709E-4108-B932-E98C0A9C26FE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E746-73C4-447B-B67F-CFB3C433946A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7965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71DF8-709E-4108-B932-E98C0A9C26FE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E746-73C4-447B-B67F-CFB3C433946A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2854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71DF8-709E-4108-B932-E98C0A9C26FE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E746-73C4-447B-B67F-CFB3C43394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299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71DF8-709E-4108-B932-E98C0A9C26FE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E746-73C4-447B-B67F-CFB3C433946A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6499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71DF8-709E-4108-B932-E98C0A9C26FE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E746-73C4-447B-B67F-CFB3C43394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867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9571DF8-709E-4108-B932-E98C0A9C26FE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C5CE746-73C4-447B-B67F-CFB3C43394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22708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14255" y="1871131"/>
            <a:ext cx="6293812" cy="2617742"/>
          </a:xfrm>
        </p:spPr>
        <p:txBody>
          <a:bodyPr/>
          <a:lstStyle/>
          <a:p>
            <a:r>
              <a:rPr lang="ru-RU" sz="3200" b="1" kern="50" dirty="0">
                <a:solidFill>
                  <a:srgbClr val="00000A"/>
                </a:solidFill>
                <a:latin typeface="Times New Roman" panose="02020603050405020304" pitchFamily="18" charset="0"/>
                <a:ea typeface="Droid Sans Fallback"/>
                <a:cs typeface="FreeSans"/>
              </a:rPr>
              <a:t>Методы и приемы достижения соответствия итоговых экзаменационных отметок по русскому языку 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2398" y="1773383"/>
            <a:ext cx="6815669" cy="1842654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8064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5196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14255" y="1871131"/>
            <a:ext cx="6293812" cy="2617742"/>
          </a:xfrm>
        </p:spPr>
        <p:txBody>
          <a:bodyPr/>
          <a:lstStyle/>
          <a:p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2398" y="1773383"/>
            <a:ext cx="6815669" cy="1842654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</a:rPr>
              <a:t>Разбор обновленных критерий ОГЭ</a:t>
            </a:r>
            <a:endParaRPr lang="ru-RU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1582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3491" y="209710"/>
            <a:ext cx="7495309" cy="5998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188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5236" y="982132"/>
            <a:ext cx="9871361" cy="4893736"/>
          </a:xfrm>
        </p:spPr>
        <p:txBody>
          <a:bodyPr>
            <a:normAutofit fontScale="92500" lnSpcReduction="20000"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000" b="1" dirty="0">
                <a:solidFill>
                  <a:srgbClr val="25252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Критерии оценивания выполнения задания 13</a:t>
            </a:r>
            <a:endParaRPr lang="ru-RU" sz="3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000" dirty="0">
                <a:solidFill>
                  <a:srgbClr val="25252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Сочинение по всем критериям С1К1–С1К4 оценивается нулём баллов:</a:t>
            </a:r>
            <a:endParaRPr lang="ru-RU" sz="3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000" dirty="0">
                <a:solidFill>
                  <a:srgbClr val="25252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если сочинение представляет собой полностью переписанный или пересказанный текст;</a:t>
            </a:r>
            <a:br>
              <a:rPr lang="ru-RU" sz="3000" dirty="0">
                <a:solidFill>
                  <a:srgbClr val="25252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dirty="0">
                <a:solidFill>
                  <a:srgbClr val="25252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если сочинение написано на основе цитаты, отличной от цитаты в задании 13.1 выполняемого варианта;</a:t>
            </a:r>
            <a:br>
              <a:rPr lang="ru-RU" sz="3000" dirty="0">
                <a:solidFill>
                  <a:srgbClr val="25252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dirty="0">
                <a:solidFill>
                  <a:srgbClr val="25252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если в сочинении менее 70 слов. Ответ на задание 13.1 (сочинение-рассуждение) оценивается по следующим критериям.</a:t>
            </a:r>
            <a:br>
              <a:rPr lang="ru-RU" sz="3000" dirty="0">
                <a:solidFill>
                  <a:srgbClr val="25252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58334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7055" y="-1"/>
            <a:ext cx="8139542" cy="710872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80955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7600" y="982132"/>
            <a:ext cx="9778997" cy="4893736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Если в изложении и сочинении в целом насчитывается 99 и менее слов, то такая работа по критериям ГК1–ГК4 и ФК1 оценивается нулём баллов.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Если участник экзамена выполнил только один вид творческой работы (или изложение, или сочинение), то оценивание по критериям ГК1–ГК4 и ФК1 осуществляется также в соответствии с объёмом работы: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если в работе 140 и более слов, то грамотность оценивается по таблице 7;</a:t>
            </a:r>
            <a:b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если в работе 100–139 слов, то по критерию ФК1 работа оценивается нулём баллов, а по каждому из критериев ГК1–ГК4 не может быть выставлено более 1 балла </a:t>
            </a:r>
            <a:r>
              <a:rPr lang="ru-RU" dirty="0" smtClean="0">
                <a:solidFill>
                  <a:srgbClr val="25252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13664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046459"/>
              </p:ext>
            </p:extLst>
          </p:nvPr>
        </p:nvGraphicFramePr>
        <p:xfrm>
          <a:off x="2489201" y="719138"/>
          <a:ext cx="5664200" cy="6227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Документ" r:id="rId3" imgW="6105053" imgH="8035395" progId="Word.Document.12">
                  <p:embed/>
                </p:oleObj>
              </mc:Choice>
              <mc:Fallback>
                <p:oleObj name="Документ" r:id="rId3" imgW="6105053" imgH="803539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89201" y="719138"/>
                        <a:ext cx="5664200" cy="6227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63926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defTabSz="914400" eaLnBrk="0" fontAlgn="base" hangingPunct="0">
              <a:spcAft>
                <a:spcPct val="0"/>
              </a:spcAft>
            </a:pPr>
            <a:r>
              <a:rPr lang="ru-RU" altLang="ru-RU" sz="2200" b="1" dirty="0">
                <a:ln>
                  <a:noFill/>
                </a:ln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Критерии оценивания изложения по рекомендуемым стандартам</a:t>
            </a:r>
            <a:r>
              <a:rPr lang="ru-RU" altLang="ru-RU" sz="1800" dirty="0">
                <a:ln>
                  <a:noFill/>
                </a:ln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+mn-cs"/>
              </a:rPr>
              <a:t/>
            </a:r>
            <a:br>
              <a:rPr lang="ru-RU" altLang="ru-RU" sz="1800" dirty="0">
                <a:ln>
                  <a:noFill/>
                </a:ln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+mn-cs"/>
              </a:rPr>
            </a:br>
            <a:r>
              <a:rPr lang="ru-RU" altLang="ru-RU" sz="2200" b="1" dirty="0">
                <a:ln>
                  <a:noFill/>
                </a:ln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Критерии оценивания изложения по рекомендуемым стандартам</a:t>
            </a:r>
            <a:r>
              <a:rPr lang="ru-RU" altLang="ru-RU" sz="1800" dirty="0">
                <a:ln>
                  <a:noFill/>
                </a:ln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+mn-cs"/>
              </a:rPr>
              <a:t/>
            </a:r>
            <a:br>
              <a:rPr lang="ru-RU" altLang="ru-RU" sz="1800" dirty="0">
                <a:ln>
                  <a:noFill/>
                </a:ln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+mn-cs"/>
              </a:rPr>
            </a:br>
            <a:r>
              <a:rPr lang="ru-RU" altLang="ru-RU" sz="2700" b="1" dirty="0" smtClean="0">
                <a:ln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rPr>
              <a:t>1.</a:t>
            </a:r>
            <a:r>
              <a:rPr lang="ru-RU" altLang="ru-RU" b="1" dirty="0" smtClean="0">
                <a:ln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Критерии </a:t>
            </a:r>
            <a:r>
              <a:rPr lang="ru-RU" altLang="ru-RU" b="1" dirty="0">
                <a:ln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оценивания изложения по рекомендуемым стандартам</a:t>
            </a:r>
            <a:r>
              <a:rPr lang="ru-RU" altLang="ru-RU" sz="3600" dirty="0">
                <a:ln>
                  <a:noFill/>
                </a:ln>
                <a:solidFill>
                  <a:schemeClr val="bg1"/>
                </a:solidFill>
                <a:latin typeface="Arial" panose="020B0604020202020204" pitchFamily="34" charset="0"/>
              </a:rPr>
              <a:t/>
            </a:r>
            <a:br>
              <a:rPr lang="ru-RU" altLang="ru-RU" sz="3600" dirty="0">
                <a:ln>
                  <a:noFill/>
                </a:ln>
                <a:solidFill>
                  <a:schemeClr val="bg1"/>
                </a:solidFill>
                <a:latin typeface="Arial" panose="020B0604020202020204" pitchFamily="34" charset="0"/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4067854"/>
              </p:ext>
            </p:extLst>
          </p:nvPr>
        </p:nvGraphicFramePr>
        <p:xfrm>
          <a:off x="2102260" y="2536191"/>
          <a:ext cx="8468758" cy="33604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2071">
                  <a:extLst>
                    <a:ext uri="{9D8B030D-6E8A-4147-A177-3AD203B41FA5}">
                      <a16:colId xmlns:a16="http://schemas.microsoft.com/office/drawing/2014/main" val="2400401654"/>
                    </a:ext>
                  </a:extLst>
                </a:gridCol>
                <a:gridCol w="1625117">
                  <a:extLst>
                    <a:ext uri="{9D8B030D-6E8A-4147-A177-3AD203B41FA5}">
                      <a16:colId xmlns:a16="http://schemas.microsoft.com/office/drawing/2014/main" val="487514221"/>
                    </a:ext>
                  </a:extLst>
                </a:gridCol>
                <a:gridCol w="1058595">
                  <a:extLst>
                    <a:ext uri="{9D8B030D-6E8A-4147-A177-3AD203B41FA5}">
                      <a16:colId xmlns:a16="http://schemas.microsoft.com/office/drawing/2014/main" val="3083230779"/>
                    </a:ext>
                  </a:extLst>
                </a:gridCol>
                <a:gridCol w="1058595">
                  <a:extLst>
                    <a:ext uri="{9D8B030D-6E8A-4147-A177-3AD203B41FA5}">
                      <a16:colId xmlns:a16="http://schemas.microsoft.com/office/drawing/2014/main" val="2987049591"/>
                    </a:ext>
                  </a:extLst>
                </a:gridCol>
                <a:gridCol w="1058595">
                  <a:extLst>
                    <a:ext uri="{9D8B030D-6E8A-4147-A177-3AD203B41FA5}">
                      <a16:colId xmlns:a16="http://schemas.microsoft.com/office/drawing/2014/main" val="1092210359"/>
                    </a:ext>
                  </a:extLst>
                </a:gridCol>
                <a:gridCol w="1058595">
                  <a:extLst>
                    <a:ext uri="{9D8B030D-6E8A-4147-A177-3AD203B41FA5}">
                      <a16:colId xmlns:a16="http://schemas.microsoft.com/office/drawing/2014/main" val="1920484674"/>
                    </a:ext>
                  </a:extLst>
                </a:gridCol>
                <a:gridCol w="1058595">
                  <a:extLst>
                    <a:ext uri="{9D8B030D-6E8A-4147-A177-3AD203B41FA5}">
                      <a16:colId xmlns:a16="http://schemas.microsoft.com/office/drawing/2014/main" val="1503298217"/>
                    </a:ext>
                  </a:extLst>
                </a:gridCol>
                <a:gridCol w="1058595">
                  <a:extLst>
                    <a:ext uri="{9D8B030D-6E8A-4147-A177-3AD203B41FA5}">
                      <a16:colId xmlns:a16="http://schemas.microsoft.com/office/drawing/2014/main" val="617692978"/>
                    </a:ext>
                  </a:extLst>
                </a:gridCol>
              </a:tblGrid>
              <a:tr h="94796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48" marR="592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100">
                          <a:effectLst/>
                        </a:rPr>
                        <a:t>ФИО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48" marR="592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100">
                          <a:effectLst/>
                        </a:rPr>
                        <a:t>ИК1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100">
                          <a:effectLst/>
                        </a:rPr>
                        <a:t>2б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48" marR="592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100">
                          <a:effectLst/>
                        </a:rPr>
                        <a:t>ИК2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100">
                          <a:effectLst/>
                        </a:rPr>
                        <a:t>2б.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48" marR="592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100">
                          <a:effectLst/>
                        </a:rPr>
                        <a:t>ИК3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100">
                          <a:effectLst/>
                        </a:rPr>
                        <a:t>2б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48" marR="592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100">
                          <a:effectLst/>
                        </a:rPr>
                        <a:t>Г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100">
                          <a:effectLst/>
                        </a:rPr>
                        <a:t>8б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48" marR="592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100">
                          <a:effectLst/>
                        </a:rPr>
                        <a:t>Кол-во баллов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48" marR="592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100">
                          <a:effectLst/>
                        </a:rPr>
                        <a:t>Оценка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48" marR="59248" marT="0" marB="0"/>
                </a:tc>
                <a:extLst>
                  <a:ext uri="{0D108BD9-81ED-4DB2-BD59-A6C34878D82A}">
                    <a16:rowId xmlns:a16="http://schemas.microsoft.com/office/drawing/2014/main" val="1526261777"/>
                  </a:ext>
                </a:extLst>
              </a:tr>
              <a:tr h="47398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48" marR="592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48" marR="592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48" marR="592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48" marR="592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48" marR="592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48" marR="592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48" marR="592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48" marR="59248" marT="0" marB="0"/>
                </a:tc>
                <a:extLst>
                  <a:ext uri="{0D108BD9-81ED-4DB2-BD59-A6C34878D82A}">
                    <a16:rowId xmlns:a16="http://schemas.microsoft.com/office/drawing/2014/main" val="2655679354"/>
                  </a:ext>
                </a:extLst>
              </a:tr>
              <a:tr h="47398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48" marR="592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48" marR="592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48" marR="592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48" marR="592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48" marR="592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48" marR="592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48" marR="592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48" marR="59248" marT="0" marB="0"/>
                </a:tc>
                <a:extLst>
                  <a:ext uri="{0D108BD9-81ED-4DB2-BD59-A6C34878D82A}">
                    <a16:rowId xmlns:a16="http://schemas.microsoft.com/office/drawing/2014/main" val="1534963451"/>
                  </a:ext>
                </a:extLst>
              </a:tr>
              <a:tr h="47398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48" marR="592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48" marR="592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48" marR="592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48" marR="592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48" marR="592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48" marR="592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48" marR="592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48" marR="59248" marT="0" marB="0"/>
                </a:tc>
                <a:extLst>
                  <a:ext uri="{0D108BD9-81ED-4DB2-BD59-A6C34878D82A}">
                    <a16:rowId xmlns:a16="http://schemas.microsoft.com/office/drawing/2014/main" val="4143752890"/>
                  </a:ext>
                </a:extLst>
              </a:tr>
              <a:tr h="47398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</a:rPr>
                        <a:t>4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48" marR="592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48" marR="592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48" marR="592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48" marR="592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48" marR="592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48" marR="592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48" marR="592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48" marR="59248" marT="0" marB="0"/>
                </a:tc>
                <a:extLst>
                  <a:ext uri="{0D108BD9-81ED-4DB2-BD59-A6C34878D82A}">
                    <a16:rowId xmlns:a16="http://schemas.microsoft.com/office/drawing/2014/main" val="1826409028"/>
                  </a:ext>
                </a:extLst>
              </a:tr>
              <a:tr h="47398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</a:rPr>
                        <a:t>5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48" marR="592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48" marR="592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48" marR="592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48" marR="592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48" marR="592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48" marR="592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48" marR="592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48" marR="59248" marT="0" marB="0"/>
                </a:tc>
                <a:extLst>
                  <a:ext uri="{0D108BD9-81ED-4DB2-BD59-A6C34878D82A}">
                    <a16:rowId xmlns:a16="http://schemas.microsoft.com/office/drawing/2014/main" val="33703345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9759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3977" y="833430"/>
            <a:ext cx="9601196" cy="1303867"/>
          </a:xfrm>
        </p:spPr>
        <p:txBody>
          <a:bodyPr>
            <a:normAutofit fontScale="90000"/>
          </a:bodyPr>
          <a:lstStyle/>
          <a:p>
            <a:pPr lvl="0"/>
            <a:r>
              <a:rPr lang="ru-RU" altLang="ru-RU" b="1" dirty="0">
                <a:ln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Критерии оценивания сочинения по новым стандартам</a:t>
            </a:r>
            <a:r>
              <a:rPr lang="ru-RU" altLang="ru-RU" sz="2000" dirty="0">
                <a:ln>
                  <a:noFill/>
                </a:ln>
                <a:solidFill>
                  <a:schemeClr val="tx1"/>
                </a:solidFill>
              </a:rPr>
              <a:t/>
            </a:r>
            <a:br>
              <a:rPr lang="ru-RU" altLang="ru-RU" sz="2000" dirty="0">
                <a:ln>
                  <a:noFill/>
                </a:ln>
                <a:solidFill>
                  <a:schemeClr val="tx1"/>
                </a:solidFill>
              </a:rPr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0906405"/>
              </p:ext>
            </p:extLst>
          </p:nvPr>
        </p:nvGraphicFramePr>
        <p:xfrm>
          <a:off x="1295404" y="2557462"/>
          <a:ext cx="9089769" cy="33178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8155">
                  <a:extLst>
                    <a:ext uri="{9D8B030D-6E8A-4147-A177-3AD203B41FA5}">
                      <a16:colId xmlns:a16="http://schemas.microsoft.com/office/drawing/2014/main" val="1696917690"/>
                    </a:ext>
                  </a:extLst>
                </a:gridCol>
                <a:gridCol w="1681233">
                  <a:extLst>
                    <a:ext uri="{9D8B030D-6E8A-4147-A177-3AD203B41FA5}">
                      <a16:colId xmlns:a16="http://schemas.microsoft.com/office/drawing/2014/main" val="3538626576"/>
                    </a:ext>
                  </a:extLst>
                </a:gridCol>
                <a:gridCol w="973280">
                  <a:extLst>
                    <a:ext uri="{9D8B030D-6E8A-4147-A177-3AD203B41FA5}">
                      <a16:colId xmlns:a16="http://schemas.microsoft.com/office/drawing/2014/main" val="2341875794"/>
                    </a:ext>
                  </a:extLst>
                </a:gridCol>
                <a:gridCol w="856536">
                  <a:extLst>
                    <a:ext uri="{9D8B030D-6E8A-4147-A177-3AD203B41FA5}">
                      <a16:colId xmlns:a16="http://schemas.microsoft.com/office/drawing/2014/main" val="4103352696"/>
                    </a:ext>
                  </a:extLst>
                </a:gridCol>
                <a:gridCol w="1010113">
                  <a:extLst>
                    <a:ext uri="{9D8B030D-6E8A-4147-A177-3AD203B41FA5}">
                      <a16:colId xmlns:a16="http://schemas.microsoft.com/office/drawing/2014/main" val="213667096"/>
                    </a:ext>
                  </a:extLst>
                </a:gridCol>
                <a:gridCol w="1010113">
                  <a:extLst>
                    <a:ext uri="{9D8B030D-6E8A-4147-A177-3AD203B41FA5}">
                      <a16:colId xmlns:a16="http://schemas.microsoft.com/office/drawing/2014/main" val="440036076"/>
                    </a:ext>
                  </a:extLst>
                </a:gridCol>
                <a:gridCol w="1010113">
                  <a:extLst>
                    <a:ext uri="{9D8B030D-6E8A-4147-A177-3AD203B41FA5}">
                      <a16:colId xmlns:a16="http://schemas.microsoft.com/office/drawing/2014/main" val="252746275"/>
                    </a:ext>
                  </a:extLst>
                </a:gridCol>
                <a:gridCol w="1010113">
                  <a:extLst>
                    <a:ext uri="{9D8B030D-6E8A-4147-A177-3AD203B41FA5}">
                      <a16:colId xmlns:a16="http://schemas.microsoft.com/office/drawing/2014/main" val="3854166246"/>
                    </a:ext>
                  </a:extLst>
                </a:gridCol>
                <a:gridCol w="1010113">
                  <a:extLst>
                    <a:ext uri="{9D8B030D-6E8A-4147-A177-3AD203B41FA5}">
                      <a16:colId xmlns:a16="http://schemas.microsoft.com/office/drawing/2014/main" val="2009002834"/>
                    </a:ext>
                  </a:extLst>
                </a:gridCol>
              </a:tblGrid>
              <a:tr h="73730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1" marR="502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ФИО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1" marR="502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СК1</a:t>
                      </a:r>
                      <a:endParaRPr lang="ru-RU" sz="80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1б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1" marR="502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СК2</a:t>
                      </a:r>
                      <a:endParaRPr lang="ru-RU" sz="80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3б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1" marR="502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СК3</a:t>
                      </a:r>
                      <a:endParaRPr lang="ru-RU" sz="80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2б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1" marR="502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СК4</a:t>
                      </a:r>
                      <a:endParaRPr lang="ru-RU" sz="80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1б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1" marR="502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Г</a:t>
                      </a:r>
                      <a:endParaRPr lang="ru-RU" sz="80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8б.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1" marR="502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Кол-во баллов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1" marR="502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Оценка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1" marR="50271" marT="0" marB="0"/>
                </a:tc>
                <a:extLst>
                  <a:ext uri="{0D108BD9-81ED-4DB2-BD59-A6C34878D82A}">
                    <a16:rowId xmlns:a16="http://schemas.microsoft.com/office/drawing/2014/main" val="4105944180"/>
                  </a:ext>
                </a:extLst>
              </a:tr>
              <a:tr h="36865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1" marR="502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1" marR="502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1" marR="502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1" marR="502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1" marR="502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1" marR="502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1" marR="502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1" marR="502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1" marR="50271" marT="0" marB="0"/>
                </a:tc>
                <a:extLst>
                  <a:ext uri="{0D108BD9-81ED-4DB2-BD59-A6C34878D82A}">
                    <a16:rowId xmlns:a16="http://schemas.microsoft.com/office/drawing/2014/main" val="1983406044"/>
                  </a:ext>
                </a:extLst>
              </a:tr>
              <a:tr h="36865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1" marR="502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1" marR="502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1" marR="502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1" marR="502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1" marR="502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1" marR="502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1" marR="502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1" marR="502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1" marR="50271" marT="0" marB="0"/>
                </a:tc>
                <a:extLst>
                  <a:ext uri="{0D108BD9-81ED-4DB2-BD59-A6C34878D82A}">
                    <a16:rowId xmlns:a16="http://schemas.microsoft.com/office/drawing/2014/main" val="2433986517"/>
                  </a:ext>
                </a:extLst>
              </a:tr>
              <a:tr h="36865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1" marR="502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1" marR="502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1" marR="502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1" marR="502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1" marR="502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1" marR="502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1" marR="502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1" marR="502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1" marR="50271" marT="0" marB="0"/>
                </a:tc>
                <a:extLst>
                  <a:ext uri="{0D108BD9-81ED-4DB2-BD59-A6C34878D82A}">
                    <a16:rowId xmlns:a16="http://schemas.microsoft.com/office/drawing/2014/main" val="343496945"/>
                  </a:ext>
                </a:extLst>
              </a:tr>
              <a:tr h="36865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1" marR="502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1" marR="502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1" marR="502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1" marR="502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1" marR="502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1" marR="502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1" marR="502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1" marR="502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1" marR="50271" marT="0" marB="0"/>
                </a:tc>
                <a:extLst>
                  <a:ext uri="{0D108BD9-81ED-4DB2-BD59-A6C34878D82A}">
                    <a16:rowId xmlns:a16="http://schemas.microsoft.com/office/drawing/2014/main" val="4177786699"/>
                  </a:ext>
                </a:extLst>
              </a:tr>
              <a:tr h="36865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1" marR="502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1" marR="502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1" marR="502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1" marR="502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1" marR="502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1" marR="502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1" marR="502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1" marR="502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1" marR="50271" marT="0" marB="0"/>
                </a:tc>
                <a:extLst>
                  <a:ext uri="{0D108BD9-81ED-4DB2-BD59-A6C34878D82A}">
                    <a16:rowId xmlns:a16="http://schemas.microsoft.com/office/drawing/2014/main" val="3172036129"/>
                  </a:ext>
                </a:extLst>
              </a:tr>
              <a:tr h="36865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1" marR="502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1" marR="502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1" marR="502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1" marR="502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1" marR="502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1" marR="502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1" marR="502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1" marR="502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1" marR="50271" marT="0" marB="0"/>
                </a:tc>
                <a:extLst>
                  <a:ext uri="{0D108BD9-81ED-4DB2-BD59-A6C34878D82A}">
                    <a16:rowId xmlns:a16="http://schemas.microsoft.com/office/drawing/2014/main" val="4019038969"/>
                  </a:ext>
                </a:extLst>
              </a:tr>
              <a:tr h="36865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1" marR="502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1" marR="502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1" marR="502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1" marR="502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1" marR="502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1" marR="502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1" marR="502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1" marR="502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1" marR="50271" marT="0" marB="0"/>
                </a:tc>
                <a:extLst>
                  <a:ext uri="{0D108BD9-81ED-4DB2-BD59-A6C34878D82A}">
                    <a16:rowId xmlns:a16="http://schemas.microsoft.com/office/drawing/2014/main" val="9222680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4725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0"/>
            <a:ext cx="9601196" cy="1399309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2. Отработка сложных заданий ОГЭ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endParaRPr lang="ru-RU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744" y="997526"/>
            <a:ext cx="11170555" cy="5638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337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094509"/>
            <a:ext cx="9601196" cy="4781359"/>
          </a:xfrm>
        </p:spPr>
        <p:txBody>
          <a:bodyPr>
            <a:normAutofit/>
          </a:bodyPr>
          <a:lstStyle/>
          <a:p>
            <a:pPr marL="0" lvl="0" indent="0" defTabSz="914400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ru-RU" sz="4000" b="1" dirty="0">
                <a:solidFill>
                  <a:srgbClr val="C00000"/>
                </a:solidFill>
                <a:latin typeface="Calibri"/>
              </a:rPr>
              <a:t>Наибольшие затруднения в 2023 году </a:t>
            </a:r>
            <a:r>
              <a:rPr lang="ru-RU" sz="4000" dirty="0">
                <a:solidFill>
                  <a:prstClr val="black"/>
                </a:solidFill>
                <a:latin typeface="Calibri"/>
              </a:rPr>
              <a:t>вызвали задания 2, 3, 5. </a:t>
            </a:r>
          </a:p>
          <a:p>
            <a:pPr marL="0" lvl="0" indent="0" defTabSz="914400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ru-RU" sz="4000" b="1" dirty="0">
                <a:solidFill>
                  <a:srgbClr val="C00000"/>
                </a:solidFill>
                <a:latin typeface="Calibri"/>
              </a:rPr>
              <a:t>В 2024 году </a:t>
            </a:r>
            <a:r>
              <a:rPr lang="ru-RU" sz="4000" dirty="0">
                <a:solidFill>
                  <a:prstClr val="black"/>
                </a:solidFill>
                <a:latin typeface="Calibri"/>
              </a:rPr>
              <a:t>– 2(2), 3, 4(3), 5, 6(5),  11(7).* </a:t>
            </a:r>
          </a:p>
          <a:p>
            <a:pPr marL="0" lvl="0" indent="0" defTabSz="914400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ru-RU" sz="4000" dirty="0">
                <a:solidFill>
                  <a:prstClr val="black"/>
                </a:solidFill>
                <a:latin typeface="Calibri"/>
              </a:rPr>
              <a:t>Все задания в ОГЭ по русскому языку базового уровня.</a:t>
            </a:r>
          </a:p>
          <a:p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811980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100" spc="-100" dirty="0">
                <a:ln>
                  <a:noFill/>
                </a:ln>
                <a:solidFill>
                  <a:srgbClr val="675E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рекомендации УМО по решению заданий 2 и 3: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</a:pPr>
            <a:r>
              <a:rPr lang="ru-R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работать с текстом задания (5 предложений связного текста);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</a:pPr>
            <a:r>
              <a:rPr lang="ru-R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отработать навык нахождения грамматической основы;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</a:pPr>
            <a:r>
              <a:rPr lang="ru-R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применять алгоритм при определении типа односоставного предложения, типа сказуемого, вида подчинения в СПП;</a:t>
            </a:r>
          </a:p>
          <a:p>
            <a:pPr marL="342900" lvl="0" indent="-342900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</a:pPr>
            <a:r>
              <a:rPr lang="ru-R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включать задания формата ОГЭ/ЕГЭ с 7 класса;</a:t>
            </a:r>
          </a:p>
          <a:p>
            <a:pPr marL="342900" lvl="0" indent="-342900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</a:pPr>
            <a:r>
              <a:rPr lang="ru-R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проводить самостоятельные работы с заданиями на нахождение грамматической основы;</a:t>
            </a:r>
          </a:p>
          <a:p>
            <a:pPr marL="342900" lvl="0" indent="-342900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</a:pPr>
            <a:r>
              <a:rPr lang="ru-R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предлагать учащимся задания на характеристику предложений;</a:t>
            </a:r>
          </a:p>
          <a:p>
            <a:pPr marL="0" lvl="0" indent="0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</a:pPr>
            <a:endParaRPr lang="ru-RU" sz="2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endParaRPr lang="ru-RU" sz="2800" dirty="0">
              <a:solidFill>
                <a:prstClr val="black"/>
              </a:solidFill>
              <a:latin typeface="Calibri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7298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defTabSz="914400">
              <a:spcBef>
                <a:spcPts val="0"/>
              </a:spcBef>
            </a:pPr>
            <a:r>
              <a:rPr lang="ru-RU" sz="4100" spc="-100" dirty="0">
                <a:ln>
                  <a:noFill/>
                </a:ln>
                <a:solidFill>
                  <a:srgbClr val="675E47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Методические рекомендации УМО по решению задания 4:</a:t>
            </a:r>
            <a:r>
              <a:rPr lang="ru-RU" sz="1800" dirty="0">
                <a:ln>
                  <a:noFill/>
                </a:ln>
                <a:solidFill>
                  <a:prstClr val="black"/>
                </a:solidFill>
                <a:latin typeface="Calibri"/>
                <a:ea typeface="+mn-ea"/>
                <a:cs typeface="+mn-cs"/>
              </a:rPr>
              <a:t/>
            </a:r>
            <a:br>
              <a:rPr lang="ru-RU" sz="1800" dirty="0">
                <a:ln>
                  <a:noFill/>
                </a:ln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defTabSz="914400"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</a:pPr>
            <a:r>
              <a:rPr lang="ru-R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проводить комплексный анализ текста;</a:t>
            </a:r>
          </a:p>
          <a:p>
            <a:pPr marL="0" lvl="0" indent="0" defTabSz="914400"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</a:pPr>
            <a:r>
              <a:rPr lang="ru-R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усилить теоретическую составляющую, систематизировать материал по пунктуационным правилам;</a:t>
            </a:r>
          </a:p>
          <a:p>
            <a:pPr marL="342900" lvl="0" indent="-342900" defTabSz="914400"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</a:pPr>
            <a:r>
              <a:rPr lang="ru-R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давать задания на сопоставление правил и предложений;</a:t>
            </a:r>
          </a:p>
          <a:p>
            <a:pPr marL="342900" lvl="0" indent="-342900" defTabSz="914400"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</a:pPr>
            <a:r>
              <a:rPr lang="ru-R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включать задания такого формата в контрольные работы, начиная с 5 класса;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9399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100" spc="-100" dirty="0">
                <a:ln>
                  <a:noFill/>
                </a:ln>
                <a:solidFill>
                  <a:srgbClr val="675E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рекомендации УМО по решению задания 6: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</a:pPr>
            <a:r>
              <a:rPr lang="ru-R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алгоритм работы по выполнению данного задания;</a:t>
            </a:r>
          </a:p>
          <a:p>
            <a:pPr marL="342900" lvl="0" indent="-342900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</a:pPr>
            <a:r>
              <a:rPr lang="ru-R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обращать внимание на лексическое значение слова;</a:t>
            </a:r>
          </a:p>
          <a:p>
            <a:pPr marL="342900" lvl="0" indent="-342900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</a:pPr>
            <a:r>
              <a:rPr lang="ru-R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графически объяснять орфографическое правило (выделять корень, приставку, суффикс, подчеркивать букву и т.д.);</a:t>
            </a:r>
          </a:p>
          <a:p>
            <a:pPr marL="342900" lvl="0" indent="-342900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</a:pPr>
            <a:r>
              <a:rPr lang="ru-R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написания диктантов обязательно проводить письменную работу над ошибками;</a:t>
            </a:r>
          </a:p>
          <a:p>
            <a:pPr marL="342900" lvl="0" indent="-342900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</a:pPr>
            <a:r>
              <a:rPr lang="ru-R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включать задания формата ОГЭ/ЕГЭ с 7 класса;</a:t>
            </a:r>
          </a:p>
          <a:p>
            <a:pPr marL="342900" lvl="0" indent="-342900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</a:pPr>
            <a:r>
              <a:rPr lang="ru-R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предлагать учащимся самим составлять задания подобного типа; </a:t>
            </a:r>
          </a:p>
          <a:p>
            <a:pPr marL="342900" lvl="0" indent="-342900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</a:pPr>
            <a:r>
              <a:rPr lang="ru-R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включать подобный тип заданий в мониторинговые работы;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76973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100" spc="-100" dirty="0">
                <a:ln>
                  <a:noFill/>
                </a:ln>
                <a:solidFill>
                  <a:srgbClr val="675E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рекомендации УМО по решению задания 11: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</a:pPr>
            <a:r>
              <a:rPr lang="ru-R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отработки данного задания использовать ресурсы литературы;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</a:pPr>
            <a:r>
              <a:rPr lang="ru-R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усилить работу с текстом;</a:t>
            </a:r>
          </a:p>
          <a:p>
            <a:pPr marL="342900" lvl="0" indent="-342900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</a:pPr>
            <a:r>
              <a:rPr lang="ru-R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дополнять самостоятельные или контрольные работы заданием по определению средств  выразительности;</a:t>
            </a:r>
          </a:p>
          <a:p>
            <a:pPr marL="342900" lvl="0" indent="-342900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</a:pPr>
            <a:r>
              <a:rPr lang="ru-R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банк ФИПИ для решения заданий.</a:t>
            </a:r>
          </a:p>
          <a:p>
            <a:pPr marL="191884" lvl="0" indent="-191884" defTabSz="767535">
              <a:lnSpc>
                <a:spcPct val="90000"/>
              </a:lnSpc>
              <a:spcBef>
                <a:spcPts val="84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endParaRPr lang="ru-RU" dirty="0">
              <a:solidFill>
                <a:prstClr val="black"/>
              </a:solidFill>
              <a:latin typeface="Calibri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02692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47</TotalTime>
  <Words>432</Words>
  <Application>Microsoft Office PowerPoint</Application>
  <PresentationFormat>Широкоэкранный</PresentationFormat>
  <Paragraphs>169</Paragraphs>
  <Slides>16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5" baseType="lpstr">
      <vt:lpstr>Arial</vt:lpstr>
      <vt:lpstr>Calibri</vt:lpstr>
      <vt:lpstr>Droid Sans Fallback</vt:lpstr>
      <vt:lpstr>FreeSans</vt:lpstr>
      <vt:lpstr>Garamond</vt:lpstr>
      <vt:lpstr>Times New Roman</vt:lpstr>
      <vt:lpstr>Wingdings</vt:lpstr>
      <vt:lpstr>Натуральные материалы</vt:lpstr>
      <vt:lpstr>Документ</vt:lpstr>
      <vt:lpstr>Методы и приемы достижения соответствия итоговых экзаменационных отметок по русскому языку </vt:lpstr>
      <vt:lpstr>Критерии оценивания изложения по рекомендуемым стандартам Критерии оценивания изложения по рекомендуемым стандартам 1.Критерии оценивания изложения по рекомендуемым стандартам </vt:lpstr>
      <vt:lpstr>Критерии оценивания сочинения по новым стандартам </vt:lpstr>
      <vt:lpstr>2. Отработка сложных заданий ОГЭ</vt:lpstr>
      <vt:lpstr>Презентация PowerPoint</vt:lpstr>
      <vt:lpstr>Методические рекомендации УМО по решению заданий 2 и 3:</vt:lpstr>
      <vt:lpstr>Методические рекомендации УМО по решению задания 4: </vt:lpstr>
      <vt:lpstr>Методические рекомендации УМО по решению задания 6:</vt:lpstr>
      <vt:lpstr>Методические рекомендации УМО по решению задания 11: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Результаты перепроверки творческих работ (сочинение и изложение) по рекомендованной системе оценивания ОГЭ по русскому языку .</dc:title>
  <dc:creator>Админ</dc:creator>
  <cp:lastModifiedBy>Админ</cp:lastModifiedBy>
  <cp:revision>7</cp:revision>
  <dcterms:created xsi:type="dcterms:W3CDTF">2025-02-16T10:15:31Z</dcterms:created>
  <dcterms:modified xsi:type="dcterms:W3CDTF">2025-03-27T04:44:19Z</dcterms:modified>
</cp:coreProperties>
</file>