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69" r:id="rId17"/>
    <p:sldId id="272" r:id="rId18"/>
    <p:sldId id="273" r:id="rId1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07" d="100"/>
          <a:sy n="107" d="100"/>
        </p:scale>
        <p:origin x="-1734" y="-8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96CFB-D1FE-4B55-9BB9-D40F1C2ABD77}" type="datetimeFigureOut">
              <a:rPr lang="ru-RU" smtClean="0"/>
              <a:pPr/>
              <a:t>01.03.2026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818F9-C2AB-4FAD-849D-F813914D89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9270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mc.ggtu.ru/documents/normative_base/metod_rec/pmr_ot_23.08.2024_N_AZ-1705_05.pdf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minobr.nso.ru/sites/minobr.nso.ru/wodby_files/files/wiki/2025/05/41_pismo_minprosveshcheniya_rossii_ot_14.08.2025_n_vzh-1399_05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du.gov.ru/career_guidance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edu.ru/press-center/articles/professii-kotorye-svyazany-s-biologiey/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vuzopedia.ru/professii/cat/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cheba.ru/for-abiturients/speciality/search/higher/biology-and-biotechnology" TargetMode="External"/><Relationship Id="rId5" Type="http://schemas.openxmlformats.org/officeDocument/2006/relationships/hyperlink" Target="https://postupi.online/podbor-professii/professii-s-biologiej/?page_num=16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Реализация единой модели профориентации на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уроках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биологии</a:t>
            </a: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28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28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28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2308194"/>
            <a:ext cx="3766800" cy="2571006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профессиональных интересов школьников через биологию, интеграция современных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подходов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Кувшинова Ольга Витальевна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читель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биологии ГБОУ СОШ с. Утевка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08373" y="292963"/>
            <a:ext cx="8487052" cy="45808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профориентационные задания в </a:t>
            </a:r>
            <a:r>
              <a:rPr lang="en-US" sz="23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биологии</a:t>
            </a:r>
            <a:r>
              <a:rPr lang="en-US" sz="23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ru-RU" sz="23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Задания с каждым классом становятся всё более сложными, отражая реальные задачи профессий, и помогают учащимся определиться с будущей сферой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деятельности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6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класс: таблица «Лекарственные растения» (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профессия фармацевта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7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класс: задача про колорадского жука (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профессия агронома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8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класс: самонаблюдение за ЧСС (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профессия врача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9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класс: проект «Биотехнологии в современном мире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»(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профессии </a:t>
            </a:r>
            <a:r>
              <a:rPr lang="ru-RU" sz="14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биотехнолога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ru-RU" sz="14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биоинженера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).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10–11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класс: исследование качества воды в местном водоёме (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профессия </a:t>
            </a:r>
            <a:r>
              <a:rPr lang="ru-RU" sz="1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гидроэколога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).</a:t>
            </a:r>
          </a:p>
          <a:p>
            <a:pPr marL="0" indent="0" algn="l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Кружки «Юный биолог» и «Экологический </a:t>
            </a:r>
            <a:r>
              <a:rPr lang="en-US" sz="1200" b="1" i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патруль</a:t>
            </a:r>
            <a:r>
              <a:rPr lang="en-US" sz="1200" b="1" i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r>
              <a:rPr lang="ru-RU" sz="1200" b="1" i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«Занимательная экология»</a:t>
            </a:r>
            <a:r>
              <a:rPr lang="en-US" sz="1200" b="1" i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объединяют школьников для углубленного изучения природы и участия в экологических акциях, развивая интерес к науке через практическую деятельность.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Конкурсы, такие как «Лучший исследовательский проект» и «Ботанический </a:t>
            </a:r>
            <a:r>
              <a:rPr lang="en-US" sz="1200" b="1" i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рисунок</a:t>
            </a:r>
            <a:r>
              <a:rPr lang="en-US" sz="1200" b="1" i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r>
              <a:rPr lang="ru-RU" sz="1200" b="1" i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«Первые ступени в науку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стимулируют творческое мышление и научный подход у учащихся, способствуя развитию исследовательских навыков.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Олимпиады по биологии и экологии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предоставляют возможность проверить знания и умения в соревновательной форме, повышая мотивацию и уровень подготовки учащихся.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Летняя практика на учебно-опытном участке и участие в научных конференциях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расширяют профессиональный кругозор и способствуют формированию профессиональных компетенций.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2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Формы внеурочной деятельности по биологии и экологии
</a:t>
            </a:r>
            <a:endParaRPr lang="en-US" sz="2027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0" y="953355"/>
            <a:ext cx="4124700" cy="377829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Цифровые инструменты профориентации
</a:t>
            </a:r>
            <a:endParaRPr lang="en-US" sz="2400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Профориентационные тесты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Профориентационные тесты помогают учащимся определить свои интересы и склонности, что способствует осознанному выбору направления в биологии и смежных профессиях.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Онлайн курсы и виртуальные лаборатории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Онлайн курсы по биотехнологиям предоставляют актуальные знания и практические навыки в форме лекций и заданий. </a:t>
            </a:r>
            <a:endParaRPr lang="ru-RU" sz="11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1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Виртуальные</a:t>
            </a:r>
            <a:r>
              <a:rPr lang="en-US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лаборатории позволяют проводить эксперименты дистанционно, что расширяет возможности освоения профессий.
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0" y="953355"/>
            <a:ext cx="4124700" cy="377829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10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Материальные и социальные ресурсы профориентации
</a:t>
            </a:r>
            <a:endParaRPr lang="en-US" sz="2109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9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Социальные ресурсы</a:t>
            </a:r>
            <a:r>
              <a:rPr lang="en-US" sz="12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9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9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Социальные ресурсы включают партнёрство с высшими учебными заведениями и предприятиями, а также встречи с выпускниками, которые выбрали биологические профессии. Это расширяет профессиональные горизонты школьников.
</a:t>
            </a:r>
            <a:endParaRPr lang="en-US" sz="1297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Материальные ресурсы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 ключевым материальным ресурсам относятся микроскопы и комплекты для экспериментов, а также гербарии и коллекции насекомых. Они обеспечивают практическое обучение и формируют представление о профессиях.
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Понимание связи между биологией и профессиями позволяет увидеть практическое применение знаний, облегчая процесс профессионального самоопределения.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Повышение интереса учащихся к биологии способствует углубленному изучению предмета и формированию устойчивой мотивации к науке.
</a:t>
            </a:r>
            <a:endParaRPr lang="en-US" sz="16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Осознанный выбор профиля обучения помогает школьникам сделать информированный выбор в пользу биологических направлений, опираясь на свои способности и интересы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endParaRPr lang="ru-RU" sz="24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        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Ожидаемые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профориентации</a:t>
            </a: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   школьников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26926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школы:</a:t>
            </a: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числа выпускников, поступающих на биологические специальности.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педагогов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расширение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методических возможностей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;</a:t>
            </a: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228600" indent="-2286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профориентации в уроки</a:t>
            </a:r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Ожидаемые результаты профориентации
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6062" y="1702495"/>
            <a:ext cx="2839884" cy="189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23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455938"/>
            <a:ext cx="2517000" cy="2584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Качественные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</a:p>
          <a:p>
            <a:pPr>
              <a:lnSpc>
                <a:spcPct val="115000"/>
              </a:lnSpc>
            </a:pPr>
            <a:endParaRPr lang="ru-RU" sz="16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уровень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мотивации к изучению биологии;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	</a:t>
            </a:r>
            <a:endParaRPr lang="ru-RU" sz="16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16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сформированность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представлений о профессиях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;</a:t>
            </a: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активность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проектной деятельности</a:t>
            </a:r>
          </a:p>
        </p:txBody>
      </p:sp>
      <p:sp>
        <p:nvSpPr>
          <p:cNvPr id="6" name="Text 1"/>
          <p:cNvSpPr txBox="1"/>
          <p:nvPr/>
        </p:nvSpPr>
        <p:spPr>
          <a:xfrm>
            <a:off x="418525" y="1455938"/>
            <a:ext cx="2380800" cy="2584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Количественные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	</a:t>
            </a:r>
            <a:endParaRPr lang="ru-RU" sz="16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доля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учащихся, выбравших биологический профиль;</a:t>
            </a:r>
          </a:p>
          <a:p>
            <a:pPr>
              <a:lnSpc>
                <a:spcPct val="115000"/>
              </a:lnSpc>
            </a:pPr>
            <a:endParaRPr lang="ru-RU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олимпиадах и конкурсах.</a:t>
            </a:r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1686757" y="393900"/>
            <a:ext cx="6943668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Критерии эффективности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1573" y="1666220"/>
            <a:ext cx="2789781" cy="185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Профориентация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уроках биологии — важный элемент образовательного процесса.</a:t>
            </a:r>
            <a:endParaRPr lang="en-US" sz="16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Единая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модель позволяет системно знакомить школьников с профессиями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направленность повышает эффективность профориентации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расширение партнёрства с вузами, внедрение цифровых технологий.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4000" dirty="0"/>
              <a:t>Заключение</a:t>
            </a:r>
            <a:endParaRPr lang="en-US" sz="4000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16164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08373" y="292963"/>
            <a:ext cx="8487052" cy="45808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3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СПАСИБО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ru-RU" sz="60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ВНИМАНИЕ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5140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Спрос на профессии в биологии и смежных областях растёт. </a:t>
            </a:r>
            <a:endParaRPr lang="ru-RU" sz="16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Биология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становится основой для многих современных специальностей, ранняя профориентация мотивирует к изучению предмета.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Важность профориентации через биологию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Цель — пробудить интерес к биологическим наукам и помочь учащимся разобраться в разнообразии профессий, связанных с биологией.
</a:t>
            </a:r>
            <a:endParaRPr lang="en-US" sz="14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Развивать навыки самоопределения учащихся, поддерживая их в выборе профессионального пути на основе личных склонностей и знаний.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Задачи включают ознакомление с профессиями биологической направленности и раскрытие практического применения биологических знаний.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Проводить профессиональные пробы, давая возможность прямого знакомства и опыта в профильных сферах.
</a:t>
            </a:r>
            <a:endParaRPr lang="en-US" sz="14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5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Цели и задачи профориентации на уроках биологии
</a:t>
            </a:r>
            <a:endParaRPr lang="en-US" sz="2259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32" y="1508528"/>
            <a:ext cx="3580737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899" y="-506027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05732" y="3909728"/>
            <a:ext cx="8438267" cy="528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Официальные документы Министерства </a:t>
            </a:r>
            <a:r>
              <a:rPr lang="en-US" sz="8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образования</a:t>
            </a:r>
            <a:r>
              <a:rPr lang="en-US" sz="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РФ</a:t>
            </a:r>
            <a:endParaRPr lang="ru-RU" sz="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6"/>
              </a:rPr>
              <a:t>https://</a:t>
            </a:r>
            <a:r>
              <a:rPr lang="en-US" sz="8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6"/>
              </a:rPr>
              <a:t>edu.gov.ru/career_guidance</a:t>
            </a:r>
            <a:endParaRPr lang="ru-RU" sz="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7"/>
              </a:rPr>
              <a:t>https://</a:t>
            </a:r>
            <a:r>
              <a:rPr lang="en-US" sz="8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7"/>
              </a:rPr>
              <a:t>minobr.nso.ru/sites/minobr.nso.ru/wodby_files/files/wiki/2025/05/41_pismo_minprosveshcheniya_rossii_ot_14.08.2025_n_vzh-1399_05.pdf</a:t>
            </a:r>
            <a:endParaRPr lang="ru-RU" sz="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8"/>
              </a:rPr>
              <a:t>https://</a:t>
            </a:r>
            <a:r>
              <a:rPr lang="en-US" sz="8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8"/>
              </a:rPr>
              <a:t>rumc.ggtu.ru/documents/normative_base/metod_rec/pmr_ot_23.08.2024_N_AZ-1705_05.pdf</a:t>
            </a:r>
            <a:endParaRPr lang="ru-RU" sz="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7"/>
              </a:rPr>
              <a:t>https://</a:t>
            </a:r>
            <a:r>
              <a:rPr lang="en-US" sz="8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7"/>
              </a:rPr>
              <a:t>minobr.nso.ru/sites/minobr.nso.ru/wodby_files/files/wiki/2025/05/41_pismo_minprosveshcheniya_rossii_ot_14.08.2025_n_vzh-1399_05.pdf</a:t>
            </a:r>
            <a:endParaRPr lang="ru-RU" sz="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endParaRPr lang="ru-RU" sz="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документы, регулирующие профориентацию в образовании и развитие биологических специальностей.
Правовая база обеспечивает комплексное внедрение профориентации в учебные программы биологии.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Нормативно-правовая база профориентации
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0" y="953355"/>
            <a:ext cx="4124700" cy="377829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Принципы единой модели профориентации
</a:t>
            </a:r>
            <a:endParaRPr lang="en-US" sz="2400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Персонализация и междисциплинарность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Учитываются индивидуальные интересы учащихся, а также связь биологии с химией, физикой и экологией для комплексного понимания профессий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Системный и непрерывный подход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Профориентация проходит последовательно с 5 по 11 класс, интегрируясь во все учебные этапы и содержание биологии.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75" y="1653604"/>
            <a:ext cx="4152000" cy="213705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88272" y="3950563"/>
            <a:ext cx="8338353" cy="84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15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Образовательные и </a:t>
            </a: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профессиональные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каталоги</a:t>
            </a:r>
            <a:endParaRPr lang="ru-RU" sz="10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5"/>
              </a:rPr>
              <a:t>https://postupi.online/podbor-professii/professii-s-biologiej/?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5"/>
              </a:rPr>
              <a:t>page_num=16</a:t>
            </a:r>
            <a:endParaRPr lang="ru-RU" sz="10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6"/>
              </a:rPr>
              <a:t>https://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6"/>
              </a:rPr>
              <a:t>www.ucheba.ru/for-abiturients/speciality/search/higher/biology-and-biotechnology</a:t>
            </a:r>
            <a:endParaRPr lang="ru-RU" sz="10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7"/>
              </a:rPr>
              <a:t>https://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7"/>
              </a:rPr>
              <a:t>vuzopedia.ru/professii/cat/9</a:t>
            </a:r>
            <a:endParaRPr lang="ru-RU" sz="10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8"/>
              </a:rPr>
              <a:t>https://kedu.ru/press-center/articles/professii-kotorye-svyazany-s-biologiey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8"/>
              </a:rPr>
              <a:t>/</a:t>
            </a:r>
            <a:endParaRPr lang="ru-RU" sz="10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09100" cy="204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направления профессий, связанных с биологией, демонстрирующие разнообразие и возможности выбора.
Биология открывает доступ к широкому спектру востребованных профессий с разными направлениями развития.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Профессии биологического профиля
</a:t>
            </a:r>
            <a:endParaRPr lang="en-US" sz="2400" dirty="0"/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2988091"/>
            <a:ext cx="2019900" cy="180291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300" y="2988091"/>
            <a:ext cx="2019900" cy="180291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0075" y="2988091"/>
            <a:ext cx="2019900" cy="180291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600" y="2988091"/>
            <a:ext cx="2019900" cy="1802919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профориентации для 5–7 классов
</a:t>
            </a:r>
            <a:endParaRPr lang="en-US" sz="2400" dirty="0"/>
          </a:p>
        </p:txBody>
      </p:sp>
      <p:sp>
        <p:nvSpPr>
          <p:cNvPr id="1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16" name="Text 2"/>
          <p:cNvSpPr txBox="1"/>
          <p:nvPr/>
        </p:nvSpPr>
        <p:spPr>
          <a:xfrm>
            <a:off x="739175" y="1129296"/>
            <a:ext cx="152610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Рассказ о профессиях через растения
</a:t>
            </a: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уроках обсуждаются профессии фармацевта и агронома при изучении ботаники, что помогает связать знания с практической деятельностью.
</a:t>
            </a:r>
            <a:endParaRPr lang="en-US" sz="919" dirty="0"/>
          </a:p>
        </p:txBody>
      </p:sp>
      <p:sp>
        <p:nvSpPr>
          <p:cNvPr id="17" name="Text 3"/>
          <p:cNvSpPr txBox="1"/>
          <p:nvPr/>
        </p:nvSpPr>
        <p:spPr>
          <a:xfrm>
            <a:off x="2857034" y="1129296"/>
            <a:ext cx="152610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Экскурсии в ботанические сады и зоопарки
</a:t>
            </a: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Ученики посещают специализированные учреждения, где наблюдают за растениями и животными, знакомясь с профессиями эколога и зоотехника.
</a:t>
            </a:r>
            <a:endParaRPr lang="en-US" sz="919" dirty="0"/>
          </a:p>
        </p:txBody>
      </p:sp>
      <p:sp>
        <p:nvSpPr>
          <p:cNvPr id="18" name="Text 4"/>
          <p:cNvSpPr txBox="1"/>
          <p:nvPr/>
        </p:nvSpPr>
        <p:spPr>
          <a:xfrm>
            <a:off x="4937764" y="1129296"/>
            <a:ext cx="152610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Ведение дневников наблюдений
</a:t>
            </a: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 фиксируют изменения в природе, изучая фенологию и экологии, что развивает интерес и понимание профессиональных сфер.
</a:t>
            </a:r>
            <a:endParaRPr lang="en-US" sz="919" dirty="0"/>
          </a:p>
        </p:txBody>
      </p:sp>
      <p:sp>
        <p:nvSpPr>
          <p:cNvPr id="19" name="Text 5"/>
          <p:cNvSpPr txBox="1"/>
          <p:nvPr/>
        </p:nvSpPr>
        <p:spPr>
          <a:xfrm>
            <a:off x="7017878" y="1129296"/>
            <a:ext cx="152610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Простые эксперименты в классе
</a:t>
            </a: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Выращивание растений и наблюдения за микроорганизмами дают практический опыт и формируют начальные научные навыки.
</a:t>
            </a:r>
            <a:endParaRPr lang="en-US" sz="91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ru-RU" sz="1200" u="sng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ВСТРЕЧИ</a:t>
            </a:r>
          </a:p>
          <a:p>
            <a:pPr marL="0" indent="0" algn="l">
              <a:lnSpc>
                <a:spcPct val="115000"/>
              </a:lnSpc>
              <a:buNone/>
            </a:pPr>
            <a:endParaRPr lang="ru-RU" sz="1200" u="sng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встреч с профессионалами — </a:t>
            </a:r>
            <a:r>
              <a:rPr lang="en-US" sz="1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ветеринарами и агрономами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 помогает применить теорию к реальным профессиям.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15000"/>
              </a:lnSpc>
              <a:buNone/>
            </a:pPr>
            <a:r>
              <a:rPr lang="ru-RU" sz="1200" u="sng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РАБОТЫ</a:t>
            </a:r>
          </a:p>
          <a:p>
            <a:pPr marL="0" indent="0">
              <a:lnSpc>
                <a:spcPct val="115000"/>
              </a:lnSpc>
              <a:buNone/>
            </a:pPr>
            <a:endParaRPr lang="ru-RU" sz="1200" u="sng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работы включают анализ продуктов питания и изучение влияния окружающей среды на живые организмы с профориентационной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направленностью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2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пищевых продуктов (</a:t>
            </a:r>
            <a:r>
              <a:rPr lang="ru-RU" sz="1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профессия технолога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);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влияния факторов среды на организм (</a:t>
            </a:r>
            <a:r>
              <a:rPr lang="ru-RU" sz="1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).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15000"/>
              </a:lnSpc>
              <a:buNone/>
            </a:pPr>
            <a:r>
              <a:rPr lang="ru-RU" sz="1200" u="sng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ТЕМАТИЧЕСКИЕ ПРОЕКТЫ</a:t>
            </a:r>
          </a:p>
          <a:p>
            <a:pPr marL="0" indent="0">
              <a:lnSpc>
                <a:spcPct val="115000"/>
              </a:lnSpc>
              <a:buNone/>
            </a:pPr>
            <a:endParaRPr lang="ru-RU" sz="1200" u="sng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Реализация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тематических проектов на темы «Профессии с животными» </a:t>
            </a:r>
            <a:endParaRPr lang="ru-RU" sz="12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«Растения в медицине» расширяет знания и практические умения.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профориентации для 8–9 классов
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5800" y="16053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Исследовательские 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проекты с элементами профессиональных проб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  <a:endParaRPr lang="ru-RU" sz="1200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Высокий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уровень исследовательских проектов, включая генетические эксперименты, способствует глубокому профессиональному погружению.
</a:t>
            </a:r>
            <a:endParaRPr lang="en-US" sz="1200" dirty="0"/>
          </a:p>
        </p:txBody>
      </p:sp>
      <p:sp>
        <p:nvSpPr>
          <p:cNvPr id="7" name="Text 1"/>
          <p:cNvSpPr txBox="1"/>
          <p:nvPr/>
        </p:nvSpPr>
        <p:spPr>
          <a:xfrm>
            <a:off x="925800" y="33880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Экологические исследования на территории школы развивают навыки анализа и критического мышления в реальной среде.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5235875" y="160537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Виртуальные 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экскурсии в лаборатории, </a:t>
            </a: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НИИ</a:t>
            </a:r>
          </a:p>
          <a:p>
            <a:pPr>
              <a:lnSpc>
                <a:spcPct val="115000"/>
              </a:lnSpc>
            </a:pP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Решение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кейс-заданий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 практики биологов и медиков формирует профессиональную компетентность и готовность к рабочей деятельности.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5235875" y="33880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Мастер </a:t>
            </a:r>
            <a:r>
              <a:rPr lang="ru-RU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классы от студентов профильных </a:t>
            </a:r>
            <a:r>
              <a:rPr lang="ru-RU" sz="1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вузов</a:t>
            </a:r>
          </a:p>
          <a:p>
            <a:pPr>
              <a:lnSpc>
                <a:spcPct val="115000"/>
              </a:lnSpc>
            </a:pP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Проведение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мастер-классов и виртуальных экскурсий расширяет представления о будущей профессии и научной работе.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424625" y="393900"/>
            <a:ext cx="79146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профориентации для 10–11 классов
</a:t>
            </a:r>
            <a:endParaRPr lang="en-US" sz="2400" dirty="0"/>
          </a:p>
        </p:txBody>
      </p:sp>
      <p:sp>
        <p:nvSpPr>
          <p:cNvPr id="11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706</Words>
  <Application>Microsoft Office PowerPoint</Application>
  <PresentationFormat>Экран (16:9)</PresentationFormat>
  <Paragraphs>164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18</cp:revision>
  <dcterms:created xsi:type="dcterms:W3CDTF">2026-02-23T15:58:12Z</dcterms:created>
  <dcterms:modified xsi:type="dcterms:W3CDTF">2026-03-01T08:18:32Z</dcterms:modified>
</cp:coreProperties>
</file>