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2" r:id="rId4"/>
    <p:sldId id="268" r:id="rId5"/>
    <p:sldId id="272" r:id="rId6"/>
    <p:sldId id="273" r:id="rId7"/>
    <p:sldId id="266" r:id="rId8"/>
    <p:sldId id="270" r:id="rId9"/>
    <p:sldId id="271" r:id="rId10"/>
    <p:sldId id="267" r:id="rId11"/>
    <p:sldId id="25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продаж</c:v>
                </c:pt>
              </c:strCache>
            </c:strRef>
          </c:tx>
          <c:spPr>
            <a:solidFill>
              <a:srgbClr val="FF0000"/>
            </a:solidFill>
            <a:ln w="28575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 w="28575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 w="28575"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 w="28575">
                <a:noFill/>
              </a:ln>
            </c:spPr>
          </c:dPt>
          <c:cat>
            <c:strRef>
              <c:f>Лист1!$A$2:$A$6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47.6</c:v>
                </c:pt>
                <c:pt idx="2">
                  <c:v>34.9</c:v>
                </c:pt>
                <c:pt idx="3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373056"/>
        <c:axId val="105378944"/>
      </c:barChart>
      <c:stockChart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Максимальная цена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Лист1!$A$2:$A$6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58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Минимальная цена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Лист1!$A$2:$A$6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35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Цена закрытия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5"/>
          </c:marker>
          <c:cat>
            <c:strRef>
              <c:f>Лист1!$A$2:$A$6</c:f>
              <c:strCache>
                <c:ptCount val="4"/>
                <c:pt idx="0">
                  <c:v>"2"</c:v>
                </c:pt>
                <c:pt idx="1">
                  <c:v>"3"</c:v>
                </c:pt>
                <c:pt idx="2">
                  <c:v>"4"</c:v>
                </c:pt>
                <c:pt idx="3">
                  <c:v>"5"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32</c:v>
                </c:pt>
                <c:pt idx="1">
                  <c:v>35</c:v>
                </c:pt>
                <c:pt idx="2">
                  <c:v>34</c:v>
                </c:pt>
                <c:pt idx="3">
                  <c:v>35</c:v>
                </c:pt>
                <c:pt idx="4">
                  <c:v>43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axId val="9240960"/>
        <c:axId val="105380480"/>
      </c:stockChart>
      <c:catAx>
        <c:axId val="1053730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crossAx val="105378944"/>
        <c:crosses val="autoZero"/>
        <c:auto val="1"/>
        <c:lblAlgn val="ctr"/>
        <c:lblOffset val="100"/>
        <c:noMultiLvlLbl val="0"/>
      </c:catAx>
      <c:valAx>
        <c:axId val="105378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373056"/>
        <c:crosses val="autoZero"/>
        <c:crossBetween val="between"/>
      </c:valAx>
      <c:valAx>
        <c:axId val="10538048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9240960"/>
        <c:crosses val="max"/>
        <c:crossBetween val="between"/>
      </c:valAx>
      <c:catAx>
        <c:axId val="924096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0538048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68A0C-8D0D-4EFC-95A2-48DF1B1E66C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B24CC-DF83-4D76-AE12-FCACA75217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depositphotos.com/9840143/stock-photo-old-books.html" TargetMode="External"/><Relationship Id="rId2" Type="http://schemas.openxmlformats.org/officeDocument/2006/relationships/hyperlink" Target="https://i.7fon.org/thumb/370052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oinn.com/images/grunge-background-26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16832"/>
            <a:ext cx="7702624" cy="2316447"/>
          </a:xfrm>
        </p:spPr>
        <p:txBody>
          <a:bodyPr>
            <a:normAutofit/>
          </a:bodyPr>
          <a:lstStyle/>
          <a:p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797152"/>
            <a:ext cx="4208512" cy="672480"/>
          </a:xfrm>
        </p:spPr>
        <p:txBody>
          <a:bodyPr>
            <a:normAutofit fontScale="85000" lnSpcReduction="20000"/>
          </a:bodyPr>
          <a:lstStyle/>
          <a:p>
            <a:r>
              <a:rPr lang="ru-RU" sz="1600" b="1" i="1" dirty="0" smtClean="0">
                <a:solidFill>
                  <a:schemeClr val="tx1"/>
                </a:solidFill>
              </a:rPr>
              <a:t>Федюкова Л.Н., учитель русского языка и литературы</a:t>
            </a:r>
          </a:p>
          <a:p>
            <a:r>
              <a:rPr lang="ru-RU" sz="1600" b="1" i="1" dirty="0" smtClean="0">
                <a:solidFill>
                  <a:schemeClr val="tx1"/>
                </a:solidFill>
              </a:rPr>
              <a:t> ГБОУ ООШ пос. </a:t>
            </a:r>
            <a:r>
              <a:rPr lang="ru-RU" sz="1600" b="1" i="1" dirty="0" err="1" smtClean="0">
                <a:solidFill>
                  <a:schemeClr val="tx1"/>
                </a:solidFill>
              </a:rPr>
              <a:t>Ильичевский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2174875"/>
            <a:ext cx="597535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430"/>
              </a:spcBef>
            </a:pP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1200" b="1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1200" b="1" dirty="0" smtClean="0">
                <a:latin typeface="Times New Roman"/>
                <a:ea typeface="Times New Roman"/>
                <a:cs typeface="Times New Roman"/>
              </a:rPr>
              <a:t>АНАЛИЗ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результатов Всероссийских проверочных работ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r>
              <a:rPr lang="ru-RU" sz="1200" u="heavy" spc="-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200" b="1" u="heavy" dirty="0">
                <a:latin typeface="Times New Roman"/>
                <a:ea typeface="Times New Roman"/>
                <a:cs typeface="Times New Roman"/>
              </a:rPr>
              <a:t>ПО РУССКОМУ ЯЗЫКУ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,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проведенных в 2026 году в образовательных организациях, расположенных на территории Юго-Восточного округа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(7-8 </a:t>
            </a:r>
            <a:r>
              <a:rPr lang="ru-RU" sz="1200" b="1" dirty="0" err="1">
                <a:latin typeface="Times New Roman"/>
                <a:ea typeface="Times New Roman"/>
                <a:cs typeface="Times New Roman"/>
              </a:rPr>
              <a:t>кл</a:t>
            </a: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.)</a:t>
            </a:r>
            <a:r>
              <a:rPr lang="ru-RU" sz="1200" dirty="0">
                <a:latin typeface="Calibri"/>
                <a:ea typeface="Calibri"/>
                <a:cs typeface="Times New Roman"/>
              </a:rPr>
              <a:t/>
            </a:r>
            <a:br>
              <a:rPr lang="ru-RU" sz="1200" dirty="0">
                <a:latin typeface="Calibri"/>
                <a:ea typeface="Calibri"/>
                <a:cs typeface="Times New Roman"/>
              </a:rPr>
            </a:b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5" y="1321494"/>
            <a:ext cx="8849669" cy="433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88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Распределение </a:t>
            </a: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участников ВПР по русскому языку 7 классов </a:t>
            </a:r>
            <a:b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по полученным баллам (статистика по отметкам)</a:t>
            </a:r>
            <a:b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Юго-Восточный округ</a:t>
            </a: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54960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789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1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АНАЛИЗ</a:t>
            </a:r>
            <a: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результатов Всероссийских проверочных работ</a:t>
            </a:r>
            <a: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u="heavy" spc="-4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100" b="1" u="heavy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ПО РУССКОМУ ЯЗЫКУ</a:t>
            </a: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проведенных в 2026 году в образовательных организациях, расположенных на территории Юго-Восточного округа</a:t>
            </a:r>
            <a: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(7-8 </a:t>
            </a:r>
            <a:r>
              <a:rPr lang="ru-RU" sz="1100" b="1" dirty="0" err="1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кл</a:t>
            </a:r>
            <a:r>
              <a:rPr lang="ru-RU" sz="11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.)</a:t>
            </a:r>
            <a: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Результаты выполнения проверочной работы показали, что с предложенными заданиями справились 95,00% семиклассников, что на 5,23% выше, чем показатель ВПР по русскому  языку по программе 7 класса за прошлый год и на 1,41% выше, чем в среднем по Самарской области.</a:t>
            </a:r>
          </a:p>
          <a:p>
            <a:r>
              <a:rPr lang="ru-RU" dirty="0"/>
              <a:t>Таким образом, результаты Юго-Восточного округа по итогам выполнения ВПР за 7 класс подтверждают аналогичные средние показатели по Самарской области.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44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>
                <a:solidFill>
                  <a:prstClr val="black"/>
                </a:solidFill>
              </a:rPr>
              <a:t>Анализ выполнения отдельных заданий (достижение планируемых результатов в соответствии образовательной программой </a:t>
            </a:r>
            <a:r>
              <a:rPr lang="ru-RU" sz="2000" b="1" i="1" dirty="0" smtClean="0">
                <a:solidFill>
                  <a:prstClr val="black"/>
                </a:solidFill>
              </a:rPr>
              <a:t>7 </a:t>
            </a:r>
            <a:r>
              <a:rPr lang="ru-RU" sz="2000" b="1" i="1" dirty="0">
                <a:solidFill>
                  <a:prstClr val="black"/>
                </a:solidFill>
              </a:rPr>
              <a:t>класса)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Семиклассники показали высокий процент выполнения заданий: соблюдение на письме норм современного русского литературного языка во время списывания текста объемом 110–120 слов, распознавание лексического значения многозначного слова с опорой на контекст,  работа с текстом: проводить смысловой анализ текста, использовать способы информационной переработки текста. Почти все семиклассники  (95,92%) умеют правильно списывать текст. Достаточно высокий уровень выполнения заданий на  распознавание лексического значения многозначного слова с опорой на контекст (76,80%), различение разрядов союзов по значению, строению (66,29%).</a:t>
            </a:r>
          </a:p>
        </p:txBody>
      </p:sp>
    </p:spTree>
    <p:extLst>
      <p:ext uri="{BB962C8B-B14F-4D97-AF65-F5344CB8AC3E}">
        <p14:creationId xmlns:p14="http://schemas.microsoft.com/office/powerpoint/2010/main" val="34789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>
                <a:solidFill>
                  <a:prstClr val="black"/>
                </a:solidFill>
              </a:rPr>
              <a:t>Анализ выполнения отдельных заданий (достижение планируемых результатов в соответствии образовательной программой </a:t>
            </a:r>
            <a:r>
              <a:rPr lang="ru-RU" sz="2000" b="1" i="1" dirty="0" smtClean="0">
                <a:solidFill>
                  <a:prstClr val="black"/>
                </a:solidFill>
              </a:rPr>
              <a:t>7 </a:t>
            </a:r>
            <a:r>
              <a:rPr lang="ru-RU" sz="2000" b="1" i="1" dirty="0">
                <a:solidFill>
                  <a:prstClr val="black"/>
                </a:solidFill>
              </a:rPr>
              <a:t>класса)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Вместе с тем, выполнение заданий на проведение пунктуационного анализа предложения с причастным оборотом, с деепричастным оборотом (38,14%) вызвало большие затруднения. Достаточно низкий уровень выполнения заданий на соблюдение на письме норм современного русского литературного языка, в том числе во время списывания текста объемом 110–120 слов, составленного с учетом ранее изученных правил правописания (41,75%). Менее 50% семиклассников справились с заданием на проведение морфологического анализа причастий, деепричастий, наречий, предлогов, союзов, частиц.</a:t>
            </a:r>
          </a:p>
        </p:txBody>
      </p:sp>
    </p:spTree>
    <p:extLst>
      <p:ext uri="{BB962C8B-B14F-4D97-AF65-F5344CB8AC3E}">
        <p14:creationId xmlns:p14="http://schemas.microsoft.com/office/powerpoint/2010/main" val="266753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РЕЗУЛЬТАТЫ ВЫПОЛНЕНИЯ ПРОВЕРОЧНОЙ РАБОТЫ ОБУЧАЮЩИХСЯ 8 КЛАССА ПО РУССКОМУ ЯЗЫКУ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sz="2400" b="1" i="1" dirty="0" smtClean="0"/>
              <a:t>Общая </a:t>
            </a:r>
            <a:r>
              <a:rPr lang="ru-RU" sz="2400" b="1" i="1" dirty="0"/>
              <a:t>характеристика результатов выполнения работы</a:t>
            </a:r>
          </a:p>
          <a:p>
            <a:r>
              <a:rPr lang="ru-RU" dirty="0"/>
              <a:t>Результаты выполнения проверочной работы показали, что с предложенными заданиями справились 89,2% восьмиклассников, что в среднем на 2,1 % ниже результатов 2025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24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 smtClean="0"/>
              <a:t>Анализ </a:t>
            </a:r>
            <a:r>
              <a:rPr lang="ru-RU" sz="2000" b="1" i="1" dirty="0"/>
              <a:t>выполнения отдельных заданий (достижение планируемых результатов в соответствии образовательной программой 8 класса) </a:t>
            </a:r>
            <a:br>
              <a:rPr lang="ru-RU" sz="2000" b="1" i="1" dirty="0"/>
            </a:br>
            <a:r>
              <a:rPr lang="ru-RU" sz="2000" b="1" i="1" dirty="0"/>
              <a:t/>
            </a:r>
            <a:br>
              <a:rPr lang="ru-RU" sz="2000" b="1" i="1" dirty="0"/>
            </a:br>
            <a:endParaRPr lang="ru-RU" sz="20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Почти все восьмиклассники (92,54%) умеют правильно списывать текст. Достаточно высокий уровень выполнения заданий на определение типа подчинительной связи в словосочетании (согласование, управление, примыкание) (85,03%), опознают по графической схеме простое предложение, осложненное однородными членами (94,40%); находить в ряду других предложение с обособленным обстоятельством, пунктуационным умением обосновывать условия обособления обстоятельства, в том числе с помощью графической схемы (83,98%).</a:t>
            </a:r>
          </a:p>
        </p:txBody>
      </p:sp>
    </p:spTree>
    <p:extLst>
      <p:ext uri="{BB962C8B-B14F-4D97-AF65-F5344CB8AC3E}">
        <p14:creationId xmlns:p14="http://schemas.microsoft.com/office/powerpoint/2010/main" val="164226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</a:rPr>
              <a:t/>
            </a:r>
            <a:br>
              <a:rPr lang="ru-RU" sz="2000" b="1" i="1" dirty="0" smtClean="0">
                <a:solidFill>
                  <a:prstClr val="black"/>
                </a:solidFill>
              </a:rPr>
            </a:br>
            <a:r>
              <a:rPr lang="ru-RU" sz="2000" b="1" i="1" dirty="0">
                <a:solidFill>
                  <a:prstClr val="black"/>
                </a:solidFill>
              </a:rPr>
              <a:t/>
            </a:r>
            <a:br>
              <a:rPr lang="ru-RU" sz="2000" b="1" i="1" dirty="0">
                <a:solidFill>
                  <a:prstClr val="black"/>
                </a:solidFill>
              </a:rPr>
            </a:br>
            <a:r>
              <a:rPr lang="ru-RU" sz="2000" b="1" i="1" dirty="0" smtClean="0">
                <a:solidFill>
                  <a:prstClr val="black"/>
                </a:solidFill>
              </a:rPr>
              <a:t>Анализ </a:t>
            </a:r>
            <a:r>
              <a:rPr lang="ru-RU" sz="2000" b="1" i="1" dirty="0">
                <a:solidFill>
                  <a:prstClr val="black"/>
                </a:solidFill>
              </a:rPr>
              <a:t>выполнения отдельных заданий (достижение планируемых результатов в соответствии образовательной программой 8 класса) </a:t>
            </a:r>
            <a:br>
              <a:rPr lang="ru-RU" sz="2000" b="1" i="1" dirty="0">
                <a:solidFill>
                  <a:prstClr val="black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Вместе с тем ряд заданий вызвал большие затруднения (достижение соответствующих планируемых результатов в соответствии образовательной программой составило менее 50%), в том числе задания:</a:t>
            </a:r>
          </a:p>
          <a:p>
            <a:r>
              <a:rPr lang="ru-RU" dirty="0" smtClean="0"/>
              <a:t>	на </a:t>
            </a:r>
            <a:r>
              <a:rPr lang="ru-RU" dirty="0"/>
              <a:t>соблюдение основные языковые нормы в устной и письменной речи (45,99%);</a:t>
            </a:r>
          </a:p>
          <a:p>
            <a:r>
              <a:rPr lang="ru-RU" dirty="0"/>
              <a:t>	находить в ряду других предложение с обособленным согласованным определением, пунктуационным умением обосновывать условия обособления согласованного определения, в том числе с помощью графической схемы (44,96%);</a:t>
            </a:r>
          </a:p>
          <a:p>
            <a:r>
              <a:rPr lang="ru-RU" dirty="0"/>
              <a:t>	проводить синтаксический анализ предложения (27,40%);</a:t>
            </a:r>
          </a:p>
          <a:p>
            <a:r>
              <a:rPr lang="ru-RU" dirty="0"/>
              <a:t>	распознавать случаи нарушения грамматических норм русского литературного языка в заданных предложениях и исправлять эти нарушения (30,35%).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3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Спасибо за внимание!</a:t>
            </a:r>
            <a:endParaRPr lang="ru-RU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25491"/>
            <a:ext cx="8229600" cy="327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326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Интернет-ресурсы: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https://i.7fon.org/thumb/370052.jpg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https://ru.depositphotos.com/9840143/stock-photo-old-books.html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https://jooinn.com/images/grunge-background-265.jpg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438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 АНАЛИЗ результатов Всероссийских проверочных работ  ПО РУССКОМУ ЯЗЫКУ, проведенных в 2026 году в образовательных организациях, расположенных на территории Юго-Восточного округа (7-8 кл.)  </vt:lpstr>
      <vt:lpstr>    Распределение участников ВПР по русскому языку 7 классов  по полученным баллам (статистика по отметкам) Юго-Восточный округ  </vt:lpstr>
      <vt:lpstr>   АНАЛИЗ результатов Всероссийских проверочных работ  ПО РУССКОМУ ЯЗЫКУ, проведенных в 2026 году в образовательных организациях, расположенных на территории Юго-Восточного округа (7-8 кл.) </vt:lpstr>
      <vt:lpstr>Анализ выполнения отдельных заданий (достижение планируемых результатов в соответствии образовательной программой 7 класса)</vt:lpstr>
      <vt:lpstr>Анализ выполнения отдельных заданий (достижение планируемых результатов в соответствии образовательной программой 7 класса)</vt:lpstr>
      <vt:lpstr>РЕЗУЛЬТАТЫ ВЫПОЛНЕНИЯ ПРОВЕРОЧНОЙ РАБОТЫ ОБУЧАЮЩИХСЯ 8 КЛАССА ПО РУССКОМУ ЯЗЫКУ</vt:lpstr>
      <vt:lpstr>  Анализ выполнения отдельных заданий (достижение планируемых результатов в соответствии образовательной программой 8 класса)   </vt:lpstr>
      <vt:lpstr>  Анализ выполнения отдельных заданий (достижение планируемых результатов в соответствии образовательной программой 8 класса)  </vt:lpstr>
      <vt:lpstr>Спасибо за внимание!</vt:lpstr>
      <vt:lpstr>Интернет-ресурсы: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Старинные книги</dc:title>
  <dc:creator>Пользователь</dc:creator>
  <cp:lastModifiedBy>User</cp:lastModifiedBy>
  <cp:revision>37</cp:revision>
  <dcterms:created xsi:type="dcterms:W3CDTF">2018-12-07T08:19:45Z</dcterms:created>
  <dcterms:modified xsi:type="dcterms:W3CDTF">2026-08-26T10:10:31Z</dcterms:modified>
</cp:coreProperties>
</file>