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4" r:id="rId5"/>
    <p:sldId id="273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1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C4D2E-00D4-4C62-82C3-4C468CDB05B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C286-7534-4149-92BC-76CF32A71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2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AF65-4D99-4294-9D63-27542A8DF5E7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1E51-D071-4C78-AC22-1A5DCB17B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картин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3010" cy="68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97" y="116632"/>
            <a:ext cx="9346014" cy="446449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Юго-Восточное управление министерства образования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Самарской области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/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400" b="1" dirty="0">
                <a:latin typeface="Segoe Script" panose="020B0504020000000003" pitchFamily="34" charset="0"/>
              </a:rPr>
              <a:t>Методического объединения </a:t>
            </a:r>
            <a:br>
              <a:rPr lang="ru-RU" sz="2400" b="1" dirty="0">
                <a:latin typeface="Segoe Script" panose="020B0504020000000003" pitchFamily="34" charset="0"/>
              </a:rPr>
            </a:br>
            <a:r>
              <a:rPr lang="ru-RU" sz="2400" b="1" dirty="0">
                <a:latin typeface="Segoe Script" panose="020B0504020000000003" pitchFamily="34" charset="0"/>
              </a:rPr>
              <a:t>учителей музыки и ИЗО, ОРКСЭ, ОДНКНР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ru-RU" sz="3100" b="1" dirty="0">
                <a:latin typeface="Segoe Script" panose="020B0504020000000003" pitchFamily="34" charset="0"/>
              </a:rPr>
              <a:t>«</a:t>
            </a:r>
            <a:r>
              <a:rPr lang="ru-RU" sz="3100" b="1" dirty="0" err="1">
                <a:latin typeface="Segoe Script" panose="020B0504020000000003" pitchFamily="34" charset="0"/>
              </a:rPr>
              <a:t>Киноуроки</a:t>
            </a:r>
            <a:r>
              <a:rPr lang="ru-RU" sz="3100" b="1" dirty="0">
                <a:latin typeface="Segoe Script" panose="020B0504020000000003" pitchFamily="34" charset="0"/>
              </a:rPr>
              <a:t> как ресурс </a:t>
            </a:r>
            <a:br>
              <a:rPr lang="ru-RU" sz="3100" b="1" dirty="0">
                <a:latin typeface="Segoe Script" panose="020B0504020000000003" pitchFamily="34" charset="0"/>
              </a:rPr>
            </a:br>
            <a:r>
              <a:rPr lang="ru-RU" sz="3100" b="1" dirty="0">
                <a:latin typeface="Segoe Script" panose="020B0504020000000003" pitchFamily="34" charset="0"/>
              </a:rPr>
              <a:t>повышения качества образования»</a:t>
            </a:r>
            <a:br>
              <a:rPr lang="ru-RU" sz="3100" b="1" dirty="0">
                <a:latin typeface="Segoe Script" panose="020B0504020000000003" pitchFamily="34" charset="0"/>
              </a:rPr>
            </a:br>
            <a:endParaRPr lang="ru-RU" sz="3100" b="1" dirty="0"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7771" y="4365104"/>
            <a:ext cx="4424536" cy="2184648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Бяшарова</a:t>
            </a:r>
            <a:r>
              <a:rPr lang="ru-RU" sz="2000" b="1" dirty="0">
                <a:solidFill>
                  <a:schemeClr val="tx1"/>
                </a:solidFill>
              </a:rPr>
              <a:t> Наталья Николаевна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Румянцева Елена Николаевна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ГБОУ СОШ с. </a:t>
            </a:r>
            <a:r>
              <a:rPr lang="ru-RU" sz="2000" b="1" dirty="0" err="1">
                <a:solidFill>
                  <a:schemeClr val="tx1"/>
                </a:solidFill>
              </a:rPr>
              <a:t>Утёвка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" y="-25540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08720"/>
            <a:ext cx="486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Как работает </a:t>
            </a:r>
            <a:r>
              <a:rPr lang="ru-RU" sz="2800" b="1" dirty="0" err="1"/>
              <a:t>киноурок</a:t>
            </a:r>
            <a:r>
              <a:rPr lang="ru-RU" sz="2800" b="1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988840"/>
            <a:ext cx="631844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2000" b="1" dirty="0"/>
              <a:t>Используемые понятия, принципы и ценности являются базовыми, традиционными для современного российского общества, соответствуют актуальным стратегическим документам в сфере образования, культуры, молодёжной и семейной политики, а также являются актуальными для планирования, организации и ведения воспитательного процесса в школах.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23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71378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Каждое понятие (качество) раскрывается в идее профессионального короткометражного детского игрового фильма, предназначенного для проведения </a:t>
            </a:r>
            <a:r>
              <a:rPr lang="ru-RU" b="1" dirty="0" err="1"/>
              <a:t>киноурока</a:t>
            </a:r>
            <a:r>
              <a:rPr lang="ru-RU" b="1" dirty="0"/>
              <a:t> с обязательным соблюдением следующих этапов: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256183"/>
            <a:ext cx="5472608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1) Педагогами школ организуется просмотр профессионального короткометражного игрового фильма, задача которого — вызвать эмоциональный интерес, раскрыть через образ героя модель поведения.</a:t>
            </a:r>
          </a:p>
          <a:p>
            <a:r>
              <a:rPr lang="ru-RU" b="1" dirty="0"/>
              <a:t>2) К каждому </a:t>
            </a:r>
            <a:r>
              <a:rPr lang="ru-RU" b="1" dirty="0" err="1"/>
              <a:t>киноуроку</a:t>
            </a:r>
            <a:r>
              <a:rPr lang="ru-RU" b="1" dirty="0"/>
              <a:t> разработано методическое пособие для учителя, раскрывающее особенности организации обсуждения фильма: предлагается способ подачи учебно-воспитательного материала, раскрывается авторский замысел содержания, расставляя акценты при формировании восприятия школьниками вводимого понятия, его значения и вариантов проявления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" y="18458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379209"/>
            <a:ext cx="639045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3) Возникшая у школьников потребность подражания героям реализуется в ходе проведения составной части </a:t>
            </a:r>
            <a:r>
              <a:rPr lang="ru-RU" sz="2000" b="1" dirty="0" err="1"/>
              <a:t>киноурока</a:t>
            </a:r>
            <a:r>
              <a:rPr lang="ru-RU" sz="2000" b="1" dirty="0"/>
              <a:t>: </a:t>
            </a:r>
            <a:r>
              <a:rPr lang="ru-RU" sz="2400" b="1" u="sng" dirty="0"/>
              <a:t>социальной практики — общественно полезного дела</a:t>
            </a:r>
            <a:r>
              <a:rPr lang="ru-RU" sz="2400" b="1" dirty="0"/>
              <a:t>, </a:t>
            </a:r>
            <a:r>
              <a:rPr lang="ru-RU" sz="2000" b="1" dirty="0"/>
              <a:t>инициированного детьми и позволяющего проявить рассматриваемое качество в действии, в результате чего оно закрепляется. </a:t>
            </a:r>
          </a:p>
          <a:p>
            <a:endParaRPr lang="ru-RU" sz="2000" b="1" dirty="0"/>
          </a:p>
          <a:p>
            <a:r>
              <a:rPr lang="ru-RU" sz="2000" b="1" dirty="0"/>
              <a:t>4) Рефлексия после проведения общественно полезного дела по применению нравственного качества в 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6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6688528" cy="37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6" y="2679601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6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7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0334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61" y="4005064"/>
            <a:ext cx="59372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40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72816"/>
            <a:ext cx="6442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Segoe Script" panose="020B0504020000000003" pitchFamily="34" charset="0"/>
              </a:rPr>
              <a:t>Смотрите с детьми хорошие фильмы, обсуждайте их, делитесь мнениями и эффект не заставит себя ждать!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" y="0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795439"/>
            <a:ext cx="60304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Курс ОРКСЭ выдержан в духе глубокой нравственности и морали, и преподаваться он должен по-новому.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912" y="1124744"/>
            <a:ext cx="7029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Киноэкран обладает огромной убедительной силой, идеи и образы, воспринятые при помощи киноискусства, подкрепленные яркими эмоциями, усваиваются глубоко и прочно, становятся основой для развития мировоззрения ребенка.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005064"/>
            <a:ext cx="590465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Пропитанные добротой, теплотой, любовью они подают пример для подражания, настраивают детей поступать гуманно с окружающими людьми, обогащают их чувственно-эмоциональный опыт, воздействуя положительно на детское сознание и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6969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-17334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0301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На первых уроках мы столкнулись со следующими проблемами: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316" y="2751224"/>
            <a:ext cx="4572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/>
              <a:t>во-первых, методы и приемы </a:t>
            </a:r>
            <a:r>
              <a:rPr lang="ru-RU" sz="2000" b="1" dirty="0" err="1"/>
              <a:t>кинопедагогики</a:t>
            </a:r>
            <a:r>
              <a:rPr lang="ru-RU" sz="2000" b="1" dirty="0"/>
              <a:t> являются новыми для нас, а точнее сказать быстро меняющимися, и их предстоит постоянно осваивать</a:t>
            </a:r>
          </a:p>
        </p:txBody>
      </p:sp>
      <p:sp>
        <p:nvSpPr>
          <p:cNvPr id="7" name="Стрелка вниз 6"/>
          <p:cNvSpPr/>
          <p:nvPr/>
        </p:nvSpPr>
        <p:spPr>
          <a:xfrm rot="1306372">
            <a:off x="2894807" y="1925324"/>
            <a:ext cx="221868" cy="705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059364">
            <a:off x="5637566" y="2273870"/>
            <a:ext cx="484632" cy="1705116"/>
          </a:xfrm>
          <a:prstGeom prst="downArrow">
            <a:avLst>
              <a:gd name="adj1" fmla="val 341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167664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во-вторых, учителю бывает трудно построить диалог с детьми, потому что увиденное на экране они воспринимают как развлечение, как интригующий сюжет, не видя главной идеи фильма</a:t>
            </a:r>
          </a:p>
        </p:txBody>
      </p:sp>
    </p:spTree>
    <p:extLst>
      <p:ext uri="{BB962C8B-B14F-4D97-AF65-F5344CB8AC3E}">
        <p14:creationId xmlns:p14="http://schemas.microsoft.com/office/powerpoint/2010/main" val="35897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64358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Отбирать фильмы для образовательной деятельности помогают онлайн-ресурсы предоставляющие разнообразную тематику: общечеловеческие ценности, труд и профессии, культура народов России, патриотизм, социальные ролики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967335"/>
            <a:ext cx="536557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Кинопедагогика</a:t>
            </a:r>
            <a:r>
              <a:rPr lang="ru-RU" b="1" dirty="0"/>
              <a:t> помогает детям определить для себя нравственные ориентиры в бесконечном потоке информации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366026"/>
            <a:ext cx="43924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Курс ОРКСЭ – составная часть единого образовательного пространства духовно-нравственного развития и воспитания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-51258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0872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Просмотр фрагмента фильма в учебных целях </a:t>
            </a:r>
          </a:p>
          <a:p>
            <a:pPr algn="ctr"/>
            <a:r>
              <a:rPr lang="ru-RU" sz="2400" b="1" dirty="0"/>
              <a:t>предполагает решение комплекса задач: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147" y="1916832"/>
            <a:ext cx="85113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обогащение впечатлений о явлении;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 развитие образного мышления;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формирование и развитие восприятия образа в сопоставлении с кинообразом;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соотнесение своего опыта с режиссерской точкой зрения;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формирование умения интерпретировать режиссерский замысел и оценивать его воплощение, анализировать образ, созданный актером;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развитие речи учащихся;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формирование эстетического вкуса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1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780928"/>
            <a:ext cx="6336704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Миссия проекта </a:t>
            </a:r>
          </a:p>
          <a:p>
            <a:pPr algn="ctr"/>
            <a:endParaRPr lang="ru-RU" sz="2400" b="1" dirty="0"/>
          </a:p>
          <a:p>
            <a:pPr algn="just"/>
            <a:r>
              <a:rPr lang="ru-RU" sz="2000" b="1" dirty="0"/>
              <a:t>воспитание поколений выпускников школ 2030−2040 гг. со сформированной широкой библиотекой созидательных качеств, высоким уровнем нравственной и социальной компетентности. Поколения, воспитанные на духовных ценностях исторического и культурного наследия, станут мощной опорой для развития и укрепления государства</a:t>
            </a:r>
          </a:p>
        </p:txBody>
      </p:sp>
      <p:pic>
        <p:nvPicPr>
          <p:cNvPr id="5122" name="Picture 2" descr="C:\Users\user\Desktop\ts5weqy6-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18"/>
            <a:ext cx="4001922" cy="26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74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40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9321" y="991669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Задачи проекта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Способствовать созданию развивающей среды в образовательных учреждениях России. Воспитывать подрастающее поколение на принципах нравственного, культурного, интеллектуального развития;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Утверждать созидательные принципы миропонимания в информационном пространстве России с целью их практического применения в повседневной жизнедеятельности общества;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Способствовать созданию и развитию индустрии детского кино для воспитательной деятельности в России;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Изучать и формировать общественный социальный запрос к созданию фильмов;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Создать 99 детских кинокартин, формирующих нравственный, культурный и творческий потенциал учащихся начальной, основной и старшей школы.</a:t>
            </a:r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6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284984"/>
            <a:ext cx="457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/>
              <a:t>Важной частью каждого </a:t>
            </a:r>
            <a:r>
              <a:rPr lang="ru-RU" sz="2000" b="1" dirty="0" err="1"/>
              <a:t>киноурока</a:t>
            </a:r>
            <a:r>
              <a:rPr lang="ru-RU" sz="2000" b="1" dirty="0"/>
              <a:t> является социальная практика — общественно полезное дело, инициированное классом после просмотра фильма и реализованное как закрепление нравственного понятия в действии, с последующей рефлексией и обсуждением.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489654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Каждое качество раскрывается в идее одного профессионального короткометражного игрового фильма, задача которого — вызвать эмоциональный интерес, раскрыть образ героя, модель поведения.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-51436"/>
            <a:ext cx="9143999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636" y="980728"/>
            <a:ext cx="507605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Система духовно-нравственного воспитания школьников, создаваемая и реализуемая в рамках Проекта, является инновационной и позволяет организовать процесс воспитания в общеобразовательных учреждениях в увлекательной интерактивной форме.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43" y="3284984"/>
            <a:ext cx="3998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695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Юго-Восточное управление министерства образования  Самарской области     Методического объединения  учителей музыки и ИЗО, ОРКСЭ, ОДНКНР  «Киноуроки как ресурс  повышения качества образования»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29</cp:revision>
  <dcterms:created xsi:type="dcterms:W3CDTF">2024-10-17T16:59:16Z</dcterms:created>
  <dcterms:modified xsi:type="dcterms:W3CDTF">2024-10-22T19:45:56Z</dcterms:modified>
</cp:coreProperties>
</file>