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77"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26.09.2023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26.09.2023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643050"/>
            <a:ext cx="8458200" cy="2571768"/>
          </a:xfrm>
        </p:spPr>
        <p:txBody>
          <a:bodyPr>
            <a:normAutofit fontScale="90000"/>
          </a:bodyPr>
          <a:lstStyle/>
          <a:p>
            <a:r>
              <a:rPr lang="ru-RU" b="1" dirty="0" smtClean="0"/>
              <a:t> Задания на формирование ФГ на </a:t>
            </a:r>
            <a:r>
              <a:rPr lang="ru-RU" b="1" smtClean="0"/>
              <a:t>уроке </a:t>
            </a:r>
            <a:r>
              <a:rPr lang="ru-RU" b="1" smtClean="0"/>
              <a:t>ИНО</a:t>
            </a:r>
            <a:r>
              <a:rPr lang="ru-RU" b="1" dirty="0" smtClean="0"/>
              <a:t/>
            </a:r>
            <a:br>
              <a:rPr lang="ru-RU" b="1"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1432560" y="1850064"/>
            <a:ext cx="7406640" cy="3507762"/>
          </a:xfrm>
        </p:spPr>
        <p:txBody>
          <a:bodyPr>
            <a:normAutofit/>
          </a:bodyPr>
          <a:lstStyle/>
          <a:p>
            <a:pPr algn="r"/>
            <a:endParaRPr lang="ru-RU" dirty="0" smtClean="0"/>
          </a:p>
          <a:p>
            <a:pPr algn="r"/>
            <a:endParaRPr lang="ru-RU" dirty="0" smtClean="0"/>
          </a:p>
          <a:p>
            <a:pPr algn="r"/>
            <a:endParaRPr lang="ru-RU" dirty="0" smtClean="0"/>
          </a:p>
          <a:p>
            <a:pPr algn="r"/>
            <a:endParaRPr lang="ru-RU" dirty="0" smtClean="0"/>
          </a:p>
          <a:p>
            <a:pPr algn="r"/>
            <a:endParaRPr lang="ru-RU" dirty="0" smtClean="0"/>
          </a:p>
          <a:p>
            <a:pPr algn="r"/>
            <a:endParaRPr lang="ru-RU" dirty="0" smtClean="0"/>
          </a:p>
          <a:p>
            <a:pPr algn="r"/>
            <a:r>
              <a:rPr lang="ru-RU" dirty="0" err="1" smtClean="0"/>
              <a:t>А.В.Потяко</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Три этапа работы с текстом</a:t>
            </a:r>
            <a:endParaRPr lang="ru-RU" dirty="0"/>
          </a:p>
        </p:txBody>
      </p:sp>
      <p:sp>
        <p:nvSpPr>
          <p:cNvPr id="3" name="Содержимое 2"/>
          <p:cNvSpPr>
            <a:spLocks noGrp="1"/>
          </p:cNvSpPr>
          <p:nvPr>
            <p:ph idx="1"/>
          </p:nvPr>
        </p:nvSpPr>
        <p:spPr/>
        <p:txBody>
          <a:bodyPr/>
          <a:lstStyle/>
          <a:p>
            <a:pPr fontAlgn="base">
              <a:buNone/>
            </a:pPr>
            <a:r>
              <a:rPr lang="ru-RU" b="1" dirty="0" smtClean="0"/>
              <a:t>После чтения текста. </a:t>
            </a:r>
            <a:r>
              <a:rPr lang="ru-RU" dirty="0" smtClean="0"/>
              <a:t>Формулирование его главной мысли (концепта) в т.ч. с помощью рефлексивного чтения. (Докажите, что…, Почему? Какой…?)</a:t>
            </a:r>
          </a:p>
          <a:p>
            <a:pPr fontAlgn="base">
              <a:buNone/>
            </a:pPr>
            <a:r>
              <a:rPr lang="ru-RU" i="1" dirty="0" smtClean="0"/>
              <a:t>Результатом</a:t>
            </a:r>
            <a:r>
              <a:rPr lang="ru-RU" dirty="0" smtClean="0"/>
              <a:t> будет понимание авторского смысла, корректировка своей интерпретации.</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642918"/>
            <a:ext cx="7498080" cy="1143000"/>
          </a:xfrm>
        </p:spPr>
        <p:txBody>
          <a:bodyPr>
            <a:normAutofit fontScale="90000"/>
          </a:bodyPr>
          <a:lstStyle/>
          <a:p>
            <a:r>
              <a:rPr lang="ru-RU" sz="3600" dirty="0" smtClean="0"/>
              <a:t>Задачи по развитию читательской грамотности (УМК по английскому языку): </a:t>
            </a:r>
            <a:r>
              <a:rPr lang="ru-RU" dirty="0" smtClean="0"/>
              <a:t/>
            </a:r>
            <a:br>
              <a:rPr lang="ru-RU" dirty="0" smtClean="0"/>
            </a:br>
            <a:endParaRPr lang="ru-RU" dirty="0"/>
          </a:p>
        </p:txBody>
      </p:sp>
      <p:sp>
        <p:nvSpPr>
          <p:cNvPr id="3" name="Содержимое 2"/>
          <p:cNvSpPr>
            <a:spLocks noGrp="1"/>
          </p:cNvSpPr>
          <p:nvPr>
            <p:ph idx="1"/>
          </p:nvPr>
        </p:nvSpPr>
        <p:spPr>
          <a:xfrm>
            <a:off x="1428728" y="1928802"/>
            <a:ext cx="7498080" cy="4357718"/>
          </a:xfrm>
        </p:spPr>
        <p:txBody>
          <a:bodyPr>
            <a:normAutofit fontScale="77500" lnSpcReduction="20000"/>
          </a:bodyPr>
          <a:lstStyle/>
          <a:p>
            <a:pPr fontAlgn="base"/>
            <a:r>
              <a:rPr lang="ru-RU" dirty="0" smtClean="0"/>
              <a:t>понимать коммуникативную цель чтения текста; </a:t>
            </a:r>
          </a:p>
          <a:p>
            <a:pPr fontAlgn="base"/>
            <a:r>
              <a:rPr lang="ru-RU" dirty="0" smtClean="0"/>
              <a:t>фиксировать информацию на письме в виде плана, тезисов, полного или сжатого пересказа (устного или письменного); </a:t>
            </a:r>
          </a:p>
          <a:p>
            <a:pPr fontAlgn="base"/>
            <a:r>
              <a:rPr lang="ru-RU" dirty="0" smtClean="0"/>
              <a:t>определять основную мысль текста; </a:t>
            </a:r>
          </a:p>
          <a:p>
            <a:pPr fontAlgn="base"/>
            <a:r>
              <a:rPr lang="ru-RU" dirty="0" smtClean="0"/>
              <a:t>дифференцировать главную и второстепенную, известную и неизвестную информацию;</a:t>
            </a:r>
          </a:p>
          <a:p>
            <a:pPr fontAlgn="base"/>
            <a:r>
              <a:rPr lang="ru-RU" dirty="0" smtClean="0"/>
              <a:t>выделять информацию, иллюстрирующую языковые факты, явления или аргументирующую выдвинутый тезис; </a:t>
            </a:r>
          </a:p>
          <a:p>
            <a:pPr fontAlgn="base"/>
            <a:r>
              <a:rPr lang="ru-RU" dirty="0" smtClean="0"/>
              <a:t>комментировать и оценивать информацию текста. </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Классификация типов чтения:  </a:t>
            </a:r>
            <a:endParaRPr lang="ru-RU" dirty="0"/>
          </a:p>
        </p:txBody>
      </p:sp>
      <p:sp>
        <p:nvSpPr>
          <p:cNvPr id="3" name="Содержимое 2"/>
          <p:cNvSpPr>
            <a:spLocks noGrp="1"/>
          </p:cNvSpPr>
          <p:nvPr>
            <p:ph idx="1"/>
          </p:nvPr>
        </p:nvSpPr>
        <p:spPr/>
        <p:txBody>
          <a:bodyPr/>
          <a:lstStyle/>
          <a:p>
            <a:pPr fontAlgn="base"/>
            <a:r>
              <a:rPr lang="ru-RU" dirty="0" smtClean="0"/>
              <a:t>чтение с пониманием основного содержания текста (ознакомительное чтение); </a:t>
            </a:r>
          </a:p>
          <a:p>
            <a:pPr fontAlgn="base"/>
            <a:r>
              <a:rPr lang="ru-RU" dirty="0" smtClean="0"/>
              <a:t> чтение с выборочным пониманием необходимой информацией из текста (поисковое / просмотровое); </a:t>
            </a:r>
          </a:p>
          <a:p>
            <a:pPr fontAlgn="base"/>
            <a:r>
              <a:rPr lang="ru-RU" dirty="0" smtClean="0"/>
              <a:t>чтение с полным и точным пониманием содержания текста (изучающее). </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Упражнения:</a:t>
            </a:r>
            <a:endParaRPr lang="ru-RU" dirty="0"/>
          </a:p>
        </p:txBody>
      </p:sp>
      <p:sp>
        <p:nvSpPr>
          <p:cNvPr id="3" name="Содержимое 2"/>
          <p:cNvSpPr>
            <a:spLocks noGrp="1"/>
          </p:cNvSpPr>
          <p:nvPr>
            <p:ph idx="1"/>
          </p:nvPr>
        </p:nvSpPr>
        <p:spPr/>
        <p:txBody>
          <a:bodyPr>
            <a:normAutofit fontScale="85000" lnSpcReduction="10000"/>
          </a:bodyPr>
          <a:lstStyle/>
          <a:p>
            <a:pPr lvl="0" fontAlgn="base"/>
            <a:r>
              <a:rPr lang="ru-RU" i="1" dirty="0" smtClean="0"/>
              <a:t>в рамках   ознакомительного чте</a:t>
            </a:r>
            <a:r>
              <a:rPr lang="ru-RU" dirty="0" smtClean="0"/>
              <a:t>ния: вопросно-ответные, исправление ошибок, соотнесение/сопоставление, выбор правильного ответа из предложенных вариантов, верные/неверные утверждения; </a:t>
            </a:r>
          </a:p>
          <a:p>
            <a:pPr lvl="0" fontAlgn="base"/>
            <a:r>
              <a:rPr lang="ru-RU" i="1" dirty="0" smtClean="0"/>
              <a:t>в рамках поискового чтения</a:t>
            </a:r>
            <a:r>
              <a:rPr lang="ru-RU" dirty="0" smtClean="0"/>
              <a:t>: заполнение пробелов/пропусков, нахождение сходств и различий, заполнение таблицы, викторина;</a:t>
            </a:r>
          </a:p>
          <a:p>
            <a:pPr lvl="0" fontAlgn="base"/>
            <a:r>
              <a:rPr lang="ru-RU" i="1" dirty="0" smtClean="0"/>
              <a:t>в рамках изучающего чтения</a:t>
            </a:r>
            <a:r>
              <a:rPr lang="ru-RU" dirty="0" smtClean="0"/>
              <a:t>: перевод, «мозаика», восстановление последовательности. </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71472" y="2928934"/>
            <a:ext cx="8229600" cy="1143000"/>
          </a:xfrm>
        </p:spPr>
        <p:txBody>
          <a:bodyPr>
            <a:normAutofit fontScale="90000"/>
          </a:bodyPr>
          <a:lstStyle/>
          <a:p>
            <a:r>
              <a:rPr lang="en-US" sz="2700" b="1" dirty="0" smtClean="0"/>
              <a:t>My Family</a:t>
            </a:r>
            <a:r>
              <a:rPr lang="ru-RU" sz="2700" dirty="0" smtClean="0"/>
              <a:t/>
            </a:r>
            <a:br>
              <a:rPr lang="ru-RU" sz="2700" dirty="0" smtClean="0"/>
            </a:br>
            <a:r>
              <a:rPr lang="en-US" sz="2700" dirty="0" smtClean="0"/>
              <a:t> </a:t>
            </a:r>
            <a:r>
              <a:rPr lang="ru-RU" sz="2700" dirty="0" smtClean="0"/>
              <a:t/>
            </a:r>
            <a:br>
              <a:rPr lang="ru-RU" sz="2700" dirty="0" smtClean="0"/>
            </a:br>
            <a:r>
              <a:rPr lang="en-US" sz="2700" dirty="0" smtClean="0"/>
              <a:t>I have a large family. My family consists of a father, a mother, a sister, two brothers, a grandfather and a grandmother. I have also an uncle and an aunt who often come to see us. We listen to the radio, watch TV or talk. My father works at a plant as an engineer. My mother is a housewife. She has much work at home. My grandmother and grandfather don’t work. They are pensioners. My brother Peter is a schoolboy. He is in the fourth form. My sister and I are students. We have a lot of books. We study at the University. My brother Nick is a teacher. His work is very interesting. Nick teaches at school. He teaches English. There are many pupils in his class. There is much work for my brother at school and at home.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500166" y="571480"/>
            <a:ext cx="7498080" cy="1143000"/>
          </a:xfrm>
        </p:spPr>
        <p:txBody>
          <a:bodyPr>
            <a:normAutofit fontScale="90000"/>
          </a:bodyPr>
          <a:lstStyle/>
          <a:p>
            <a:pPr lvl="0"/>
            <a:r>
              <a:rPr lang="en-US" sz="3600" b="1" dirty="0" smtClean="0"/>
              <a:t>Find in the text the English equivalents for these words  and word combinations:</a:t>
            </a:r>
            <a:r>
              <a:rPr lang="ru-RU" dirty="0" smtClean="0"/>
              <a:t/>
            </a:r>
            <a:br>
              <a:rPr lang="ru-RU" dirty="0" smtClean="0"/>
            </a:br>
            <a:endParaRPr lang="ru-RU" dirty="0"/>
          </a:p>
        </p:txBody>
      </p:sp>
      <p:sp>
        <p:nvSpPr>
          <p:cNvPr id="4" name="Содержимое 3"/>
          <p:cNvSpPr>
            <a:spLocks noGrp="1"/>
          </p:cNvSpPr>
          <p:nvPr>
            <p:ph idx="1"/>
          </p:nvPr>
        </p:nvSpPr>
        <p:spPr>
          <a:xfrm>
            <a:off x="1428728" y="1785926"/>
            <a:ext cx="7498080" cy="4643470"/>
          </a:xfrm>
        </p:spPr>
        <p:txBody>
          <a:bodyPr>
            <a:normAutofit fontScale="70000" lnSpcReduction="20000"/>
          </a:bodyPr>
          <a:lstStyle/>
          <a:p>
            <a:pPr lvl="0"/>
            <a:r>
              <a:rPr lang="ru-RU" dirty="0" smtClean="0"/>
              <a:t>большая семья</a:t>
            </a:r>
          </a:p>
          <a:p>
            <a:pPr lvl="0"/>
            <a:r>
              <a:rPr lang="ru-RU" dirty="0" smtClean="0"/>
              <a:t>состоять из</a:t>
            </a:r>
          </a:p>
          <a:p>
            <a:pPr lvl="0"/>
            <a:r>
              <a:rPr lang="ru-RU" dirty="0" smtClean="0"/>
              <a:t>часто проведывать</a:t>
            </a:r>
          </a:p>
          <a:p>
            <a:pPr lvl="0"/>
            <a:r>
              <a:rPr lang="ru-RU" dirty="0" smtClean="0"/>
              <a:t>работает на заводе</a:t>
            </a:r>
          </a:p>
          <a:p>
            <a:pPr lvl="0"/>
            <a:r>
              <a:rPr lang="ru-RU" dirty="0" smtClean="0"/>
              <a:t>слушать радио</a:t>
            </a:r>
          </a:p>
          <a:p>
            <a:pPr lvl="0"/>
            <a:r>
              <a:rPr lang="ru-RU" dirty="0" smtClean="0"/>
              <a:t>дома</a:t>
            </a:r>
          </a:p>
          <a:p>
            <a:pPr lvl="0"/>
            <a:r>
              <a:rPr lang="ru-RU" dirty="0" smtClean="0"/>
              <a:t>много книг</a:t>
            </a:r>
          </a:p>
          <a:p>
            <a:pPr lvl="0"/>
            <a:r>
              <a:rPr lang="ru-RU" dirty="0" smtClean="0"/>
              <a:t>в университете</a:t>
            </a:r>
          </a:p>
          <a:p>
            <a:pPr lvl="0"/>
            <a:r>
              <a:rPr lang="ru-RU" dirty="0" smtClean="0"/>
              <a:t>много работы</a:t>
            </a:r>
          </a:p>
          <a:p>
            <a:pPr lvl="0"/>
            <a:r>
              <a:rPr lang="ru-RU" dirty="0" smtClean="0"/>
              <a:t>в школе</a:t>
            </a:r>
          </a:p>
          <a:p>
            <a:pPr lvl="0"/>
            <a:r>
              <a:rPr lang="ru-RU" dirty="0" smtClean="0"/>
              <a:t>не работают</a:t>
            </a:r>
          </a:p>
          <a:p>
            <a:pPr lvl="0"/>
            <a:r>
              <a:rPr lang="ru-RU" dirty="0" smtClean="0"/>
              <a:t>у меня также есть</a:t>
            </a:r>
          </a:p>
          <a:p>
            <a:pPr lvl="0"/>
            <a:r>
              <a:rPr lang="ru-RU" dirty="0" smtClean="0"/>
              <a:t>мы учимся</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Complete the sentences according to the text.</a:t>
            </a:r>
            <a:endParaRPr lang="ru-RU" dirty="0"/>
          </a:p>
        </p:txBody>
      </p:sp>
      <p:sp>
        <p:nvSpPr>
          <p:cNvPr id="3" name="Содержимое 2"/>
          <p:cNvSpPr>
            <a:spLocks noGrp="1"/>
          </p:cNvSpPr>
          <p:nvPr>
            <p:ph idx="1"/>
          </p:nvPr>
        </p:nvSpPr>
        <p:spPr/>
        <p:txBody>
          <a:bodyPr>
            <a:normAutofit/>
          </a:bodyPr>
          <a:lstStyle/>
          <a:p>
            <a:pPr>
              <a:buNone/>
            </a:pPr>
            <a:r>
              <a:rPr lang="en-US" dirty="0" smtClean="0"/>
              <a:t>1. My Family is___________________.</a:t>
            </a:r>
            <a:endParaRPr lang="ru-RU" dirty="0" smtClean="0"/>
          </a:p>
          <a:p>
            <a:pPr>
              <a:buNone/>
            </a:pPr>
            <a:r>
              <a:rPr lang="en-US" dirty="0" smtClean="0"/>
              <a:t>2. My uncle and my aunt___________.</a:t>
            </a:r>
            <a:endParaRPr lang="ru-RU" dirty="0" smtClean="0"/>
          </a:p>
          <a:p>
            <a:pPr>
              <a:buNone/>
            </a:pPr>
            <a:r>
              <a:rPr lang="en-US" dirty="0" smtClean="0"/>
              <a:t>3. My mother has_________________.</a:t>
            </a:r>
            <a:endParaRPr lang="ru-RU" dirty="0" smtClean="0"/>
          </a:p>
          <a:p>
            <a:pPr>
              <a:buNone/>
            </a:pPr>
            <a:r>
              <a:rPr lang="en-US" dirty="0" smtClean="0"/>
              <a:t>4. I and my sister are______________.</a:t>
            </a:r>
            <a:endParaRPr lang="ru-RU" dirty="0" smtClean="0"/>
          </a:p>
          <a:p>
            <a:pPr>
              <a:buNone/>
            </a:pPr>
            <a:r>
              <a:rPr lang="en-US" dirty="0" smtClean="0"/>
              <a:t>5. My brother’s work is____________  .</a:t>
            </a:r>
            <a:endParaRPr lang="ru-RU"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500042"/>
            <a:ext cx="7498080" cy="1143000"/>
          </a:xfrm>
        </p:spPr>
        <p:txBody>
          <a:bodyPr>
            <a:normAutofit fontScale="90000"/>
          </a:bodyPr>
          <a:lstStyle/>
          <a:p>
            <a:r>
              <a:rPr lang="en-US" b="1" dirty="0" smtClean="0"/>
              <a:t>Say if the statements are true, false or not stated.</a:t>
            </a:r>
            <a:r>
              <a:rPr lang="ru-RU" dirty="0" smtClean="0"/>
              <a:t/>
            </a:r>
            <a:br>
              <a:rPr lang="ru-RU" dirty="0" smtClean="0"/>
            </a:br>
            <a:endParaRPr lang="ru-RU" dirty="0"/>
          </a:p>
        </p:txBody>
      </p:sp>
      <p:sp>
        <p:nvSpPr>
          <p:cNvPr id="3" name="Содержимое 2"/>
          <p:cNvSpPr>
            <a:spLocks noGrp="1"/>
          </p:cNvSpPr>
          <p:nvPr>
            <p:ph idx="1"/>
          </p:nvPr>
        </p:nvSpPr>
        <p:spPr>
          <a:xfrm>
            <a:off x="1500166" y="1714488"/>
            <a:ext cx="7498080" cy="4800600"/>
          </a:xfrm>
        </p:spPr>
        <p:txBody>
          <a:bodyPr>
            <a:normAutofit fontScale="62500" lnSpcReduction="20000"/>
          </a:bodyPr>
          <a:lstStyle/>
          <a:p>
            <a:pPr>
              <a:buNone/>
            </a:pPr>
            <a:r>
              <a:rPr lang="en-US" dirty="0" smtClean="0"/>
              <a:t>1.I have a grandfather and a grandmother.</a:t>
            </a:r>
            <a:endParaRPr lang="ru-RU" dirty="0" smtClean="0"/>
          </a:p>
          <a:p>
            <a:pPr>
              <a:buNone/>
            </a:pPr>
            <a:r>
              <a:rPr lang="ru-RU" dirty="0" smtClean="0"/>
              <a:t>а</a:t>
            </a:r>
            <a:r>
              <a:rPr lang="en-US" dirty="0" smtClean="0"/>
              <a:t>)True     b) False          c) Not stated</a:t>
            </a:r>
            <a:endParaRPr lang="ru-RU" dirty="0" smtClean="0"/>
          </a:p>
          <a:p>
            <a:pPr>
              <a:buNone/>
            </a:pPr>
            <a:r>
              <a:rPr lang="en-US" dirty="0" smtClean="0"/>
              <a:t> </a:t>
            </a:r>
            <a:endParaRPr lang="ru-RU" dirty="0" smtClean="0"/>
          </a:p>
          <a:p>
            <a:pPr>
              <a:buNone/>
            </a:pPr>
            <a:r>
              <a:rPr lang="en-US" dirty="0" smtClean="0"/>
              <a:t>2.We play computer and read books.</a:t>
            </a:r>
            <a:endParaRPr lang="ru-RU" dirty="0" smtClean="0"/>
          </a:p>
          <a:p>
            <a:pPr>
              <a:buNone/>
            </a:pPr>
            <a:r>
              <a:rPr lang="en-US" dirty="0" smtClean="0"/>
              <a:t>a) True     b) False          c) Not stated</a:t>
            </a:r>
            <a:endParaRPr lang="ru-RU" dirty="0" smtClean="0"/>
          </a:p>
          <a:p>
            <a:pPr>
              <a:buNone/>
            </a:pPr>
            <a:r>
              <a:rPr lang="en-US" dirty="0" smtClean="0"/>
              <a:t> </a:t>
            </a:r>
            <a:endParaRPr lang="ru-RU" dirty="0" smtClean="0"/>
          </a:p>
          <a:p>
            <a:pPr>
              <a:buNone/>
            </a:pPr>
            <a:r>
              <a:rPr lang="en-US" dirty="0" smtClean="0"/>
              <a:t>3.   My grandmother and grandfather work in the garden.</a:t>
            </a:r>
            <a:endParaRPr lang="ru-RU" dirty="0" smtClean="0"/>
          </a:p>
          <a:p>
            <a:pPr>
              <a:buNone/>
            </a:pPr>
            <a:r>
              <a:rPr lang="en-US" dirty="0" smtClean="0"/>
              <a:t> a) True     b) False          c) Not stated</a:t>
            </a:r>
            <a:endParaRPr lang="ru-RU" dirty="0" smtClean="0"/>
          </a:p>
          <a:p>
            <a:pPr>
              <a:buNone/>
            </a:pPr>
            <a:r>
              <a:rPr lang="en-US" dirty="0" smtClean="0"/>
              <a:t> </a:t>
            </a:r>
            <a:endParaRPr lang="ru-RU" dirty="0" smtClean="0"/>
          </a:p>
          <a:p>
            <a:pPr>
              <a:buNone/>
            </a:pPr>
            <a:r>
              <a:rPr lang="en-US" dirty="0" smtClean="0"/>
              <a:t>4.My brother in the fourth form.</a:t>
            </a:r>
            <a:endParaRPr lang="ru-RU" dirty="0" smtClean="0"/>
          </a:p>
          <a:p>
            <a:pPr>
              <a:buNone/>
            </a:pPr>
            <a:r>
              <a:rPr lang="en-US" dirty="0" smtClean="0"/>
              <a:t>a) True     b) False          c) Not stated</a:t>
            </a:r>
            <a:endParaRPr lang="ru-RU" dirty="0" smtClean="0"/>
          </a:p>
          <a:p>
            <a:pPr>
              <a:buNone/>
            </a:pPr>
            <a:r>
              <a:rPr lang="en-US" dirty="0" smtClean="0"/>
              <a:t> </a:t>
            </a:r>
            <a:endParaRPr lang="ru-RU" dirty="0" smtClean="0"/>
          </a:p>
          <a:p>
            <a:pPr>
              <a:buNone/>
            </a:pPr>
            <a:r>
              <a:rPr lang="en-US" dirty="0" smtClean="0"/>
              <a:t>5. Nick teaches at the University.</a:t>
            </a:r>
            <a:endParaRPr lang="ru-RU" dirty="0" smtClean="0"/>
          </a:p>
          <a:p>
            <a:pPr>
              <a:buNone/>
            </a:pPr>
            <a:r>
              <a:rPr lang="en-US" dirty="0" smtClean="0"/>
              <a:t>a) True     b) False          c) Not stated</a:t>
            </a:r>
            <a:endParaRPr lang="ru-RU" dirty="0" smtClean="0"/>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571480"/>
            <a:ext cx="7498080" cy="1143000"/>
          </a:xfrm>
        </p:spPr>
        <p:txBody>
          <a:bodyPr>
            <a:normAutofit fontScale="90000"/>
          </a:bodyPr>
          <a:lstStyle/>
          <a:p>
            <a:r>
              <a:rPr lang="en-US" sz="3100" b="1" dirty="0" smtClean="0"/>
              <a:t>Compose questions to the text using the technique of "Thick and thin questions" and answer them.</a:t>
            </a:r>
            <a:r>
              <a:rPr lang="ru-RU" dirty="0" smtClean="0"/>
              <a:t/>
            </a:r>
            <a:br>
              <a:rPr lang="ru-RU" dirty="0" smtClean="0"/>
            </a:br>
            <a:endParaRPr lang="ru-RU" dirty="0"/>
          </a:p>
        </p:txBody>
      </p:sp>
      <p:sp>
        <p:nvSpPr>
          <p:cNvPr id="3" name="Содержимое 2"/>
          <p:cNvSpPr>
            <a:spLocks noGrp="1"/>
          </p:cNvSpPr>
          <p:nvPr>
            <p:ph sz="half" idx="1"/>
          </p:nvPr>
        </p:nvSpPr>
        <p:spPr>
          <a:xfrm>
            <a:off x="1428728" y="1785926"/>
            <a:ext cx="3657600" cy="4663440"/>
          </a:xfrm>
        </p:spPr>
        <p:txBody>
          <a:bodyPr>
            <a:normAutofit/>
          </a:bodyPr>
          <a:lstStyle/>
          <a:p>
            <a:pPr>
              <a:buNone/>
            </a:pPr>
            <a:r>
              <a:rPr lang="ru-RU" dirty="0" smtClean="0"/>
              <a:t>«</a:t>
            </a:r>
            <a:r>
              <a:rPr lang="en-US" dirty="0" smtClean="0"/>
              <a:t>Thin </a:t>
            </a:r>
            <a:r>
              <a:rPr lang="ru-RU" dirty="0" smtClean="0"/>
              <a:t>» </a:t>
            </a:r>
            <a:r>
              <a:rPr lang="en-US" dirty="0" smtClean="0"/>
              <a:t> questions</a:t>
            </a:r>
            <a:endParaRPr lang="ru-RU" dirty="0" smtClean="0"/>
          </a:p>
          <a:p>
            <a:r>
              <a:rPr lang="en-US" dirty="0" smtClean="0"/>
              <a:t>Who…?</a:t>
            </a:r>
            <a:endParaRPr lang="ru-RU" dirty="0" smtClean="0"/>
          </a:p>
          <a:p>
            <a:r>
              <a:rPr lang="en-US" dirty="0" smtClean="0"/>
              <a:t>What…?</a:t>
            </a:r>
            <a:endParaRPr lang="ru-RU" dirty="0" smtClean="0"/>
          </a:p>
          <a:p>
            <a:r>
              <a:rPr lang="en-US" dirty="0" smtClean="0"/>
              <a:t>Where..?</a:t>
            </a:r>
            <a:endParaRPr lang="ru-RU" dirty="0" smtClean="0"/>
          </a:p>
          <a:p>
            <a:r>
              <a:rPr lang="en-US" dirty="0" smtClean="0"/>
              <a:t>How many…?</a:t>
            </a:r>
            <a:endParaRPr lang="ru-RU" dirty="0" smtClean="0"/>
          </a:p>
          <a:p>
            <a:endParaRPr lang="ru-RU" dirty="0" smtClean="0"/>
          </a:p>
          <a:p>
            <a:endParaRPr lang="ru-RU" dirty="0" smtClean="0"/>
          </a:p>
          <a:p>
            <a:endParaRPr lang="ru-RU" dirty="0"/>
          </a:p>
        </p:txBody>
      </p:sp>
      <p:sp>
        <p:nvSpPr>
          <p:cNvPr id="4" name="Содержимое 3"/>
          <p:cNvSpPr>
            <a:spLocks noGrp="1"/>
          </p:cNvSpPr>
          <p:nvPr>
            <p:ph sz="half" idx="2"/>
          </p:nvPr>
        </p:nvSpPr>
        <p:spPr>
          <a:xfrm>
            <a:off x="5286380" y="1785926"/>
            <a:ext cx="3657600" cy="4663440"/>
          </a:xfrm>
        </p:spPr>
        <p:txBody>
          <a:bodyPr>
            <a:normAutofit/>
          </a:bodyPr>
          <a:lstStyle/>
          <a:p>
            <a:pPr>
              <a:buNone/>
            </a:pPr>
            <a:r>
              <a:rPr lang="ru-RU" dirty="0" smtClean="0"/>
              <a:t>«</a:t>
            </a:r>
            <a:r>
              <a:rPr lang="en-US" dirty="0" smtClean="0"/>
              <a:t> Thick</a:t>
            </a:r>
            <a:r>
              <a:rPr lang="ru-RU" dirty="0" smtClean="0"/>
              <a:t>» </a:t>
            </a:r>
            <a:r>
              <a:rPr lang="en-US" dirty="0" smtClean="0"/>
              <a:t> questions</a:t>
            </a:r>
            <a:endParaRPr lang="ru-RU" dirty="0" smtClean="0"/>
          </a:p>
          <a:p>
            <a:r>
              <a:rPr lang="en-US" dirty="0" smtClean="0"/>
              <a:t>Why do you think…?</a:t>
            </a:r>
            <a:endParaRPr lang="ru-RU" dirty="0" smtClean="0"/>
          </a:p>
          <a:p>
            <a:r>
              <a:rPr lang="en-US" dirty="0" smtClean="0"/>
              <a:t>Do you agree     … ?</a:t>
            </a:r>
            <a:endParaRPr lang="ru-RU" dirty="0" smtClean="0"/>
          </a:p>
          <a:p>
            <a:r>
              <a:rPr lang="en-US" dirty="0" smtClean="0"/>
              <a:t>Do you believe… ?</a:t>
            </a:r>
            <a:endParaRPr lang="ru-RU" dirty="0" smtClean="0"/>
          </a:p>
          <a:p>
            <a:r>
              <a:rPr lang="en-US" dirty="0" smtClean="0"/>
              <a:t>Can….?</a:t>
            </a:r>
            <a:endParaRPr lang="ru-RU" dirty="0" smtClean="0"/>
          </a:p>
          <a:p>
            <a:r>
              <a:rPr lang="en-US" dirty="0" smtClean="0"/>
              <a:t>Is it right.. ?</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Convert text to a table</a:t>
            </a:r>
            <a:endParaRPr lang="ru-RU" dirty="0"/>
          </a:p>
        </p:txBody>
      </p:sp>
      <p:graphicFrame>
        <p:nvGraphicFramePr>
          <p:cNvPr id="6" name="Таблица 5"/>
          <p:cNvGraphicFramePr>
            <a:graphicFrameLocks noGrp="1"/>
          </p:cNvGraphicFramePr>
          <p:nvPr/>
        </p:nvGraphicFramePr>
        <p:xfrm>
          <a:off x="785786" y="1357299"/>
          <a:ext cx="7500989" cy="4000527"/>
        </p:xfrm>
        <a:graphic>
          <a:graphicData uri="http://schemas.openxmlformats.org/drawingml/2006/table">
            <a:tbl>
              <a:tblPr/>
              <a:tblGrid>
                <a:gridCol w="3750102"/>
                <a:gridCol w="3750887"/>
              </a:tblGrid>
              <a:tr h="444503">
                <a:tc>
                  <a:txBody>
                    <a:bodyPr/>
                    <a:lstStyle/>
                    <a:p>
                      <a:pPr algn="ctr">
                        <a:lnSpc>
                          <a:spcPct val="115000"/>
                        </a:lnSpc>
                        <a:spcAft>
                          <a:spcPts val="0"/>
                        </a:spcAft>
                      </a:pPr>
                      <a:r>
                        <a:rPr lang="en-US" sz="2000" b="1" kern="50" dirty="0">
                          <a:latin typeface="Times New Roman"/>
                          <a:ea typeface="Lucida Sans Unicode"/>
                          <a:cs typeface="Times New Roman"/>
                        </a:rPr>
                        <a:t>Relative</a:t>
                      </a:r>
                      <a:endParaRPr lang="ru-RU"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kern="50" dirty="0">
                          <a:latin typeface="Times New Roman"/>
                          <a:ea typeface="Lucida Sans Unicode"/>
                          <a:cs typeface="Times New Roman"/>
                        </a:rPr>
                        <a:t>Job</a:t>
                      </a:r>
                      <a:endParaRPr lang="ru-RU"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3">
                <a:tc>
                  <a:txBody>
                    <a:bodyPr/>
                    <a:lstStyle/>
                    <a:p>
                      <a:pPr>
                        <a:lnSpc>
                          <a:spcPct val="115000"/>
                        </a:lnSpc>
                        <a:spcAft>
                          <a:spcPts val="0"/>
                        </a:spcAft>
                      </a:pPr>
                      <a:r>
                        <a:rPr lang="en-US" sz="2000" kern="50" dirty="0">
                          <a:latin typeface="Times New Roman"/>
                          <a:ea typeface="Lucida Sans Unicode"/>
                          <a:cs typeface="Times New Roman"/>
                        </a:rPr>
                        <a:t>Father</a:t>
                      </a:r>
                      <a:endParaRPr lang="ru-RU"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000" kern="50">
                        <a:latin typeface="Times New Roman"/>
                        <a:ea typeface="Lucida Sans Unicode"/>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3">
                <a:tc>
                  <a:txBody>
                    <a:bodyPr/>
                    <a:lstStyle/>
                    <a:p>
                      <a:pPr>
                        <a:lnSpc>
                          <a:spcPct val="115000"/>
                        </a:lnSpc>
                        <a:spcAft>
                          <a:spcPts val="0"/>
                        </a:spcAft>
                      </a:pPr>
                      <a:r>
                        <a:rPr lang="en-US" sz="2000" kern="50" dirty="0">
                          <a:latin typeface="Times New Roman"/>
                          <a:ea typeface="Lucida Sans Unicode"/>
                          <a:cs typeface="Times New Roman"/>
                        </a:rPr>
                        <a:t>Mother</a:t>
                      </a:r>
                      <a:endParaRPr lang="ru-RU"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000" kern="50" dirty="0">
                        <a:latin typeface="Times New Roman"/>
                        <a:ea typeface="Lucida Sans Unicode"/>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3">
                <a:tc>
                  <a:txBody>
                    <a:bodyPr/>
                    <a:lstStyle/>
                    <a:p>
                      <a:pPr>
                        <a:lnSpc>
                          <a:spcPct val="115000"/>
                        </a:lnSpc>
                        <a:spcAft>
                          <a:spcPts val="0"/>
                        </a:spcAft>
                      </a:pPr>
                      <a:r>
                        <a:rPr lang="en-US" sz="2000" kern="50">
                          <a:latin typeface="Times New Roman"/>
                          <a:ea typeface="Lucida Sans Unicode"/>
                          <a:cs typeface="Times New Roman"/>
                        </a:rPr>
                        <a:t>Sister</a:t>
                      </a:r>
                      <a:endParaRPr lang="ru-RU"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000" kern="50" dirty="0">
                        <a:latin typeface="Times New Roman"/>
                        <a:ea typeface="Lucida Sans Unicode"/>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3">
                <a:tc>
                  <a:txBody>
                    <a:bodyPr/>
                    <a:lstStyle/>
                    <a:p>
                      <a:pPr>
                        <a:lnSpc>
                          <a:spcPct val="115000"/>
                        </a:lnSpc>
                        <a:spcAft>
                          <a:spcPts val="0"/>
                        </a:spcAft>
                      </a:pPr>
                      <a:r>
                        <a:rPr lang="en-US" sz="2000" kern="50">
                          <a:latin typeface="Times New Roman"/>
                          <a:ea typeface="Lucida Sans Unicode"/>
                          <a:cs typeface="Times New Roman"/>
                        </a:rPr>
                        <a:t>Brother Peter</a:t>
                      </a:r>
                      <a:endParaRPr lang="ru-RU"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000" kern="50" dirty="0">
                        <a:latin typeface="Times New Roman"/>
                        <a:ea typeface="Lucida Sans Unicode"/>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3">
                <a:tc>
                  <a:txBody>
                    <a:bodyPr/>
                    <a:lstStyle/>
                    <a:p>
                      <a:pPr>
                        <a:lnSpc>
                          <a:spcPct val="115000"/>
                        </a:lnSpc>
                        <a:spcAft>
                          <a:spcPts val="0"/>
                        </a:spcAft>
                      </a:pPr>
                      <a:r>
                        <a:rPr lang="en-US" sz="2000" kern="50" dirty="0">
                          <a:latin typeface="Times New Roman"/>
                          <a:ea typeface="Lucida Sans Unicode"/>
                          <a:cs typeface="Times New Roman"/>
                        </a:rPr>
                        <a:t>Brother Nick</a:t>
                      </a:r>
                      <a:endParaRPr lang="ru-RU"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000" kern="50" dirty="0">
                        <a:latin typeface="Times New Roman"/>
                        <a:ea typeface="Lucida Sans Unicode"/>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3">
                <a:tc>
                  <a:txBody>
                    <a:bodyPr/>
                    <a:lstStyle/>
                    <a:p>
                      <a:pPr>
                        <a:lnSpc>
                          <a:spcPct val="115000"/>
                        </a:lnSpc>
                        <a:spcAft>
                          <a:spcPts val="0"/>
                        </a:spcAft>
                      </a:pPr>
                      <a:r>
                        <a:rPr lang="en-US" sz="2000" kern="50">
                          <a:latin typeface="Times New Roman"/>
                          <a:ea typeface="Lucida Sans Unicode"/>
                          <a:cs typeface="Times New Roman"/>
                        </a:rPr>
                        <a:t>Grandmother</a:t>
                      </a:r>
                      <a:endParaRPr lang="ru-RU"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000" kern="50" dirty="0">
                        <a:latin typeface="Times New Roman"/>
                        <a:ea typeface="Lucida Sans Unicode"/>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3">
                <a:tc>
                  <a:txBody>
                    <a:bodyPr/>
                    <a:lstStyle/>
                    <a:p>
                      <a:pPr>
                        <a:lnSpc>
                          <a:spcPct val="115000"/>
                        </a:lnSpc>
                        <a:spcAft>
                          <a:spcPts val="0"/>
                        </a:spcAft>
                      </a:pPr>
                      <a:r>
                        <a:rPr lang="en-US" sz="2000" kern="50">
                          <a:latin typeface="Times New Roman"/>
                          <a:ea typeface="Lucida Sans Unicode"/>
                          <a:cs typeface="Times New Roman"/>
                        </a:rPr>
                        <a:t>Grandfather</a:t>
                      </a:r>
                      <a:endParaRPr lang="ru-RU"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000" kern="50" dirty="0">
                        <a:latin typeface="Times New Roman"/>
                        <a:ea typeface="Lucida Sans Unicode"/>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3">
                <a:tc>
                  <a:txBody>
                    <a:bodyPr/>
                    <a:lstStyle/>
                    <a:p>
                      <a:pPr>
                        <a:lnSpc>
                          <a:spcPct val="115000"/>
                        </a:lnSpc>
                        <a:spcAft>
                          <a:spcPts val="0"/>
                        </a:spcAft>
                      </a:pPr>
                      <a:r>
                        <a:rPr lang="en-US" sz="2000" kern="50">
                          <a:latin typeface="Times New Roman"/>
                          <a:ea typeface="Lucida Sans Unicode"/>
                          <a:cs typeface="Times New Roman"/>
                        </a:rPr>
                        <a:t>Author</a:t>
                      </a:r>
                      <a:endParaRPr lang="ru-RU"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000" kern="50" dirty="0">
                        <a:latin typeface="Times New Roman"/>
                        <a:ea typeface="Lucida Sans Unicode"/>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857232"/>
            <a:ext cx="8686800" cy="3000396"/>
          </a:xfrm>
        </p:spPr>
        <p:txBody>
          <a:bodyPr>
            <a:normAutofit/>
          </a:bodyPr>
          <a:lstStyle/>
          <a:p>
            <a:r>
              <a:rPr lang="ru-RU" dirty="0" smtClean="0"/>
              <a:t>« Чтение – это окошко, через которое дети видят и познают мир и самих себя»</a:t>
            </a:r>
            <a:br>
              <a:rPr lang="ru-RU" dirty="0" smtClean="0"/>
            </a:br>
            <a:endParaRPr lang="ru-RU" dirty="0"/>
          </a:p>
        </p:txBody>
      </p:sp>
      <p:sp>
        <p:nvSpPr>
          <p:cNvPr id="3" name="Содержимое 2"/>
          <p:cNvSpPr>
            <a:spLocks noGrp="1"/>
          </p:cNvSpPr>
          <p:nvPr>
            <p:ph idx="1"/>
          </p:nvPr>
        </p:nvSpPr>
        <p:spPr/>
        <p:txBody>
          <a:bodyPr/>
          <a:lstStyle/>
          <a:p>
            <a:pPr algn="r">
              <a:buNone/>
            </a:pPr>
            <a:endParaRPr lang="ru-RU" dirty="0" smtClean="0"/>
          </a:p>
          <a:p>
            <a:pPr algn="r">
              <a:buNone/>
            </a:pPr>
            <a:endParaRPr lang="ru-RU" dirty="0" smtClean="0"/>
          </a:p>
          <a:p>
            <a:pPr algn="r">
              <a:buNone/>
            </a:pPr>
            <a:endParaRPr lang="ru-RU" dirty="0" smtClean="0"/>
          </a:p>
          <a:p>
            <a:pPr algn="r">
              <a:buNone/>
            </a:pPr>
            <a:endParaRPr lang="ru-RU" dirty="0" smtClean="0"/>
          </a:p>
          <a:p>
            <a:pPr algn="r">
              <a:buNone/>
            </a:pPr>
            <a:endParaRPr lang="ru-RU" dirty="0" smtClean="0"/>
          </a:p>
          <a:p>
            <a:pPr algn="r">
              <a:buNone/>
            </a:pPr>
            <a:r>
              <a:rPr lang="ru-RU" dirty="0" smtClean="0"/>
              <a:t>В.А. Сухомлинский</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2200" b="1" dirty="0" smtClean="0"/>
              <a:t/>
            </a:r>
            <a:br>
              <a:rPr lang="ru-RU" sz="2200" b="1" dirty="0" smtClean="0"/>
            </a:br>
            <a:r>
              <a:rPr lang="ru-RU" sz="2200" b="1" dirty="0" smtClean="0"/>
              <a:t/>
            </a:r>
            <a:br>
              <a:rPr lang="ru-RU" sz="2200" b="1" dirty="0" smtClean="0"/>
            </a:br>
            <a:r>
              <a:rPr lang="en-US" sz="2200" b="1" dirty="0" smtClean="0"/>
              <a:t>You’ve read the text and now you’re ready to create your own masterpiece – a poem. </a:t>
            </a:r>
            <a:r>
              <a:rPr lang="ru-RU" sz="2200" b="1" dirty="0" smtClean="0"/>
              <a:t> </a:t>
            </a:r>
            <a:r>
              <a:rPr lang="en-US" sz="2200" b="1" dirty="0" smtClean="0"/>
              <a:t>(</a:t>
            </a:r>
            <a:r>
              <a:rPr lang="ru-RU" sz="2200" b="1" dirty="0" smtClean="0"/>
              <a:t>а</a:t>
            </a:r>
            <a:r>
              <a:rPr lang="en-US" sz="2200" b="1" dirty="0" smtClean="0"/>
              <a:t> </a:t>
            </a:r>
            <a:r>
              <a:rPr lang="en-US" sz="2200" b="1" dirty="0" err="1" smtClean="0"/>
              <a:t>cinquain</a:t>
            </a:r>
            <a:r>
              <a:rPr lang="en-US" sz="2200" b="1" dirty="0" smtClean="0"/>
              <a:t>)</a:t>
            </a:r>
            <a:r>
              <a:rPr lang="ru-RU" dirty="0" smtClean="0"/>
              <a:t/>
            </a:r>
            <a:br>
              <a:rPr lang="ru-RU" dirty="0" smtClean="0"/>
            </a:br>
            <a:endParaRPr lang="ru-RU" dirty="0"/>
          </a:p>
        </p:txBody>
      </p:sp>
      <p:sp>
        <p:nvSpPr>
          <p:cNvPr id="4" name="Содержимое 3"/>
          <p:cNvSpPr>
            <a:spLocks noGrp="1"/>
          </p:cNvSpPr>
          <p:nvPr>
            <p:ph idx="1"/>
          </p:nvPr>
        </p:nvSpPr>
        <p:spPr/>
        <p:txBody>
          <a:bodyPr/>
          <a:lstStyle/>
          <a:p>
            <a:r>
              <a:rPr lang="en-US" dirty="0" smtClean="0"/>
              <a:t>1word (a subject or a noun)</a:t>
            </a:r>
            <a:endParaRPr lang="ru-RU" dirty="0" smtClean="0"/>
          </a:p>
          <a:p>
            <a:r>
              <a:rPr lang="en-US" dirty="0" smtClean="0"/>
              <a:t>2 words (adjectives) that describe word 1</a:t>
            </a:r>
            <a:endParaRPr lang="ru-RU" dirty="0" smtClean="0"/>
          </a:p>
          <a:p>
            <a:r>
              <a:rPr lang="en-US" dirty="0" smtClean="0"/>
              <a:t>3 words (action verbs) that relate to word 1</a:t>
            </a:r>
            <a:endParaRPr lang="ru-RU" dirty="0" smtClean="0"/>
          </a:p>
          <a:p>
            <a:r>
              <a:rPr lang="en-US" dirty="0" smtClean="0"/>
              <a:t>4 words (feelings or a complete sentence) that relates to word 1</a:t>
            </a:r>
            <a:endParaRPr lang="ru-RU" dirty="0" smtClean="0"/>
          </a:p>
          <a:p>
            <a:r>
              <a:rPr lang="en-US" dirty="0" smtClean="0"/>
              <a:t>1 word (a synonym of line 1 or a word that sums it up)</a:t>
            </a:r>
            <a:endParaRPr lang="ru-RU" dirty="0" smtClean="0"/>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Ответы</a:t>
            </a:r>
            <a:endParaRPr lang="ru-RU" dirty="0"/>
          </a:p>
        </p:txBody>
      </p:sp>
      <p:sp>
        <p:nvSpPr>
          <p:cNvPr id="3" name="Содержимое 2"/>
          <p:cNvSpPr>
            <a:spLocks noGrp="1"/>
          </p:cNvSpPr>
          <p:nvPr>
            <p:ph idx="1"/>
          </p:nvPr>
        </p:nvSpPr>
        <p:spPr/>
        <p:txBody>
          <a:bodyPr>
            <a:normAutofit/>
          </a:bodyPr>
          <a:lstStyle/>
          <a:p>
            <a:r>
              <a:rPr lang="ru-RU" b="1" dirty="0" smtClean="0"/>
              <a:t>Задание 1-3 за каждый правильный ответ- 1 балл</a:t>
            </a:r>
            <a:endParaRPr lang="ru-RU" dirty="0" smtClean="0"/>
          </a:p>
          <a:p>
            <a:r>
              <a:rPr lang="ru-RU" dirty="0" err="1" smtClean="0"/>
              <a:t>Task</a:t>
            </a:r>
            <a:r>
              <a:rPr lang="ru-RU" dirty="0" smtClean="0"/>
              <a:t> 1.</a:t>
            </a:r>
          </a:p>
          <a:p>
            <a:r>
              <a:rPr lang="ru-RU" dirty="0" smtClean="0"/>
              <a:t>1-С, 2-В, 3- А</a:t>
            </a:r>
          </a:p>
          <a:p>
            <a:r>
              <a:rPr lang="ru-RU" dirty="0" err="1" smtClean="0"/>
              <a:t>Task</a:t>
            </a:r>
            <a:r>
              <a:rPr lang="ru-RU" dirty="0" smtClean="0"/>
              <a:t> 2.</a:t>
            </a:r>
          </a:p>
          <a:p>
            <a:r>
              <a:rPr lang="en-US" dirty="0" smtClean="0"/>
              <a:t>1-F. 2- DS, 3- T, 4- F, 5- T, 6- DS</a:t>
            </a:r>
            <a:endParaRPr lang="ru-RU" dirty="0" smtClean="0"/>
          </a:p>
          <a:p>
            <a:r>
              <a:rPr lang="en-US" dirty="0" smtClean="0"/>
              <a:t>Task 3.</a:t>
            </a:r>
            <a:endParaRPr lang="ru-RU" dirty="0" smtClean="0"/>
          </a:p>
          <a:p>
            <a:r>
              <a:rPr lang="ru-RU" dirty="0" smtClean="0"/>
              <a:t>2,4, 3, 5,1, 6</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Ответы</a:t>
            </a:r>
            <a:endParaRPr lang="ru-RU" dirty="0"/>
          </a:p>
        </p:txBody>
      </p:sp>
      <p:sp>
        <p:nvSpPr>
          <p:cNvPr id="3" name="Содержимое 2"/>
          <p:cNvSpPr>
            <a:spLocks noGrp="1"/>
          </p:cNvSpPr>
          <p:nvPr>
            <p:ph idx="1"/>
          </p:nvPr>
        </p:nvSpPr>
        <p:spPr/>
        <p:txBody>
          <a:bodyPr>
            <a:normAutofit/>
          </a:bodyPr>
          <a:lstStyle/>
          <a:p>
            <a:r>
              <a:rPr lang="ru-RU" b="1" dirty="0" smtClean="0"/>
              <a:t>Задания 4-6 за полный правильный ответ – 2 балла</a:t>
            </a:r>
            <a:endParaRPr lang="ru-RU" sz="1400" dirty="0" smtClean="0"/>
          </a:p>
          <a:p>
            <a:r>
              <a:rPr lang="en-US" dirty="0" smtClean="0"/>
              <a:t>Task 4. </a:t>
            </a:r>
            <a:r>
              <a:rPr lang="ru-RU" dirty="0" smtClean="0"/>
              <a:t>В мире</a:t>
            </a:r>
            <a:r>
              <a:rPr lang="en-US" dirty="0" smtClean="0"/>
              <a:t>- in the world</a:t>
            </a:r>
            <a:endParaRPr lang="ru-RU" sz="1400" dirty="0" smtClean="0"/>
          </a:p>
          <a:p>
            <a:pPr lvl="1"/>
            <a:r>
              <a:rPr lang="ru-RU" dirty="0" smtClean="0"/>
              <a:t>разноцветные рыбы- </a:t>
            </a:r>
            <a:r>
              <a:rPr lang="ru-RU" dirty="0" err="1" smtClean="0"/>
              <a:t>colourful</a:t>
            </a:r>
            <a:r>
              <a:rPr lang="ru-RU" dirty="0" smtClean="0"/>
              <a:t> </a:t>
            </a:r>
            <a:r>
              <a:rPr lang="ru-RU" dirty="0" err="1" smtClean="0"/>
              <a:t>fish</a:t>
            </a:r>
            <a:endParaRPr lang="ru-RU" sz="1200" dirty="0" smtClean="0"/>
          </a:p>
          <a:p>
            <a:pPr lvl="1"/>
            <a:r>
              <a:rPr lang="ru-RU" dirty="0" smtClean="0"/>
              <a:t>игровые площадки- </a:t>
            </a:r>
            <a:r>
              <a:rPr lang="ru-RU" dirty="0" err="1" smtClean="0"/>
              <a:t>playgrounds</a:t>
            </a:r>
            <a:endParaRPr lang="ru-RU" sz="1200" dirty="0" smtClean="0"/>
          </a:p>
          <a:p>
            <a:pPr lvl="1"/>
            <a:r>
              <a:rPr lang="ru-RU" dirty="0" smtClean="0"/>
              <a:t>возьмите карту- </a:t>
            </a:r>
            <a:r>
              <a:rPr lang="ru-RU" dirty="0" err="1" smtClean="0"/>
              <a:t>Get</a:t>
            </a:r>
            <a:r>
              <a:rPr lang="ru-RU" dirty="0" smtClean="0"/>
              <a:t> </a:t>
            </a:r>
            <a:r>
              <a:rPr lang="ru-RU" dirty="0" err="1" smtClean="0"/>
              <a:t>a</a:t>
            </a:r>
            <a:r>
              <a:rPr lang="ru-RU" dirty="0" smtClean="0"/>
              <a:t> </a:t>
            </a:r>
            <a:r>
              <a:rPr lang="ru-RU" dirty="0" err="1" smtClean="0"/>
              <a:t>map</a:t>
            </a:r>
            <a:endParaRPr lang="ru-RU" sz="1200" dirty="0" smtClean="0"/>
          </a:p>
          <a:p>
            <a:pPr lvl="0"/>
            <a:r>
              <a:rPr lang="ru-RU" dirty="0" smtClean="0"/>
              <a:t>три поросенка- </a:t>
            </a:r>
            <a:r>
              <a:rPr lang="ru-RU" dirty="0" err="1" smtClean="0"/>
              <a:t>the</a:t>
            </a:r>
            <a:r>
              <a:rPr lang="ru-RU" dirty="0" smtClean="0"/>
              <a:t> </a:t>
            </a:r>
            <a:r>
              <a:rPr lang="ru-RU" dirty="0" err="1" smtClean="0"/>
              <a:t>three</a:t>
            </a:r>
            <a:r>
              <a:rPr lang="ru-RU" dirty="0" smtClean="0"/>
              <a:t> </a:t>
            </a:r>
            <a:r>
              <a:rPr lang="ru-RU" dirty="0" err="1" smtClean="0"/>
              <a:t>piglets</a:t>
            </a:r>
            <a:endParaRPr lang="ru-RU" sz="1400" dirty="0" smtClean="0"/>
          </a:p>
          <a:p>
            <a:pPr lvl="0"/>
            <a:r>
              <a:rPr lang="ru-RU" dirty="0" smtClean="0"/>
              <a:t>разные виды животных</a:t>
            </a:r>
            <a:r>
              <a:rPr lang="en-US" dirty="0" smtClean="0"/>
              <a:t>- different kinds of animals</a:t>
            </a:r>
            <a:endParaRPr lang="ru-RU" sz="1400" dirty="0" smtClean="0"/>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817" name="docshapegroup1"/>
          <p:cNvGrpSpPr>
            <a:grpSpLocks/>
          </p:cNvGrpSpPr>
          <p:nvPr/>
        </p:nvGrpSpPr>
        <p:grpSpPr bwMode="auto">
          <a:xfrm>
            <a:off x="285720" y="785794"/>
            <a:ext cx="8215370" cy="4500594"/>
            <a:chOff x="1928" y="229"/>
            <a:chExt cx="9358" cy="4018"/>
          </a:xfrm>
        </p:grpSpPr>
        <p:pic>
          <p:nvPicPr>
            <p:cNvPr id="33818" name="docshape2"/>
            <p:cNvPicPr>
              <a:picLocks noChangeAspect="1" noChangeArrowheads="1"/>
            </p:cNvPicPr>
            <p:nvPr/>
          </p:nvPicPr>
          <p:blipFill>
            <a:blip r:embed="rId2"/>
            <a:srcRect/>
            <a:stretch>
              <a:fillRect/>
            </a:stretch>
          </p:blipFill>
          <p:spPr bwMode="auto">
            <a:xfrm>
              <a:off x="1927" y="229"/>
              <a:ext cx="9358" cy="4018"/>
            </a:xfrm>
            <a:prstGeom prst="rect">
              <a:avLst/>
            </a:prstGeom>
            <a:noFill/>
            <a:ln w="9525">
              <a:noFill/>
              <a:miter lim="800000"/>
              <a:headEnd/>
              <a:tailEnd/>
            </a:ln>
          </p:spPr>
        </p:pic>
        <p:sp>
          <p:nvSpPr>
            <p:cNvPr id="33819" name="docshape3"/>
            <p:cNvSpPr>
              <a:spLocks noChangeArrowheads="1"/>
            </p:cNvSpPr>
            <p:nvPr/>
          </p:nvSpPr>
          <p:spPr bwMode="auto">
            <a:xfrm>
              <a:off x="4950" y="3706"/>
              <a:ext cx="988" cy="4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20" name="docshape4"/>
            <p:cNvSpPr>
              <a:spLocks noChangeArrowheads="1"/>
            </p:cNvSpPr>
            <p:nvPr/>
          </p:nvSpPr>
          <p:spPr bwMode="auto">
            <a:xfrm>
              <a:off x="4950" y="3706"/>
              <a:ext cx="988" cy="493"/>
            </a:xfrm>
            <a:prstGeom prst="rect">
              <a:avLst/>
            </a:prstGeom>
            <a:noFill/>
            <a:ln w="9524">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21" name="docshape5"/>
            <p:cNvSpPr>
              <a:spLocks noChangeArrowheads="1"/>
            </p:cNvSpPr>
            <p:nvPr/>
          </p:nvSpPr>
          <p:spPr bwMode="auto">
            <a:xfrm>
              <a:off x="9708" y="2123"/>
              <a:ext cx="988" cy="4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22" name="docshape6"/>
            <p:cNvSpPr>
              <a:spLocks noChangeArrowheads="1"/>
            </p:cNvSpPr>
            <p:nvPr/>
          </p:nvSpPr>
          <p:spPr bwMode="auto">
            <a:xfrm>
              <a:off x="9708" y="2123"/>
              <a:ext cx="988" cy="493"/>
            </a:xfrm>
            <a:prstGeom prst="rect">
              <a:avLst/>
            </a:prstGeom>
            <a:noFill/>
            <a:ln w="9524">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23" name="docshape7"/>
            <p:cNvSpPr>
              <a:spLocks noChangeArrowheads="1"/>
            </p:cNvSpPr>
            <p:nvPr/>
          </p:nvSpPr>
          <p:spPr bwMode="auto">
            <a:xfrm>
              <a:off x="9537" y="3706"/>
              <a:ext cx="988" cy="4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24" name="docshape8"/>
            <p:cNvSpPr>
              <a:spLocks noChangeArrowheads="1"/>
            </p:cNvSpPr>
            <p:nvPr/>
          </p:nvSpPr>
          <p:spPr bwMode="auto">
            <a:xfrm>
              <a:off x="9537" y="3706"/>
              <a:ext cx="988" cy="493"/>
            </a:xfrm>
            <a:prstGeom prst="rect">
              <a:avLst/>
            </a:prstGeom>
            <a:noFill/>
            <a:ln w="9524">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25" name="docshape9"/>
            <p:cNvSpPr>
              <a:spLocks noChangeArrowheads="1"/>
            </p:cNvSpPr>
            <p:nvPr/>
          </p:nvSpPr>
          <p:spPr bwMode="auto">
            <a:xfrm>
              <a:off x="7150" y="2226"/>
              <a:ext cx="988" cy="4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26" name="docshape10"/>
            <p:cNvSpPr>
              <a:spLocks noChangeArrowheads="1"/>
            </p:cNvSpPr>
            <p:nvPr/>
          </p:nvSpPr>
          <p:spPr bwMode="auto">
            <a:xfrm>
              <a:off x="7150" y="2226"/>
              <a:ext cx="988" cy="493"/>
            </a:xfrm>
            <a:prstGeom prst="rect">
              <a:avLst/>
            </a:prstGeom>
            <a:noFill/>
            <a:ln w="9524">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27" name="docshape11"/>
            <p:cNvSpPr>
              <a:spLocks noChangeArrowheads="1"/>
            </p:cNvSpPr>
            <p:nvPr/>
          </p:nvSpPr>
          <p:spPr bwMode="auto">
            <a:xfrm>
              <a:off x="2583" y="3706"/>
              <a:ext cx="988" cy="4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28" name="docshape12"/>
            <p:cNvSpPr>
              <a:spLocks noChangeArrowheads="1"/>
            </p:cNvSpPr>
            <p:nvPr/>
          </p:nvSpPr>
          <p:spPr bwMode="auto">
            <a:xfrm>
              <a:off x="2583" y="3706"/>
              <a:ext cx="988" cy="493"/>
            </a:xfrm>
            <a:prstGeom prst="rect">
              <a:avLst/>
            </a:prstGeom>
            <a:noFill/>
            <a:ln w="9524">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29" name="docshape13"/>
            <p:cNvSpPr>
              <a:spLocks noChangeArrowheads="1"/>
            </p:cNvSpPr>
            <p:nvPr/>
          </p:nvSpPr>
          <p:spPr bwMode="auto">
            <a:xfrm>
              <a:off x="7376" y="3706"/>
              <a:ext cx="988" cy="4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30" name="docshape14"/>
            <p:cNvSpPr>
              <a:spLocks noChangeArrowheads="1"/>
            </p:cNvSpPr>
            <p:nvPr/>
          </p:nvSpPr>
          <p:spPr bwMode="auto">
            <a:xfrm>
              <a:off x="7376" y="3706"/>
              <a:ext cx="988" cy="493"/>
            </a:xfrm>
            <a:prstGeom prst="rect">
              <a:avLst/>
            </a:prstGeom>
            <a:noFill/>
            <a:ln w="9524">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31" name="docshape15"/>
            <p:cNvSpPr>
              <a:spLocks noChangeArrowheads="1"/>
            </p:cNvSpPr>
            <p:nvPr/>
          </p:nvSpPr>
          <p:spPr bwMode="auto">
            <a:xfrm>
              <a:off x="2583" y="2226"/>
              <a:ext cx="988" cy="4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32" name="docshape16"/>
            <p:cNvSpPr>
              <a:spLocks noChangeArrowheads="1"/>
            </p:cNvSpPr>
            <p:nvPr/>
          </p:nvSpPr>
          <p:spPr bwMode="auto">
            <a:xfrm>
              <a:off x="2583" y="2226"/>
              <a:ext cx="988" cy="493"/>
            </a:xfrm>
            <a:prstGeom prst="rect">
              <a:avLst/>
            </a:prstGeom>
            <a:noFill/>
            <a:ln w="9524">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833" name="docshape17"/>
            <p:cNvSpPr txBox="1">
              <a:spLocks noChangeArrowheads="1"/>
            </p:cNvSpPr>
            <p:nvPr/>
          </p:nvSpPr>
          <p:spPr bwMode="auto">
            <a:xfrm>
              <a:off x="9537" y="3706"/>
              <a:ext cx="988" cy="49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ts val="400"/>
                </a:spcBef>
                <a:spcAft>
                  <a:spcPts val="1000"/>
                </a:spcAft>
                <a:buClrTx/>
                <a:buSzTx/>
                <a:buFontTx/>
                <a:buNone/>
                <a:tabLst/>
              </a:pPr>
              <a:r>
                <a:rPr kumimoji="0" lang="ru-RU" sz="1200" b="0" i="0" u="none" strike="noStrike" cap="none" normalizeH="0" baseline="0" dirty="0" err="1" smtClean="0">
                  <a:ln>
                    <a:noFill/>
                  </a:ln>
                  <a:solidFill>
                    <a:schemeClr val="tx1"/>
                  </a:solidFill>
                  <a:effectLst/>
                  <a:latin typeface="Calibri" pitchFamily="34" charset="0"/>
                  <a:cs typeface="Arial" pitchFamily="34" charset="0"/>
                </a:rPr>
                <a:t>forest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34" name="docshape18"/>
            <p:cNvSpPr txBox="1">
              <a:spLocks noChangeArrowheads="1"/>
            </p:cNvSpPr>
            <p:nvPr/>
          </p:nvSpPr>
          <p:spPr bwMode="auto">
            <a:xfrm>
              <a:off x="7376" y="3706"/>
              <a:ext cx="988" cy="49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ts val="400"/>
                </a:spcBef>
                <a:spcAft>
                  <a:spcPts val="1000"/>
                </a:spcAft>
                <a:buClrTx/>
                <a:buSzTx/>
                <a:buFontTx/>
                <a:buNone/>
                <a:tabLst/>
              </a:pPr>
              <a:r>
                <a:rPr kumimoji="0" lang="ru-RU" sz="1200" b="0" i="0" u="none" strike="noStrike" cap="none" normalizeH="0" baseline="0" dirty="0" err="1" smtClean="0">
                  <a:ln>
                    <a:noFill/>
                  </a:ln>
                  <a:solidFill>
                    <a:schemeClr val="tx1"/>
                  </a:solidFill>
                  <a:effectLst/>
                  <a:latin typeface="Calibri" pitchFamily="34" charset="0"/>
                  <a:cs typeface="Arial" pitchFamily="34" charset="0"/>
                </a:rPr>
                <a:t>pouch</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35" name="docshape19"/>
            <p:cNvSpPr txBox="1">
              <a:spLocks noChangeArrowheads="1"/>
            </p:cNvSpPr>
            <p:nvPr/>
          </p:nvSpPr>
          <p:spPr bwMode="auto">
            <a:xfrm>
              <a:off x="4950" y="3706"/>
              <a:ext cx="988" cy="49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ts val="400"/>
                </a:spcBef>
                <a:spcAft>
                  <a:spcPts val="1000"/>
                </a:spcAft>
                <a:buClrTx/>
                <a:buSzTx/>
                <a:buFontTx/>
                <a:buNone/>
                <a:tabLst/>
              </a:pPr>
              <a:r>
                <a:rPr kumimoji="0" lang="ru-RU" sz="1400" b="0" i="0" u="none" strike="noStrike" cap="none" normalizeH="0" baseline="0" dirty="0" err="1" smtClean="0">
                  <a:ln>
                    <a:noFill/>
                  </a:ln>
                  <a:solidFill>
                    <a:schemeClr val="tx1"/>
                  </a:solidFill>
                  <a:effectLst/>
                  <a:latin typeface="Calibri" pitchFamily="34" charset="0"/>
                  <a:cs typeface="Arial" pitchFamily="34" charset="0"/>
                </a:rPr>
                <a:t>grass</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36" name="docshape20"/>
            <p:cNvSpPr txBox="1">
              <a:spLocks noChangeArrowheads="1"/>
            </p:cNvSpPr>
            <p:nvPr/>
          </p:nvSpPr>
          <p:spPr bwMode="auto">
            <a:xfrm>
              <a:off x="2583" y="3706"/>
              <a:ext cx="988" cy="49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ts val="400"/>
                </a:spcBef>
                <a:spcAft>
                  <a:spcPts val="1000"/>
                </a:spcAft>
                <a:buClrTx/>
                <a:buSzTx/>
                <a:buFontTx/>
                <a:buNone/>
                <a:tabLst/>
              </a:pPr>
              <a:r>
                <a:rPr kumimoji="0" lang="ru-RU" sz="1400" b="0" i="0" u="none" strike="noStrike" cap="none" normalizeH="0" baseline="0" dirty="0" err="1" smtClean="0">
                  <a:ln>
                    <a:noFill/>
                  </a:ln>
                  <a:solidFill>
                    <a:schemeClr val="tx1"/>
                  </a:solidFill>
                  <a:effectLst/>
                  <a:latin typeface="Calibri" pitchFamily="34" charset="0"/>
                  <a:cs typeface="Arial" pitchFamily="34" charset="0"/>
                </a:rPr>
                <a:t>jump</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37" name="docshape21"/>
            <p:cNvSpPr txBox="1">
              <a:spLocks noChangeArrowheads="1"/>
            </p:cNvSpPr>
            <p:nvPr/>
          </p:nvSpPr>
          <p:spPr bwMode="auto">
            <a:xfrm>
              <a:off x="7150" y="2226"/>
              <a:ext cx="988" cy="49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ts val="400"/>
                </a:spcBef>
                <a:spcAft>
                  <a:spcPts val="1000"/>
                </a:spcAft>
                <a:buClrTx/>
                <a:buSzTx/>
                <a:buFontTx/>
                <a:buNone/>
                <a:tabLst/>
              </a:pPr>
              <a:r>
                <a:rPr kumimoji="0" lang="ru-RU" sz="1400" b="0" i="0" u="none" strike="noStrike" cap="none" normalizeH="0" baseline="0" dirty="0" err="1" smtClean="0">
                  <a:ln>
                    <a:noFill/>
                  </a:ln>
                  <a:solidFill>
                    <a:schemeClr val="tx1"/>
                  </a:solidFill>
                  <a:effectLst/>
                  <a:latin typeface="Calibri" pitchFamily="34" charset="0"/>
                  <a:cs typeface="Arial" pitchFamily="34" charset="0"/>
                </a:rPr>
                <a:t>swim</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38" name="docshape22"/>
            <p:cNvSpPr txBox="1">
              <a:spLocks noChangeArrowheads="1"/>
            </p:cNvSpPr>
            <p:nvPr/>
          </p:nvSpPr>
          <p:spPr bwMode="auto">
            <a:xfrm>
              <a:off x="2583" y="2226"/>
              <a:ext cx="988" cy="49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ts val="400"/>
                </a:spcBef>
                <a:spcAft>
                  <a:spcPts val="1000"/>
                </a:spcAft>
                <a:buClrTx/>
                <a:buSzTx/>
                <a:buFontTx/>
                <a:buNone/>
                <a:tabLst/>
              </a:pPr>
              <a:r>
                <a:rPr kumimoji="0" lang="ru-RU" sz="1200" b="0" i="0" u="none" strike="noStrike" cap="none" normalizeH="0" baseline="0" dirty="0" err="1" smtClean="0">
                  <a:ln>
                    <a:noFill/>
                  </a:ln>
                  <a:solidFill>
                    <a:schemeClr val="tx1"/>
                  </a:solidFill>
                  <a:effectLst/>
                  <a:latin typeface="Calibri" pitchFamily="34" charset="0"/>
                  <a:cs typeface="Arial" pitchFamily="34" charset="0"/>
                </a:rPr>
                <a:t>strong</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39" name="docshape23"/>
            <p:cNvSpPr txBox="1">
              <a:spLocks noChangeArrowheads="1"/>
            </p:cNvSpPr>
            <p:nvPr/>
          </p:nvSpPr>
          <p:spPr bwMode="auto">
            <a:xfrm>
              <a:off x="9708" y="2123"/>
              <a:ext cx="988" cy="49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ts val="400"/>
                </a:spcBef>
                <a:spcAft>
                  <a:spcPts val="1000"/>
                </a:spcAft>
                <a:buClrTx/>
                <a:buSzTx/>
                <a:buFontTx/>
                <a:buNone/>
                <a:tabLst/>
              </a:pPr>
              <a:r>
                <a:rPr kumimoji="0" lang="ru-RU" sz="1400" b="0" i="0" u="none" strike="noStrike" cap="none" normalizeH="0" baseline="0" dirty="0" err="1" smtClean="0">
                  <a:ln>
                    <a:noFill/>
                  </a:ln>
                  <a:solidFill>
                    <a:schemeClr val="tx1"/>
                  </a:solidFill>
                  <a:effectLst/>
                  <a:latin typeface="Calibri" pitchFamily="34" charset="0"/>
                  <a:cs typeface="Arial" pitchFamily="34" charset="0"/>
                </a:rPr>
                <a:t>walk</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Ответы</a:t>
            </a:r>
            <a:endParaRPr lang="ru-RU" dirty="0"/>
          </a:p>
        </p:txBody>
      </p:sp>
      <p:sp>
        <p:nvSpPr>
          <p:cNvPr id="3" name="Содержимое 2"/>
          <p:cNvSpPr>
            <a:spLocks noGrp="1"/>
          </p:cNvSpPr>
          <p:nvPr>
            <p:ph idx="1"/>
          </p:nvPr>
        </p:nvSpPr>
        <p:spPr/>
        <p:txBody>
          <a:bodyPr/>
          <a:lstStyle/>
          <a:p>
            <a:r>
              <a:rPr lang="ru-RU" dirty="0" err="1" smtClean="0"/>
              <a:t>Task</a:t>
            </a:r>
            <a:r>
              <a:rPr lang="ru-RU" dirty="0" smtClean="0"/>
              <a:t> 5. За правильно выполненное задание- 2 балла, если соотнесено правильно 3-4 слова- 1 балл</a:t>
            </a:r>
          </a:p>
          <a:p>
            <a:endParaRPr lang="ru-RU" dirty="0" smtClean="0"/>
          </a:p>
          <a:p>
            <a:r>
              <a:rPr lang="ru-RU" dirty="0" err="1" smtClean="0"/>
              <a:t>Task</a:t>
            </a:r>
            <a:r>
              <a:rPr lang="ru-RU" dirty="0" smtClean="0"/>
              <a:t> 6. Если соотнесено верно- 2 балла, если соотнесено только 5 фактов, то 1 балл</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38913" name="docshapegroup24"/>
          <p:cNvGrpSpPr>
            <a:grpSpLocks/>
          </p:cNvGrpSpPr>
          <p:nvPr/>
        </p:nvGrpSpPr>
        <p:grpSpPr bwMode="auto">
          <a:xfrm>
            <a:off x="1000100" y="571480"/>
            <a:ext cx="7715304" cy="5143536"/>
            <a:chOff x="0" y="0"/>
            <a:chExt cx="9358" cy="4877"/>
          </a:xfrm>
        </p:grpSpPr>
        <p:pic>
          <p:nvPicPr>
            <p:cNvPr id="38915" name="docshape25"/>
            <p:cNvPicPr>
              <a:picLocks noChangeAspect="1" noChangeArrowheads="1"/>
            </p:cNvPicPr>
            <p:nvPr/>
          </p:nvPicPr>
          <p:blipFill>
            <a:blip r:embed="rId2"/>
            <a:srcRect/>
            <a:stretch>
              <a:fillRect/>
            </a:stretch>
          </p:blipFill>
          <p:spPr bwMode="auto">
            <a:xfrm>
              <a:off x="0" y="0"/>
              <a:ext cx="9358" cy="4877"/>
            </a:xfrm>
            <a:prstGeom prst="rect">
              <a:avLst/>
            </a:prstGeom>
            <a:noFill/>
          </p:spPr>
        </p:pic>
        <p:sp>
          <p:nvSpPr>
            <p:cNvPr id="38914" name="docshape26"/>
            <p:cNvSpPr>
              <a:spLocks/>
            </p:cNvSpPr>
            <p:nvPr/>
          </p:nvSpPr>
          <p:spPr bwMode="auto">
            <a:xfrm>
              <a:off x="1443" y="152"/>
              <a:ext cx="3006" cy="4497"/>
            </a:xfrm>
            <a:custGeom>
              <a:avLst/>
              <a:gdLst/>
              <a:ahLst/>
              <a:cxnLst>
                <a:cxn ang="0">
                  <a:pos x="2886" y="1266"/>
                </a:cxn>
                <a:cxn ang="0">
                  <a:pos x="2149" y="1381"/>
                </a:cxn>
                <a:cxn ang="0">
                  <a:pos x="2149" y="1381"/>
                </a:cxn>
                <a:cxn ang="0">
                  <a:pos x="2767" y="467"/>
                </a:cxn>
                <a:cxn ang="0">
                  <a:pos x="2862" y="393"/>
                </a:cxn>
                <a:cxn ang="0">
                  <a:pos x="1700" y="1144"/>
                </a:cxn>
                <a:cxn ang="0">
                  <a:pos x="2764" y="115"/>
                </a:cxn>
                <a:cxn ang="0">
                  <a:pos x="2730" y="0"/>
                </a:cxn>
                <a:cxn ang="0">
                  <a:pos x="109" y="384"/>
                </a:cxn>
                <a:cxn ang="0">
                  <a:pos x="102" y="836"/>
                </a:cxn>
                <a:cxn ang="0">
                  <a:pos x="1680" y="1157"/>
                </a:cxn>
                <a:cxn ang="0">
                  <a:pos x="1046" y="1573"/>
                </a:cxn>
                <a:cxn ang="0">
                  <a:pos x="1046" y="1573"/>
                </a:cxn>
                <a:cxn ang="0">
                  <a:pos x="111" y="1249"/>
                </a:cxn>
                <a:cxn ang="0">
                  <a:pos x="103" y="1700"/>
                </a:cxn>
                <a:cxn ang="0">
                  <a:pos x="741" y="1773"/>
                </a:cxn>
                <a:cxn ang="0">
                  <a:pos x="758" y="1786"/>
                </a:cxn>
                <a:cxn ang="0">
                  <a:pos x="4" y="2644"/>
                </a:cxn>
                <a:cxn ang="0">
                  <a:pos x="1601" y="3226"/>
                </a:cxn>
                <a:cxn ang="0">
                  <a:pos x="1060" y="3484"/>
                </a:cxn>
                <a:cxn ang="0">
                  <a:pos x="1542" y="3234"/>
                </a:cxn>
                <a:cxn ang="0">
                  <a:pos x="101" y="3056"/>
                </a:cxn>
                <a:cxn ang="0">
                  <a:pos x="106" y="3448"/>
                </a:cxn>
                <a:cxn ang="0">
                  <a:pos x="101" y="3943"/>
                </a:cxn>
                <a:cxn ang="0">
                  <a:pos x="2248" y="4065"/>
                </a:cxn>
                <a:cxn ang="0">
                  <a:pos x="2278" y="4079"/>
                </a:cxn>
                <a:cxn ang="0">
                  <a:pos x="2862" y="4343"/>
                </a:cxn>
                <a:cxn ang="0">
                  <a:pos x="2757" y="4282"/>
                </a:cxn>
                <a:cxn ang="0">
                  <a:pos x="2756" y="4034"/>
                </a:cxn>
                <a:cxn ang="0">
                  <a:pos x="2732" y="3916"/>
                </a:cxn>
                <a:cxn ang="0">
                  <a:pos x="1083" y="3495"/>
                </a:cxn>
                <a:cxn ang="0">
                  <a:pos x="2762" y="3371"/>
                </a:cxn>
                <a:cxn ang="0">
                  <a:pos x="2836" y="3383"/>
                </a:cxn>
                <a:cxn ang="0">
                  <a:pos x="2485" y="3127"/>
                </a:cxn>
                <a:cxn ang="0">
                  <a:pos x="3001" y="3050"/>
                </a:cxn>
                <a:cxn ang="0">
                  <a:pos x="2885" y="3053"/>
                </a:cxn>
                <a:cxn ang="0">
                  <a:pos x="2436" y="3113"/>
                </a:cxn>
                <a:cxn ang="0">
                  <a:pos x="2436" y="3113"/>
                </a:cxn>
                <a:cxn ang="0">
                  <a:pos x="2758" y="2695"/>
                </a:cxn>
                <a:cxn ang="0">
                  <a:pos x="2862" y="2635"/>
                </a:cxn>
                <a:cxn ang="0">
                  <a:pos x="2230" y="2925"/>
                </a:cxn>
                <a:cxn ang="0">
                  <a:pos x="2898" y="2180"/>
                </a:cxn>
                <a:cxn ang="0">
                  <a:pos x="2877" y="2062"/>
                </a:cxn>
                <a:cxn ang="0">
                  <a:pos x="775" y="1775"/>
                </a:cxn>
                <a:cxn ang="0">
                  <a:pos x="2749" y="1667"/>
                </a:cxn>
                <a:cxn ang="0">
                  <a:pos x="2835" y="1676"/>
                </a:cxn>
                <a:cxn ang="0">
                  <a:pos x="2216" y="1390"/>
                </a:cxn>
                <a:cxn ang="0">
                  <a:pos x="2998" y="1262"/>
                </a:cxn>
              </a:cxnLst>
              <a:rect l="0" t="0" r="r" b="b"/>
              <a:pathLst>
                <a:path w="3006" h="4497">
                  <a:moveTo>
                    <a:pt x="3006" y="1257"/>
                  </a:moveTo>
                  <a:lnTo>
                    <a:pt x="2878" y="1216"/>
                  </a:lnTo>
                  <a:lnTo>
                    <a:pt x="2886" y="1266"/>
                  </a:lnTo>
                  <a:lnTo>
                    <a:pt x="2184" y="1375"/>
                  </a:lnTo>
                  <a:lnTo>
                    <a:pt x="2149" y="1358"/>
                  </a:lnTo>
                  <a:lnTo>
                    <a:pt x="2149" y="1381"/>
                  </a:lnTo>
                  <a:lnTo>
                    <a:pt x="1134" y="1539"/>
                  </a:lnTo>
                  <a:lnTo>
                    <a:pt x="1701" y="1167"/>
                  </a:lnTo>
                  <a:lnTo>
                    <a:pt x="2149" y="1381"/>
                  </a:lnTo>
                  <a:lnTo>
                    <a:pt x="2149" y="1358"/>
                  </a:lnTo>
                  <a:lnTo>
                    <a:pt x="1721" y="1154"/>
                  </a:lnTo>
                  <a:lnTo>
                    <a:pt x="2767" y="467"/>
                  </a:lnTo>
                  <a:lnTo>
                    <a:pt x="2794" y="509"/>
                  </a:lnTo>
                  <a:lnTo>
                    <a:pt x="2835" y="440"/>
                  </a:lnTo>
                  <a:lnTo>
                    <a:pt x="2862" y="393"/>
                  </a:lnTo>
                  <a:lnTo>
                    <a:pt x="2729" y="409"/>
                  </a:lnTo>
                  <a:lnTo>
                    <a:pt x="2756" y="451"/>
                  </a:lnTo>
                  <a:lnTo>
                    <a:pt x="1700" y="1144"/>
                  </a:lnTo>
                  <a:lnTo>
                    <a:pt x="716" y="674"/>
                  </a:lnTo>
                  <a:lnTo>
                    <a:pt x="2750" y="67"/>
                  </a:lnTo>
                  <a:lnTo>
                    <a:pt x="2764" y="115"/>
                  </a:lnTo>
                  <a:lnTo>
                    <a:pt x="2842" y="42"/>
                  </a:lnTo>
                  <a:lnTo>
                    <a:pt x="2862" y="23"/>
                  </a:lnTo>
                  <a:lnTo>
                    <a:pt x="2730" y="0"/>
                  </a:lnTo>
                  <a:lnTo>
                    <a:pt x="2744" y="48"/>
                  </a:lnTo>
                  <a:lnTo>
                    <a:pt x="689" y="661"/>
                  </a:lnTo>
                  <a:lnTo>
                    <a:pt x="109" y="384"/>
                  </a:lnTo>
                  <a:lnTo>
                    <a:pt x="101" y="402"/>
                  </a:lnTo>
                  <a:lnTo>
                    <a:pt x="661" y="670"/>
                  </a:lnTo>
                  <a:lnTo>
                    <a:pt x="102" y="836"/>
                  </a:lnTo>
                  <a:lnTo>
                    <a:pt x="108" y="855"/>
                  </a:lnTo>
                  <a:lnTo>
                    <a:pt x="688" y="682"/>
                  </a:lnTo>
                  <a:lnTo>
                    <a:pt x="1680" y="1157"/>
                  </a:lnTo>
                  <a:lnTo>
                    <a:pt x="1086" y="1546"/>
                  </a:lnTo>
                  <a:lnTo>
                    <a:pt x="1046" y="1553"/>
                  </a:lnTo>
                  <a:lnTo>
                    <a:pt x="1046" y="1573"/>
                  </a:lnTo>
                  <a:lnTo>
                    <a:pt x="759" y="1761"/>
                  </a:lnTo>
                  <a:lnTo>
                    <a:pt x="607" y="1641"/>
                  </a:lnTo>
                  <a:lnTo>
                    <a:pt x="1046" y="1573"/>
                  </a:lnTo>
                  <a:lnTo>
                    <a:pt x="1046" y="1553"/>
                  </a:lnTo>
                  <a:lnTo>
                    <a:pt x="586" y="1625"/>
                  </a:lnTo>
                  <a:lnTo>
                    <a:pt x="111" y="1249"/>
                  </a:lnTo>
                  <a:lnTo>
                    <a:pt x="99" y="1265"/>
                  </a:lnTo>
                  <a:lnTo>
                    <a:pt x="559" y="1629"/>
                  </a:lnTo>
                  <a:lnTo>
                    <a:pt x="103" y="1700"/>
                  </a:lnTo>
                  <a:lnTo>
                    <a:pt x="106" y="1720"/>
                  </a:lnTo>
                  <a:lnTo>
                    <a:pt x="580" y="1646"/>
                  </a:lnTo>
                  <a:lnTo>
                    <a:pt x="741" y="1773"/>
                  </a:lnTo>
                  <a:lnTo>
                    <a:pt x="99" y="2194"/>
                  </a:lnTo>
                  <a:lnTo>
                    <a:pt x="110" y="2211"/>
                  </a:lnTo>
                  <a:lnTo>
                    <a:pt x="758" y="1786"/>
                  </a:lnTo>
                  <a:lnTo>
                    <a:pt x="1484" y="2361"/>
                  </a:lnTo>
                  <a:lnTo>
                    <a:pt x="0" y="2625"/>
                  </a:lnTo>
                  <a:lnTo>
                    <a:pt x="4" y="2644"/>
                  </a:lnTo>
                  <a:lnTo>
                    <a:pt x="1505" y="2377"/>
                  </a:lnTo>
                  <a:lnTo>
                    <a:pt x="2210" y="2935"/>
                  </a:lnTo>
                  <a:lnTo>
                    <a:pt x="1601" y="3226"/>
                  </a:lnTo>
                  <a:lnTo>
                    <a:pt x="1542" y="3234"/>
                  </a:lnTo>
                  <a:lnTo>
                    <a:pt x="1542" y="3254"/>
                  </a:lnTo>
                  <a:lnTo>
                    <a:pt x="1060" y="3484"/>
                  </a:lnTo>
                  <a:lnTo>
                    <a:pt x="786" y="3356"/>
                  </a:lnTo>
                  <a:lnTo>
                    <a:pt x="1542" y="3254"/>
                  </a:lnTo>
                  <a:lnTo>
                    <a:pt x="1542" y="3234"/>
                  </a:lnTo>
                  <a:lnTo>
                    <a:pt x="753" y="3340"/>
                  </a:lnTo>
                  <a:lnTo>
                    <a:pt x="109" y="3038"/>
                  </a:lnTo>
                  <a:lnTo>
                    <a:pt x="101" y="3056"/>
                  </a:lnTo>
                  <a:lnTo>
                    <a:pt x="716" y="3345"/>
                  </a:lnTo>
                  <a:lnTo>
                    <a:pt x="104" y="3428"/>
                  </a:lnTo>
                  <a:lnTo>
                    <a:pt x="106" y="3448"/>
                  </a:lnTo>
                  <a:lnTo>
                    <a:pt x="750" y="3361"/>
                  </a:lnTo>
                  <a:lnTo>
                    <a:pt x="1036" y="3496"/>
                  </a:lnTo>
                  <a:lnTo>
                    <a:pt x="101" y="3943"/>
                  </a:lnTo>
                  <a:lnTo>
                    <a:pt x="109" y="3961"/>
                  </a:lnTo>
                  <a:lnTo>
                    <a:pt x="1060" y="3507"/>
                  </a:lnTo>
                  <a:lnTo>
                    <a:pt x="2248" y="4065"/>
                  </a:lnTo>
                  <a:lnTo>
                    <a:pt x="206" y="4477"/>
                  </a:lnTo>
                  <a:lnTo>
                    <a:pt x="210" y="4496"/>
                  </a:lnTo>
                  <a:lnTo>
                    <a:pt x="2278" y="4079"/>
                  </a:lnTo>
                  <a:lnTo>
                    <a:pt x="2749" y="4301"/>
                  </a:lnTo>
                  <a:lnTo>
                    <a:pt x="2728" y="4346"/>
                  </a:lnTo>
                  <a:lnTo>
                    <a:pt x="2862" y="4343"/>
                  </a:lnTo>
                  <a:lnTo>
                    <a:pt x="2835" y="4309"/>
                  </a:lnTo>
                  <a:lnTo>
                    <a:pt x="2779" y="4237"/>
                  </a:lnTo>
                  <a:lnTo>
                    <a:pt x="2757" y="4282"/>
                  </a:lnTo>
                  <a:lnTo>
                    <a:pt x="2311" y="4073"/>
                  </a:lnTo>
                  <a:lnTo>
                    <a:pt x="2746" y="3985"/>
                  </a:lnTo>
                  <a:lnTo>
                    <a:pt x="2756" y="4034"/>
                  </a:lnTo>
                  <a:lnTo>
                    <a:pt x="2849" y="3962"/>
                  </a:lnTo>
                  <a:lnTo>
                    <a:pt x="2862" y="3952"/>
                  </a:lnTo>
                  <a:lnTo>
                    <a:pt x="2732" y="3916"/>
                  </a:lnTo>
                  <a:lnTo>
                    <a:pt x="2742" y="3965"/>
                  </a:lnTo>
                  <a:lnTo>
                    <a:pt x="2281" y="4058"/>
                  </a:lnTo>
                  <a:lnTo>
                    <a:pt x="1083" y="3495"/>
                  </a:lnTo>
                  <a:lnTo>
                    <a:pt x="1607" y="3245"/>
                  </a:lnTo>
                  <a:lnTo>
                    <a:pt x="2458" y="3131"/>
                  </a:lnTo>
                  <a:lnTo>
                    <a:pt x="2762" y="3371"/>
                  </a:lnTo>
                  <a:lnTo>
                    <a:pt x="2730" y="3410"/>
                  </a:lnTo>
                  <a:lnTo>
                    <a:pt x="2862" y="3438"/>
                  </a:lnTo>
                  <a:lnTo>
                    <a:pt x="2836" y="3383"/>
                  </a:lnTo>
                  <a:lnTo>
                    <a:pt x="2805" y="3316"/>
                  </a:lnTo>
                  <a:lnTo>
                    <a:pt x="2774" y="3355"/>
                  </a:lnTo>
                  <a:lnTo>
                    <a:pt x="2485" y="3127"/>
                  </a:lnTo>
                  <a:lnTo>
                    <a:pt x="2888" y="3073"/>
                  </a:lnTo>
                  <a:lnTo>
                    <a:pt x="2895" y="3122"/>
                  </a:lnTo>
                  <a:lnTo>
                    <a:pt x="3001" y="3050"/>
                  </a:lnTo>
                  <a:lnTo>
                    <a:pt x="3006" y="3047"/>
                  </a:lnTo>
                  <a:lnTo>
                    <a:pt x="2879" y="3003"/>
                  </a:lnTo>
                  <a:lnTo>
                    <a:pt x="2885" y="3053"/>
                  </a:lnTo>
                  <a:lnTo>
                    <a:pt x="2463" y="3110"/>
                  </a:lnTo>
                  <a:lnTo>
                    <a:pt x="2436" y="3088"/>
                  </a:lnTo>
                  <a:lnTo>
                    <a:pt x="2436" y="3113"/>
                  </a:lnTo>
                  <a:lnTo>
                    <a:pt x="1666" y="3217"/>
                  </a:lnTo>
                  <a:lnTo>
                    <a:pt x="2228" y="2949"/>
                  </a:lnTo>
                  <a:lnTo>
                    <a:pt x="2436" y="3113"/>
                  </a:lnTo>
                  <a:lnTo>
                    <a:pt x="2436" y="3088"/>
                  </a:lnTo>
                  <a:lnTo>
                    <a:pt x="2248" y="2939"/>
                  </a:lnTo>
                  <a:lnTo>
                    <a:pt x="2758" y="2695"/>
                  </a:lnTo>
                  <a:lnTo>
                    <a:pt x="2779" y="2740"/>
                  </a:lnTo>
                  <a:lnTo>
                    <a:pt x="2835" y="2669"/>
                  </a:lnTo>
                  <a:lnTo>
                    <a:pt x="2862" y="2635"/>
                  </a:lnTo>
                  <a:lnTo>
                    <a:pt x="2728" y="2632"/>
                  </a:lnTo>
                  <a:lnTo>
                    <a:pt x="2749" y="2677"/>
                  </a:lnTo>
                  <a:lnTo>
                    <a:pt x="2230" y="2925"/>
                  </a:lnTo>
                  <a:lnTo>
                    <a:pt x="1531" y="2372"/>
                  </a:lnTo>
                  <a:lnTo>
                    <a:pt x="2889" y="2131"/>
                  </a:lnTo>
                  <a:lnTo>
                    <a:pt x="2898" y="2180"/>
                  </a:lnTo>
                  <a:lnTo>
                    <a:pt x="2995" y="2108"/>
                  </a:lnTo>
                  <a:lnTo>
                    <a:pt x="3006" y="2100"/>
                  </a:lnTo>
                  <a:lnTo>
                    <a:pt x="2877" y="2062"/>
                  </a:lnTo>
                  <a:lnTo>
                    <a:pt x="2886" y="2111"/>
                  </a:lnTo>
                  <a:lnTo>
                    <a:pt x="1510" y="2356"/>
                  </a:lnTo>
                  <a:lnTo>
                    <a:pt x="775" y="1775"/>
                  </a:lnTo>
                  <a:lnTo>
                    <a:pt x="1094" y="1565"/>
                  </a:lnTo>
                  <a:lnTo>
                    <a:pt x="2181" y="1396"/>
                  </a:lnTo>
                  <a:lnTo>
                    <a:pt x="2749" y="1667"/>
                  </a:lnTo>
                  <a:lnTo>
                    <a:pt x="2728" y="1712"/>
                  </a:lnTo>
                  <a:lnTo>
                    <a:pt x="2862" y="1710"/>
                  </a:lnTo>
                  <a:lnTo>
                    <a:pt x="2835" y="1676"/>
                  </a:lnTo>
                  <a:lnTo>
                    <a:pt x="2779" y="1604"/>
                  </a:lnTo>
                  <a:lnTo>
                    <a:pt x="2758" y="1649"/>
                  </a:lnTo>
                  <a:lnTo>
                    <a:pt x="2216" y="1390"/>
                  </a:lnTo>
                  <a:lnTo>
                    <a:pt x="2889" y="1285"/>
                  </a:lnTo>
                  <a:lnTo>
                    <a:pt x="2896" y="1335"/>
                  </a:lnTo>
                  <a:lnTo>
                    <a:pt x="2998" y="1262"/>
                  </a:lnTo>
                  <a:lnTo>
                    <a:pt x="3006" y="125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Ответы</a:t>
            </a: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t>Задания 7-9 за полный правильный ответ 3 балла</a:t>
            </a:r>
            <a:endParaRPr lang="ru-RU" dirty="0" smtClean="0"/>
          </a:p>
          <a:p>
            <a:pPr>
              <a:buNone/>
            </a:pPr>
            <a:r>
              <a:rPr lang="ru-RU" dirty="0" err="1" smtClean="0"/>
              <a:t>Task</a:t>
            </a:r>
            <a:r>
              <a:rPr lang="ru-RU" dirty="0" smtClean="0"/>
              <a:t> 7.</a:t>
            </a:r>
          </a:p>
          <a:p>
            <a:r>
              <a:rPr lang="ru-RU" dirty="0" smtClean="0"/>
              <a:t>3 балла, если дана полная информация о животном с лексической и грамматической точки; 2 балла – если информация дана частично и без лексических и грамматических ошибок; 1 балл – если информация дана частично и имеются лексические и грамматические ошибки.</a:t>
            </a:r>
          </a:p>
          <a:p>
            <a:pPr>
              <a:buNone/>
            </a:pPr>
            <a:r>
              <a:rPr lang="ru-RU" dirty="0" err="1" smtClean="0"/>
              <a:t>Task</a:t>
            </a:r>
            <a:r>
              <a:rPr lang="ru-RU" dirty="0" smtClean="0"/>
              <a:t> 8.</a:t>
            </a:r>
          </a:p>
          <a:p>
            <a:r>
              <a:rPr lang="ru-RU" dirty="0" smtClean="0"/>
              <a:t>3 балла, если в сообщении даны ответы на все вопросы, предложения построены верно с лексической и грамматической точки; 2 балла- даны ответы не менее чем на 5 вопросов, допущены 1-2 лексических или грамматических ошибки; 1 балл- даны ответы на 3 и менее вопроса, допущены 3-4 лексические или грамматические ошибки.</a:t>
            </a:r>
          </a:p>
          <a:p>
            <a:pPr>
              <a:buNone/>
            </a:pPr>
            <a:r>
              <a:rPr lang="en-US" dirty="0" smtClean="0"/>
              <a:t>Task 9.</a:t>
            </a:r>
            <a:endParaRPr lang="ru-RU" dirty="0" smtClean="0"/>
          </a:p>
          <a:p>
            <a:r>
              <a:rPr lang="en-US" dirty="0" smtClean="0"/>
              <a:t>Shark, dolphin, duck, parrot, whale, zebra, puppy, horse, camel,</a:t>
            </a:r>
            <a:endParaRPr lang="ru-RU" dirty="0" smtClean="0"/>
          </a:p>
          <a:p>
            <a:r>
              <a:rPr lang="ru-RU" dirty="0" err="1" smtClean="0"/>
              <a:t>dog</a:t>
            </a:r>
            <a:r>
              <a:rPr lang="ru-RU" dirty="0" smtClean="0"/>
              <a:t>, </a:t>
            </a:r>
            <a:r>
              <a:rPr lang="ru-RU" dirty="0" err="1" smtClean="0"/>
              <a:t>crocodile</a:t>
            </a:r>
            <a:r>
              <a:rPr lang="ru-RU" dirty="0" smtClean="0"/>
              <a:t>, </a:t>
            </a:r>
            <a:r>
              <a:rPr lang="ru-RU" dirty="0" err="1" smtClean="0"/>
              <a:t>monkey</a:t>
            </a:r>
            <a:endParaRPr lang="ru-RU" dirty="0" smtClean="0"/>
          </a:p>
          <a:p>
            <a:r>
              <a:rPr lang="ru-RU" dirty="0" smtClean="0"/>
              <a:t>Найдено 12 животных- 3 балла, 8-11 животных- 2 балла, 6-7 животных – 1 балл</a:t>
            </a: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Ожидаемые образовательные результаты</a:t>
            </a:r>
            <a:endParaRPr lang="ru-RU" dirty="0"/>
          </a:p>
        </p:txBody>
      </p:sp>
      <p:sp>
        <p:nvSpPr>
          <p:cNvPr id="3" name="Содержимое 2"/>
          <p:cNvSpPr>
            <a:spLocks noGrp="1"/>
          </p:cNvSpPr>
          <p:nvPr>
            <p:ph idx="1"/>
          </p:nvPr>
        </p:nvSpPr>
        <p:spPr/>
        <p:txBody>
          <a:bodyPr>
            <a:normAutofit fontScale="70000" lnSpcReduction="20000"/>
          </a:bodyPr>
          <a:lstStyle/>
          <a:p>
            <a:pPr lvl="0"/>
            <a:r>
              <a:rPr lang="ru-RU" b="1" dirty="0" smtClean="0"/>
              <a:t>Коммуникативные</a:t>
            </a:r>
            <a:r>
              <a:rPr lang="ru-RU" dirty="0" smtClean="0"/>
              <a:t> – формулировать свою позицию, адекватно понимать собеседника (автора), слушать и понимать других</a:t>
            </a:r>
          </a:p>
          <a:p>
            <a:pPr lvl="0"/>
            <a:r>
              <a:rPr lang="ru-RU" dirty="0" smtClean="0"/>
              <a:t>Познавательные – извлекать, интерпретировать, использовать текстовую информацию, делать выводы</a:t>
            </a:r>
          </a:p>
          <a:p>
            <a:pPr lvl="0"/>
            <a:r>
              <a:rPr lang="ru-RU" b="1" dirty="0" smtClean="0"/>
              <a:t>Личностные</a:t>
            </a:r>
            <a:r>
              <a:rPr lang="ru-RU" dirty="0" smtClean="0"/>
              <a:t> – в случае если анализ текста порождает оценочные суждения</a:t>
            </a:r>
          </a:p>
          <a:p>
            <a:pPr>
              <a:buNone/>
            </a:pPr>
            <a:r>
              <a:rPr lang="ru-RU" b="1" dirty="0" smtClean="0"/>
              <a:t>1</a:t>
            </a:r>
            <a:r>
              <a:rPr lang="ru-RU" dirty="0" smtClean="0"/>
              <a:t>) формируем умение выказывать своё отношение к героям, выражать свои эмоции;</a:t>
            </a:r>
          </a:p>
          <a:p>
            <a:pPr>
              <a:buNone/>
            </a:pPr>
            <a:r>
              <a:rPr lang="ru-RU" b="1" dirty="0" smtClean="0"/>
              <a:t>2</a:t>
            </a:r>
            <a:r>
              <a:rPr lang="ru-RU" dirty="0" smtClean="0"/>
              <a:t>) формируем мотивации к обучению и целенаправленной познавательной деятельности;</a:t>
            </a:r>
          </a:p>
          <a:p>
            <a:pPr>
              <a:buNone/>
            </a:pPr>
            <a:r>
              <a:rPr lang="ru-RU" b="1" dirty="0" smtClean="0"/>
              <a:t>3)</a:t>
            </a:r>
            <a:r>
              <a:rPr lang="ru-RU" dirty="0" smtClean="0"/>
              <a:t>формируем умение оценивать поступки в соответствии с определённой ситуацией.</a:t>
            </a:r>
          </a:p>
          <a:p>
            <a:pPr lvl="0"/>
            <a:r>
              <a:rPr lang="ru-RU" b="1" dirty="0" smtClean="0"/>
              <a:t>Регулятивные</a:t>
            </a:r>
            <a:r>
              <a:rPr lang="ru-RU" dirty="0" smtClean="0"/>
              <a:t> – умение работать по плану (алгоритму), высказывать свое предположение</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Типология текстов (по Э. </a:t>
            </a:r>
            <a:r>
              <a:rPr lang="ru-RU" dirty="0" err="1" smtClean="0"/>
              <a:t>Верлиху</a:t>
            </a:r>
            <a:r>
              <a:rPr lang="ru-RU" dirty="0" smtClean="0"/>
              <a:t>)</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описание (диаграмма, иллюстрация), повествование (художественные повествовательные тексты, отчёты, журналистские новости)</a:t>
            </a:r>
          </a:p>
          <a:p>
            <a:r>
              <a:rPr lang="ru-RU" dirty="0" smtClean="0"/>
              <a:t>толкование (эссе, определение, объяснение, резюме, протокол, комментарий)</a:t>
            </a:r>
          </a:p>
          <a:p>
            <a:r>
              <a:rPr lang="ru-RU" dirty="0" smtClean="0"/>
              <a:t>рассуждение (тексты, направленные преимущественно на убеждение читателя, и тексты, </a:t>
            </a:r>
            <a:r>
              <a:rPr lang="ru-RU" dirty="0" err="1" smtClean="0"/>
              <a:t>аргументированно</a:t>
            </a:r>
            <a:r>
              <a:rPr lang="ru-RU" dirty="0" smtClean="0"/>
              <a:t> разъясняющие читателю мнение автора)</a:t>
            </a:r>
          </a:p>
          <a:p>
            <a:r>
              <a:rPr lang="ru-RU" dirty="0" smtClean="0"/>
              <a:t>инструкция</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642910" y="428604"/>
          <a:ext cx="7786742" cy="6169152"/>
        </p:xfrm>
        <a:graphic>
          <a:graphicData uri="http://schemas.openxmlformats.org/drawingml/2006/table">
            <a:tbl>
              <a:tblPr/>
              <a:tblGrid>
                <a:gridCol w="3892964"/>
                <a:gridCol w="3893778"/>
              </a:tblGrid>
              <a:tr h="253280">
                <a:tc>
                  <a:txBody>
                    <a:bodyPr/>
                    <a:lstStyle/>
                    <a:p>
                      <a:pPr>
                        <a:lnSpc>
                          <a:spcPct val="115000"/>
                        </a:lnSpc>
                        <a:spcAft>
                          <a:spcPts val="0"/>
                        </a:spcAft>
                      </a:pPr>
                      <a:r>
                        <a:rPr lang="ru-RU" sz="1600" dirty="0">
                          <a:latin typeface="Times New Roman"/>
                          <a:ea typeface="Times New Roman"/>
                          <a:cs typeface="Times New Roman"/>
                        </a:rPr>
                        <a:t>Читательская грамотность </a:t>
                      </a:r>
                      <a:r>
                        <a:rPr lang="en-US" sz="1600" dirty="0">
                          <a:latin typeface="Times New Roman"/>
                          <a:ea typeface="Times New Roman"/>
                          <a:cs typeface="Times New Roman"/>
                        </a:rPr>
                        <a:t>PISA</a:t>
                      </a:r>
                      <a:endParaRPr lang="ru-RU" sz="1600" dirty="0">
                        <a:latin typeface="Calibri"/>
                        <a:ea typeface="Times New Roman"/>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a:latin typeface="Times New Roman"/>
                          <a:ea typeface="Times New Roman"/>
                          <a:cs typeface="Times New Roman"/>
                        </a:rPr>
                        <a:t>Чтение на уроках английского языка</a:t>
                      </a:r>
                      <a:endParaRPr lang="ru-RU" sz="1600">
                        <a:latin typeface="Calibri"/>
                        <a:ea typeface="Times New Roman"/>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8884">
                <a:tc>
                  <a:txBody>
                    <a:bodyPr/>
                    <a:lstStyle/>
                    <a:p>
                      <a:pPr>
                        <a:lnSpc>
                          <a:spcPct val="115000"/>
                        </a:lnSpc>
                        <a:spcAft>
                          <a:spcPts val="0"/>
                        </a:spcAft>
                      </a:pPr>
                      <a:r>
                        <a:rPr lang="ru-RU" sz="1600" dirty="0">
                          <a:latin typeface="Times New Roman"/>
                          <a:ea typeface="Times New Roman"/>
                          <a:cs typeface="Times New Roman"/>
                        </a:rPr>
                        <a:t>Опора на текст:</a:t>
                      </a:r>
                      <a:endParaRPr lang="ru-RU" sz="1600" dirty="0">
                        <a:latin typeface="Calibri"/>
                        <a:ea typeface="Times New Roman"/>
                        <a:cs typeface="Times New Roman"/>
                      </a:endParaRPr>
                    </a:p>
                    <a:p>
                      <a:pPr>
                        <a:lnSpc>
                          <a:spcPct val="115000"/>
                        </a:lnSpc>
                        <a:spcAft>
                          <a:spcPts val="0"/>
                        </a:spcAft>
                      </a:pPr>
                      <a:r>
                        <a:rPr lang="ru-RU" sz="1600" dirty="0">
                          <a:latin typeface="Times New Roman"/>
                          <a:ea typeface="Times New Roman"/>
                          <a:cs typeface="Times New Roman"/>
                        </a:rPr>
                        <a:t> ■ найти и извлечь информацию; </a:t>
                      </a:r>
                      <a:endParaRPr lang="ru-RU" sz="1600" dirty="0">
                        <a:latin typeface="Calibri"/>
                        <a:ea typeface="Times New Roman"/>
                        <a:cs typeface="Times New Roman"/>
                      </a:endParaRPr>
                    </a:p>
                    <a:p>
                      <a:pPr>
                        <a:lnSpc>
                          <a:spcPct val="115000"/>
                        </a:lnSpc>
                        <a:spcAft>
                          <a:spcPts val="0"/>
                        </a:spcAft>
                      </a:pPr>
                      <a:r>
                        <a:rPr lang="ru-RU" sz="1600" dirty="0">
                          <a:latin typeface="Times New Roman"/>
                          <a:ea typeface="Times New Roman"/>
                          <a:cs typeface="Times New Roman"/>
                        </a:rPr>
                        <a:t>■ интегрировать и интерпретировать информацию (сформировать общее понимание текста, толковать текст). </a:t>
                      </a:r>
                      <a:endParaRPr lang="ru-RU" sz="1600" dirty="0">
                        <a:latin typeface="Calibri"/>
                        <a:ea typeface="Times New Roman"/>
                        <a:cs typeface="Times New Roman"/>
                      </a:endParaRPr>
                    </a:p>
                    <a:p>
                      <a:pPr>
                        <a:lnSpc>
                          <a:spcPct val="115000"/>
                        </a:lnSpc>
                        <a:spcAft>
                          <a:spcPts val="0"/>
                        </a:spcAft>
                      </a:pPr>
                      <a:endParaRPr lang="ru-RU" sz="1600" dirty="0" smtClean="0">
                        <a:latin typeface="Times New Roman"/>
                        <a:ea typeface="Times New Roman"/>
                        <a:cs typeface="Times New Roman"/>
                      </a:endParaRPr>
                    </a:p>
                    <a:p>
                      <a:pPr>
                        <a:lnSpc>
                          <a:spcPct val="115000"/>
                        </a:lnSpc>
                        <a:spcAft>
                          <a:spcPts val="0"/>
                        </a:spcAft>
                      </a:pPr>
                      <a:endParaRPr lang="ru-RU" sz="1600" dirty="0" smtClean="0">
                        <a:latin typeface="Times New Roman"/>
                        <a:ea typeface="Times New Roman"/>
                        <a:cs typeface="Times New Roman"/>
                      </a:endParaRPr>
                    </a:p>
                    <a:p>
                      <a:pPr>
                        <a:lnSpc>
                          <a:spcPct val="115000"/>
                        </a:lnSpc>
                        <a:spcAft>
                          <a:spcPts val="0"/>
                        </a:spcAft>
                      </a:pPr>
                      <a:r>
                        <a:rPr lang="ru-RU" sz="1600" dirty="0" smtClean="0">
                          <a:latin typeface="Times New Roman"/>
                          <a:ea typeface="Times New Roman"/>
                          <a:cs typeface="Times New Roman"/>
                        </a:rPr>
                        <a:t>Опора </a:t>
                      </a:r>
                      <a:r>
                        <a:rPr lang="ru-RU" sz="1600" dirty="0">
                          <a:latin typeface="Times New Roman"/>
                          <a:ea typeface="Times New Roman"/>
                          <a:cs typeface="Times New Roman"/>
                        </a:rPr>
                        <a:t>на </a:t>
                      </a:r>
                      <a:r>
                        <a:rPr lang="ru-RU" sz="1600" dirty="0" err="1">
                          <a:latin typeface="Times New Roman"/>
                          <a:ea typeface="Times New Roman"/>
                          <a:cs typeface="Times New Roman"/>
                        </a:rPr>
                        <a:t>внетекстовое</a:t>
                      </a:r>
                      <a:r>
                        <a:rPr lang="ru-RU" sz="1600" dirty="0">
                          <a:latin typeface="Times New Roman"/>
                          <a:ea typeface="Times New Roman"/>
                          <a:cs typeface="Times New Roman"/>
                        </a:rPr>
                        <a:t> знание: </a:t>
                      </a:r>
                      <a:endParaRPr lang="ru-RU" sz="1600" dirty="0">
                        <a:latin typeface="Calibri"/>
                        <a:ea typeface="Times New Roman"/>
                        <a:cs typeface="Times New Roman"/>
                      </a:endParaRPr>
                    </a:p>
                    <a:p>
                      <a:pPr>
                        <a:lnSpc>
                          <a:spcPct val="115000"/>
                        </a:lnSpc>
                        <a:spcAft>
                          <a:spcPts val="0"/>
                        </a:spcAft>
                      </a:pPr>
                      <a:r>
                        <a:rPr lang="ru-RU" sz="1600" dirty="0">
                          <a:latin typeface="Times New Roman"/>
                          <a:ea typeface="Times New Roman"/>
                          <a:cs typeface="Times New Roman"/>
                        </a:rPr>
                        <a:t>■ осмыслить и оценить сообщение (осмыслить и оценить содержание текста; осмыслить и оценить форму текста)</a:t>
                      </a:r>
                      <a:endParaRPr lang="ru-RU" sz="1600" dirty="0">
                        <a:latin typeface="Calibri"/>
                        <a:ea typeface="Times New Roman"/>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latin typeface="Times New Roman"/>
                          <a:ea typeface="Times New Roman"/>
                          <a:cs typeface="Times New Roman"/>
                        </a:rPr>
                        <a:t>■ Читать и понимать несложные аутентичные тексты различных стилей и жанров, используя основные виды чтения (ознакомительное, изучающее, поисковое/просмотровое) в зависимости от коммуникативной задачи; </a:t>
                      </a:r>
                      <a:endParaRPr lang="ru-RU" sz="1600" dirty="0">
                        <a:latin typeface="Calibri"/>
                        <a:ea typeface="Times New Roman"/>
                        <a:cs typeface="Times New Roman"/>
                      </a:endParaRPr>
                    </a:p>
                    <a:p>
                      <a:pPr>
                        <a:lnSpc>
                          <a:spcPct val="115000"/>
                        </a:lnSpc>
                        <a:spcAft>
                          <a:spcPts val="0"/>
                        </a:spcAft>
                      </a:pPr>
                      <a:r>
                        <a:rPr lang="ru-RU" sz="1600" dirty="0">
                          <a:latin typeface="Times New Roman"/>
                          <a:ea typeface="Times New Roman"/>
                          <a:cs typeface="Times New Roman"/>
                        </a:rPr>
                        <a:t>■ отделять в несложных аутентичных текстах различных стилей и жанров главную информацию от второстепенной, выявлять наиболее значимые факты;</a:t>
                      </a:r>
                      <a:endParaRPr lang="ru-RU" sz="1600" dirty="0">
                        <a:latin typeface="Calibri"/>
                        <a:ea typeface="Times New Roman"/>
                        <a:cs typeface="Times New Roman"/>
                      </a:endParaRPr>
                    </a:p>
                    <a:p>
                      <a:pPr>
                        <a:lnSpc>
                          <a:spcPct val="115000"/>
                        </a:lnSpc>
                        <a:spcAft>
                          <a:spcPts val="0"/>
                        </a:spcAft>
                      </a:pPr>
                      <a:r>
                        <a:rPr lang="ru-RU" sz="1600" dirty="0">
                          <a:latin typeface="Times New Roman"/>
                          <a:ea typeface="Times New Roman"/>
                          <a:cs typeface="Times New Roman"/>
                        </a:rPr>
                        <a:t>■ читать и понимать несложные аутентичные тексты различных стилей и жанров и отвечать на ряд уточняющих вопросов; </a:t>
                      </a:r>
                      <a:endParaRPr lang="ru-RU" sz="1600" dirty="0">
                        <a:latin typeface="Calibri"/>
                        <a:ea typeface="Times New Roman"/>
                        <a:cs typeface="Times New Roman"/>
                      </a:endParaRPr>
                    </a:p>
                    <a:p>
                      <a:pPr>
                        <a:lnSpc>
                          <a:spcPct val="115000"/>
                        </a:lnSpc>
                        <a:spcAft>
                          <a:spcPts val="0"/>
                        </a:spcAft>
                      </a:pPr>
                      <a:r>
                        <a:rPr lang="ru-RU" sz="1600" dirty="0">
                          <a:latin typeface="Times New Roman"/>
                          <a:ea typeface="Times New Roman"/>
                          <a:cs typeface="Times New Roman"/>
                        </a:rPr>
                        <a:t>■ детально понимать сложные тексты, включающие средства художественной выразительности: — определять временную и причинно-следственную взаимосвязь событий; — прогнозировать развитие/результат излагаемых фактов/ событий; — определять замысел автора</a:t>
                      </a:r>
                      <a:endParaRPr lang="ru-RU" sz="1600" dirty="0">
                        <a:latin typeface="Calibri"/>
                        <a:ea typeface="Times New Roman"/>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3100" dirty="0" smtClean="0"/>
              <a:t>Уровни умений читательской грамотн</a:t>
            </a:r>
            <a:r>
              <a:rPr lang="ru-RU" sz="3200" dirty="0" smtClean="0"/>
              <a:t>ости</a:t>
            </a:r>
            <a:endParaRPr lang="ru-RU" sz="3200" dirty="0"/>
          </a:p>
        </p:txBody>
      </p:sp>
      <p:sp>
        <p:nvSpPr>
          <p:cNvPr id="4" name="Текст 3"/>
          <p:cNvSpPr>
            <a:spLocks noGrp="1"/>
          </p:cNvSpPr>
          <p:nvPr>
            <p:ph type="body" idx="1"/>
          </p:nvPr>
        </p:nvSpPr>
        <p:spPr>
          <a:xfrm>
            <a:off x="500034" y="1071546"/>
            <a:ext cx="4040188" cy="639762"/>
          </a:xfrm>
        </p:spPr>
        <p:txBody>
          <a:bodyPr/>
          <a:lstStyle/>
          <a:p>
            <a:r>
              <a:rPr lang="ru-RU" dirty="0" err="1" smtClean="0"/>
              <a:t>Метапредметные</a:t>
            </a:r>
            <a:r>
              <a:rPr lang="ru-RU" dirty="0" smtClean="0"/>
              <a:t> умения</a:t>
            </a:r>
            <a:endParaRPr lang="ru-RU" dirty="0"/>
          </a:p>
        </p:txBody>
      </p:sp>
      <p:sp>
        <p:nvSpPr>
          <p:cNvPr id="6" name="Текст 5"/>
          <p:cNvSpPr>
            <a:spLocks noGrp="1"/>
          </p:cNvSpPr>
          <p:nvPr>
            <p:ph type="body" sz="half" idx="3"/>
          </p:nvPr>
        </p:nvSpPr>
        <p:spPr>
          <a:xfrm>
            <a:off x="4572000" y="1071546"/>
            <a:ext cx="4041775" cy="639762"/>
          </a:xfrm>
        </p:spPr>
        <p:txBody>
          <a:bodyPr/>
          <a:lstStyle/>
          <a:p>
            <a:r>
              <a:rPr lang="ru-RU" dirty="0" smtClean="0"/>
              <a:t>Умения собственно чтения</a:t>
            </a:r>
            <a:endParaRPr lang="ru-RU" dirty="0"/>
          </a:p>
        </p:txBody>
      </p:sp>
      <p:sp>
        <p:nvSpPr>
          <p:cNvPr id="5" name="Содержимое 4"/>
          <p:cNvSpPr>
            <a:spLocks noGrp="1"/>
          </p:cNvSpPr>
          <p:nvPr>
            <p:ph sz="quarter" idx="2"/>
          </p:nvPr>
        </p:nvSpPr>
        <p:spPr>
          <a:xfrm>
            <a:off x="428596" y="1785926"/>
            <a:ext cx="4040188" cy="3951288"/>
          </a:xfrm>
        </p:spPr>
        <p:txBody>
          <a:bodyPr>
            <a:noAutofit/>
          </a:bodyPr>
          <a:lstStyle/>
          <a:p>
            <a:pPr>
              <a:buNone/>
            </a:pPr>
            <a:r>
              <a:rPr lang="ru-RU" sz="1400" dirty="0" smtClean="0"/>
              <a:t>■ Способен верно выбирать </a:t>
            </a:r>
            <a:r>
              <a:rPr lang="ru-RU" sz="1400" dirty="0" err="1" smtClean="0"/>
              <a:t>интернетисточник</a:t>
            </a:r>
            <a:r>
              <a:rPr lang="ru-RU" sz="1400" dirty="0" smtClean="0"/>
              <a:t> с необходимой информацией (1a); </a:t>
            </a:r>
          </a:p>
          <a:p>
            <a:pPr>
              <a:buNone/>
            </a:pPr>
            <a:r>
              <a:rPr lang="ru-RU" sz="1400" dirty="0" smtClean="0"/>
              <a:t>■ способен установить связь между сообщением текста и общеизвестными знаниями (1b);</a:t>
            </a:r>
          </a:p>
          <a:p>
            <a:pPr>
              <a:buNone/>
            </a:pPr>
            <a:r>
              <a:rPr lang="ru-RU" sz="1400" dirty="0" smtClean="0"/>
              <a:t> ■ может интерпретировать отдельные части текста, сравнивая или противопоставляя отдельные сообщения текста и оценивая аргументы (2); </a:t>
            </a:r>
          </a:p>
          <a:p>
            <a:pPr>
              <a:buNone/>
            </a:pPr>
            <a:r>
              <a:rPr lang="ru-RU" sz="1400" dirty="0" smtClean="0"/>
              <a:t>■ может осуществлять сравнение, противопоставление и категоризация отдельных сообщений текста по разным основаниям (3); </a:t>
            </a:r>
          </a:p>
          <a:p>
            <a:pPr>
              <a:buNone/>
            </a:pPr>
            <a:r>
              <a:rPr lang="ru-RU" sz="1400" dirty="0" smtClean="0"/>
              <a:t>■ может сравнивать несколько точек зрения и делать выводы (4); </a:t>
            </a:r>
          </a:p>
          <a:p>
            <a:pPr>
              <a:buNone/>
            </a:pPr>
            <a:r>
              <a:rPr lang="ru-RU" sz="1400" dirty="0" smtClean="0"/>
              <a:t>■ осмысление текста опирается на критическую оценку информации (5); </a:t>
            </a:r>
          </a:p>
          <a:p>
            <a:pPr>
              <a:buNone/>
            </a:pPr>
            <a:r>
              <a:rPr lang="ru-RU" sz="1400" dirty="0" smtClean="0"/>
              <a:t>■ требуется понимание незнакомых идей, выраженных в тексте, содержащем противоречивую информацию (6)</a:t>
            </a:r>
            <a:endParaRPr lang="ru-RU" sz="1400" dirty="0"/>
          </a:p>
        </p:txBody>
      </p:sp>
      <p:sp>
        <p:nvSpPr>
          <p:cNvPr id="7" name="Содержимое 6"/>
          <p:cNvSpPr>
            <a:spLocks noGrp="1"/>
          </p:cNvSpPr>
          <p:nvPr>
            <p:ph sz="quarter" idx="4"/>
          </p:nvPr>
        </p:nvSpPr>
        <p:spPr>
          <a:xfrm>
            <a:off x="4572000" y="1785926"/>
            <a:ext cx="4041775" cy="3951288"/>
          </a:xfrm>
        </p:spPr>
        <p:txBody>
          <a:bodyPr>
            <a:noAutofit/>
          </a:bodyPr>
          <a:lstStyle/>
          <a:p>
            <a:pPr>
              <a:buNone/>
            </a:pPr>
            <a:r>
              <a:rPr lang="ru-RU" sz="1400" dirty="0" smtClean="0"/>
              <a:t>■ Может прочитать текст, понять буквальный смысл (1a); </a:t>
            </a:r>
          </a:p>
          <a:p>
            <a:pPr>
              <a:buNone/>
            </a:pPr>
            <a:r>
              <a:rPr lang="ru-RU" sz="1400" dirty="0" smtClean="0"/>
              <a:t>■ способен распознать главную тему текста, отделить важную информацию от второстепенной (1b); </a:t>
            </a:r>
          </a:p>
          <a:p>
            <a:pPr>
              <a:buNone/>
            </a:pPr>
            <a:r>
              <a:rPr lang="ru-RU" sz="1400" dirty="0" smtClean="0"/>
              <a:t>■ может понять связи отдельных частей текста (2); </a:t>
            </a:r>
          </a:p>
          <a:p>
            <a:pPr>
              <a:buNone/>
            </a:pPr>
            <a:r>
              <a:rPr lang="ru-RU" sz="1400" dirty="0" smtClean="0"/>
              <a:t>■ способен выявить буквальный смысл нескольких текстов при отсутствии явной информации (3); </a:t>
            </a:r>
          </a:p>
          <a:p>
            <a:pPr>
              <a:buNone/>
            </a:pPr>
            <a:r>
              <a:rPr lang="ru-RU" sz="1400" dirty="0" smtClean="0"/>
              <a:t>■ понимание языковых нюансов и их связи с целостным сообщением текста (4); </a:t>
            </a:r>
          </a:p>
          <a:p>
            <a:pPr>
              <a:buNone/>
            </a:pPr>
            <a:r>
              <a:rPr lang="ru-RU" sz="1400" dirty="0" smtClean="0"/>
              <a:t>■ детальное и точное понимание длинных и сложных текстов с незнакомым содержанием и формой (4);</a:t>
            </a:r>
          </a:p>
          <a:p>
            <a:pPr>
              <a:buNone/>
            </a:pPr>
            <a:r>
              <a:rPr lang="ru-RU" sz="1400" dirty="0" smtClean="0"/>
              <a:t> ■ может находить и связывать единицы информации, содержащиеся в самых глубинных слоях текста (5); </a:t>
            </a:r>
          </a:p>
          <a:p>
            <a:pPr>
              <a:buNone/>
            </a:pPr>
            <a:r>
              <a:rPr lang="ru-RU" sz="1400" dirty="0" smtClean="0"/>
              <a:t>■ способен детально и точно интерпретировать текст в целом (6)</a:t>
            </a:r>
            <a:endParaRPr lang="ru-RU"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u-RU" dirty="0" smtClean="0"/>
              <a:t>Требования к использованию различных источников информации</a:t>
            </a:r>
            <a:endParaRPr lang="ru-RU" dirty="0"/>
          </a:p>
        </p:txBody>
      </p:sp>
      <p:sp>
        <p:nvSpPr>
          <p:cNvPr id="8" name="Содержимое 7"/>
          <p:cNvSpPr>
            <a:spLocks noGrp="1"/>
          </p:cNvSpPr>
          <p:nvPr>
            <p:ph idx="1"/>
          </p:nvPr>
        </p:nvSpPr>
        <p:spPr>
          <a:xfrm>
            <a:off x="1428728" y="2057400"/>
            <a:ext cx="7498080" cy="4300558"/>
          </a:xfrm>
        </p:spPr>
        <p:txBody>
          <a:bodyPr>
            <a:normAutofit fontScale="55000" lnSpcReduction="20000"/>
          </a:bodyPr>
          <a:lstStyle/>
          <a:p>
            <a:pPr>
              <a:buNone/>
            </a:pPr>
            <a:r>
              <a:rPr lang="ru-RU" dirty="0" smtClean="0"/>
              <a:t>1) найти доступ к информации и извлечь ее (ориентация в содержании текста) - умение определять главную тему, общую цель или назначение текста; выбирать из текста или придумать заголовок; формулировать тезис, выражающий общий смысл текста; объяснять порядок частей, содержащихся в тексте; находить в тексте требуемую информацию и т.д.; </a:t>
            </a:r>
          </a:p>
          <a:p>
            <a:pPr>
              <a:buNone/>
            </a:pPr>
            <a:r>
              <a:rPr lang="ru-RU" dirty="0" smtClean="0"/>
              <a:t>2) сформировать общее понимание текста и перевести информацию текста на язык читателя Преобразование и интерпретация текста) - умение преобразовывать текст, используя новые формы представления информации: формулы, графики, диаграммы, таблицы; сравнивать и противопоставлять заключённую в тексте информацию разного характера; обнаруживать в тексте доводы в подтверждение выдвинутых тезисов и т.д.; </a:t>
            </a:r>
          </a:p>
          <a:p>
            <a:pPr>
              <a:buNone/>
            </a:pPr>
            <a:r>
              <a:rPr lang="ru-RU" dirty="0" smtClean="0"/>
              <a:t>3) размышлять о содержании и форме текстового сообщения, оценивать его - откликаться на содержание текста; оценивать утверждения, сделанные в тексте, исходя из своих представлений о мире; находить доводы в защиту своей точки зрения и т.п.</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785786" y="642918"/>
          <a:ext cx="7786742" cy="5643602"/>
        </p:xfrm>
        <a:graphic>
          <a:graphicData uri="http://schemas.openxmlformats.org/drawingml/2006/table">
            <a:tbl>
              <a:tblPr/>
              <a:tblGrid>
                <a:gridCol w="3893371"/>
                <a:gridCol w="3893371"/>
              </a:tblGrid>
              <a:tr h="5643602">
                <a:tc>
                  <a:txBody>
                    <a:bodyPr/>
                    <a:lstStyle/>
                    <a:p>
                      <a:pPr algn="ctr" fontAlgn="base">
                        <a:lnSpc>
                          <a:spcPct val="150000"/>
                        </a:lnSpc>
                        <a:spcAft>
                          <a:spcPts val="0"/>
                        </a:spcAft>
                      </a:pPr>
                      <a:r>
                        <a:rPr lang="ru-RU" sz="2000" b="1" dirty="0">
                          <a:solidFill>
                            <a:srgbClr val="000000"/>
                          </a:solidFill>
                          <a:latin typeface="Times New Roman"/>
                          <a:ea typeface="Times New Roman"/>
                          <a:cs typeface="Times New Roman"/>
                        </a:rPr>
                        <a:t>Традиционное чтение</a:t>
                      </a:r>
                      <a:endParaRPr lang="ru-RU" sz="2000" dirty="0">
                        <a:latin typeface="Calibri"/>
                        <a:ea typeface="Times New Roman"/>
                        <a:cs typeface="Times New Roman"/>
                      </a:endParaRPr>
                    </a:p>
                    <a:p>
                      <a:pPr algn="just" fontAlgn="base">
                        <a:lnSpc>
                          <a:spcPct val="150000"/>
                        </a:lnSpc>
                        <a:spcAft>
                          <a:spcPts val="0"/>
                        </a:spcAft>
                      </a:pPr>
                      <a:r>
                        <a:rPr lang="ru-RU" sz="2000" i="1" dirty="0">
                          <a:solidFill>
                            <a:srgbClr val="000000"/>
                          </a:solidFill>
                          <a:latin typeface="Times New Roman"/>
                          <a:ea typeface="Times New Roman"/>
                          <a:cs typeface="Times New Roman"/>
                        </a:rPr>
                        <a:t>До чтения </a:t>
                      </a:r>
                      <a:endParaRPr lang="ru-RU" sz="2000" dirty="0">
                        <a:latin typeface="Calibri"/>
                        <a:ea typeface="Times New Roman"/>
                        <a:cs typeface="Times New Roman"/>
                      </a:endParaRPr>
                    </a:p>
                    <a:p>
                      <a:pPr algn="just" fontAlgn="base">
                        <a:lnSpc>
                          <a:spcPct val="150000"/>
                        </a:lnSpc>
                        <a:spcAft>
                          <a:spcPts val="0"/>
                        </a:spcAft>
                      </a:pPr>
                      <a:r>
                        <a:rPr lang="ru-RU" sz="2000" dirty="0">
                          <a:solidFill>
                            <a:srgbClr val="000000"/>
                          </a:solidFill>
                          <a:latin typeface="Times New Roman"/>
                          <a:ea typeface="Times New Roman"/>
                          <a:cs typeface="Times New Roman"/>
                        </a:rPr>
                        <a:t>Учитель готовит к восприятию текста, рассказывая о писателе, объясняет значение непонятных слов</a:t>
                      </a:r>
                      <a:endParaRPr lang="ru-RU" sz="2000" dirty="0">
                        <a:latin typeface="Calibri"/>
                        <a:ea typeface="Times New Roman"/>
                        <a:cs typeface="Times New Roman"/>
                      </a:endParaRPr>
                    </a:p>
                    <a:p>
                      <a:pPr algn="just" fontAlgn="base">
                        <a:lnSpc>
                          <a:spcPct val="150000"/>
                        </a:lnSpc>
                        <a:spcAft>
                          <a:spcPts val="0"/>
                        </a:spcAft>
                      </a:pPr>
                      <a:r>
                        <a:rPr lang="ru-RU" sz="2000" i="1" dirty="0">
                          <a:solidFill>
                            <a:srgbClr val="000000"/>
                          </a:solidFill>
                          <a:latin typeface="Times New Roman"/>
                          <a:ea typeface="Times New Roman"/>
                          <a:cs typeface="Times New Roman"/>
                        </a:rPr>
                        <a:t>Во время чтения</a:t>
                      </a:r>
                      <a:r>
                        <a:rPr lang="ru-RU" sz="2000" dirty="0">
                          <a:solidFill>
                            <a:srgbClr val="000000"/>
                          </a:solidFill>
                          <a:latin typeface="Times New Roman"/>
                          <a:ea typeface="Times New Roman"/>
                          <a:cs typeface="Times New Roman"/>
                        </a:rPr>
                        <a:t> учитель сам читает текст, дети слушают</a:t>
                      </a:r>
                      <a:endParaRPr lang="ru-RU" sz="2000" dirty="0">
                        <a:latin typeface="Calibri"/>
                        <a:ea typeface="Times New Roman"/>
                        <a:cs typeface="Times New Roman"/>
                      </a:endParaRPr>
                    </a:p>
                    <a:p>
                      <a:pPr algn="just" fontAlgn="base">
                        <a:lnSpc>
                          <a:spcPct val="150000"/>
                        </a:lnSpc>
                        <a:spcAft>
                          <a:spcPts val="0"/>
                        </a:spcAft>
                      </a:pPr>
                      <a:endParaRPr lang="ru-RU" sz="2000" i="1" dirty="0" smtClean="0">
                        <a:solidFill>
                          <a:srgbClr val="000000"/>
                        </a:solidFill>
                        <a:latin typeface="Times New Roman"/>
                        <a:ea typeface="Times New Roman"/>
                        <a:cs typeface="Times New Roman"/>
                      </a:endParaRPr>
                    </a:p>
                    <a:p>
                      <a:pPr algn="just" fontAlgn="base">
                        <a:lnSpc>
                          <a:spcPct val="150000"/>
                        </a:lnSpc>
                        <a:spcAft>
                          <a:spcPts val="0"/>
                        </a:spcAft>
                      </a:pPr>
                      <a:r>
                        <a:rPr lang="ru-RU" sz="2000" i="1" dirty="0" smtClean="0">
                          <a:solidFill>
                            <a:srgbClr val="000000"/>
                          </a:solidFill>
                          <a:latin typeface="Times New Roman"/>
                          <a:ea typeface="Times New Roman"/>
                          <a:cs typeface="Times New Roman"/>
                        </a:rPr>
                        <a:t>После </a:t>
                      </a:r>
                      <a:r>
                        <a:rPr lang="ru-RU" sz="2000" i="1" dirty="0">
                          <a:solidFill>
                            <a:srgbClr val="000000"/>
                          </a:solidFill>
                          <a:latin typeface="Times New Roman"/>
                          <a:ea typeface="Times New Roman"/>
                          <a:cs typeface="Times New Roman"/>
                        </a:rPr>
                        <a:t>чтения</a:t>
                      </a:r>
                      <a:r>
                        <a:rPr lang="ru-RU" sz="2000" dirty="0">
                          <a:solidFill>
                            <a:srgbClr val="000000"/>
                          </a:solidFill>
                          <a:latin typeface="Times New Roman"/>
                          <a:ea typeface="Times New Roman"/>
                          <a:cs typeface="Times New Roman"/>
                        </a:rPr>
                        <a:t> дети отвечают на вопросы учителя и перечитывают текст по заданиям учителя</a:t>
                      </a:r>
                      <a:endParaRPr lang="ru-RU"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50000"/>
                        </a:lnSpc>
                        <a:spcAft>
                          <a:spcPts val="0"/>
                        </a:spcAft>
                      </a:pPr>
                      <a:r>
                        <a:rPr lang="ru-RU" sz="2000" b="1" dirty="0">
                          <a:solidFill>
                            <a:srgbClr val="000000"/>
                          </a:solidFill>
                          <a:latin typeface="Times New Roman"/>
                          <a:ea typeface="Times New Roman"/>
                          <a:cs typeface="Times New Roman"/>
                        </a:rPr>
                        <a:t>Смысловое  чтение</a:t>
                      </a:r>
                      <a:endParaRPr lang="ru-RU" sz="2000" dirty="0">
                        <a:latin typeface="Calibri"/>
                        <a:ea typeface="Times New Roman"/>
                        <a:cs typeface="Times New Roman"/>
                      </a:endParaRPr>
                    </a:p>
                    <a:p>
                      <a:pPr algn="just" fontAlgn="base">
                        <a:lnSpc>
                          <a:spcPct val="150000"/>
                        </a:lnSpc>
                        <a:spcAft>
                          <a:spcPts val="0"/>
                        </a:spcAft>
                      </a:pPr>
                      <a:r>
                        <a:rPr lang="ru-RU" sz="2000" i="1" dirty="0">
                          <a:solidFill>
                            <a:srgbClr val="000000"/>
                          </a:solidFill>
                          <a:latin typeface="Times New Roman"/>
                          <a:ea typeface="Times New Roman"/>
                          <a:cs typeface="Times New Roman"/>
                        </a:rPr>
                        <a:t>До чтения </a:t>
                      </a:r>
                      <a:endParaRPr lang="ru-RU" sz="2000" dirty="0">
                        <a:latin typeface="Calibri"/>
                        <a:ea typeface="Times New Roman"/>
                        <a:cs typeface="Times New Roman"/>
                      </a:endParaRPr>
                    </a:p>
                    <a:p>
                      <a:pPr algn="just" fontAlgn="base">
                        <a:lnSpc>
                          <a:spcPct val="150000"/>
                        </a:lnSpc>
                        <a:spcAft>
                          <a:spcPts val="0"/>
                        </a:spcAft>
                      </a:pPr>
                      <a:r>
                        <a:rPr lang="ru-RU" sz="2000" dirty="0">
                          <a:solidFill>
                            <a:srgbClr val="000000"/>
                          </a:solidFill>
                          <a:latin typeface="Times New Roman"/>
                          <a:ea typeface="Times New Roman"/>
                          <a:cs typeface="Times New Roman"/>
                        </a:rPr>
                        <a:t>Ученики прогнозируют содержание текста. Возникает мотивация к тексту</a:t>
                      </a:r>
                      <a:endParaRPr lang="ru-RU" sz="2000" dirty="0">
                        <a:latin typeface="Calibri"/>
                        <a:ea typeface="Times New Roman"/>
                        <a:cs typeface="Times New Roman"/>
                      </a:endParaRPr>
                    </a:p>
                    <a:p>
                      <a:pPr algn="just" fontAlgn="base">
                        <a:lnSpc>
                          <a:spcPct val="150000"/>
                        </a:lnSpc>
                        <a:spcAft>
                          <a:spcPts val="0"/>
                        </a:spcAft>
                      </a:pPr>
                      <a:endParaRPr lang="ru-RU" sz="2000" i="1" dirty="0" smtClean="0">
                        <a:solidFill>
                          <a:srgbClr val="000000"/>
                        </a:solidFill>
                        <a:latin typeface="Times New Roman"/>
                        <a:ea typeface="Times New Roman"/>
                        <a:cs typeface="Times New Roman"/>
                      </a:endParaRPr>
                    </a:p>
                    <a:p>
                      <a:pPr algn="just" fontAlgn="base">
                        <a:lnSpc>
                          <a:spcPct val="150000"/>
                        </a:lnSpc>
                        <a:spcAft>
                          <a:spcPts val="0"/>
                        </a:spcAft>
                      </a:pPr>
                      <a:r>
                        <a:rPr lang="ru-RU" sz="2000" i="1" dirty="0" smtClean="0">
                          <a:solidFill>
                            <a:srgbClr val="000000"/>
                          </a:solidFill>
                          <a:latin typeface="Times New Roman"/>
                          <a:ea typeface="Times New Roman"/>
                          <a:cs typeface="Times New Roman"/>
                        </a:rPr>
                        <a:t>Во </a:t>
                      </a:r>
                      <a:r>
                        <a:rPr lang="ru-RU" sz="2000" i="1" dirty="0">
                          <a:solidFill>
                            <a:srgbClr val="000000"/>
                          </a:solidFill>
                          <a:latin typeface="Times New Roman"/>
                          <a:ea typeface="Times New Roman"/>
                          <a:cs typeface="Times New Roman"/>
                        </a:rPr>
                        <a:t>время чтения</a:t>
                      </a:r>
                      <a:r>
                        <a:rPr lang="ru-RU" sz="2000" dirty="0">
                          <a:solidFill>
                            <a:srgbClr val="000000"/>
                          </a:solidFill>
                          <a:latin typeface="Times New Roman"/>
                          <a:ea typeface="Times New Roman"/>
                          <a:cs typeface="Times New Roman"/>
                        </a:rPr>
                        <a:t> возникает читательская интерпретация</a:t>
                      </a:r>
                      <a:endParaRPr lang="ru-RU" sz="2000" dirty="0">
                        <a:latin typeface="Calibri"/>
                        <a:ea typeface="Times New Roman"/>
                        <a:cs typeface="Times New Roman"/>
                      </a:endParaRPr>
                    </a:p>
                    <a:p>
                      <a:pPr algn="just" fontAlgn="base">
                        <a:lnSpc>
                          <a:spcPct val="150000"/>
                        </a:lnSpc>
                        <a:spcAft>
                          <a:spcPts val="0"/>
                        </a:spcAft>
                      </a:pPr>
                      <a:endParaRPr lang="ru-RU" sz="2000" i="1" dirty="0" smtClean="0">
                        <a:solidFill>
                          <a:srgbClr val="000000"/>
                        </a:solidFill>
                        <a:latin typeface="Times New Roman"/>
                        <a:ea typeface="Times New Roman"/>
                        <a:cs typeface="Times New Roman"/>
                      </a:endParaRPr>
                    </a:p>
                    <a:p>
                      <a:pPr algn="just" fontAlgn="base">
                        <a:lnSpc>
                          <a:spcPct val="150000"/>
                        </a:lnSpc>
                        <a:spcAft>
                          <a:spcPts val="0"/>
                        </a:spcAft>
                      </a:pPr>
                      <a:r>
                        <a:rPr lang="ru-RU" sz="2000" i="1" dirty="0" smtClean="0">
                          <a:solidFill>
                            <a:srgbClr val="000000"/>
                          </a:solidFill>
                          <a:latin typeface="Times New Roman"/>
                          <a:ea typeface="Times New Roman"/>
                          <a:cs typeface="Times New Roman"/>
                        </a:rPr>
                        <a:t>После </a:t>
                      </a:r>
                      <a:r>
                        <a:rPr lang="ru-RU" sz="2000" i="1" dirty="0">
                          <a:solidFill>
                            <a:srgbClr val="000000"/>
                          </a:solidFill>
                          <a:latin typeface="Times New Roman"/>
                          <a:ea typeface="Times New Roman"/>
                          <a:cs typeface="Times New Roman"/>
                        </a:rPr>
                        <a:t>чтения </a:t>
                      </a:r>
                      <a:endParaRPr lang="ru-RU" sz="2000" dirty="0">
                        <a:latin typeface="Calibri"/>
                        <a:ea typeface="Times New Roman"/>
                        <a:cs typeface="Times New Roman"/>
                      </a:endParaRPr>
                    </a:p>
                    <a:p>
                      <a:pPr algn="just" fontAlgn="base">
                        <a:lnSpc>
                          <a:spcPct val="150000"/>
                        </a:lnSpc>
                        <a:spcAft>
                          <a:spcPts val="0"/>
                        </a:spcAft>
                      </a:pPr>
                      <a:r>
                        <a:rPr lang="ru-RU" sz="2000" dirty="0">
                          <a:solidFill>
                            <a:srgbClr val="000000"/>
                          </a:solidFill>
                          <a:latin typeface="Times New Roman"/>
                          <a:ea typeface="Times New Roman"/>
                          <a:cs typeface="Times New Roman"/>
                        </a:rPr>
                        <a:t>Беседуем и уточняем позицию автора</a:t>
                      </a:r>
                      <a:endParaRPr lang="ru-RU"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500066"/>
          </a:xfrm>
        </p:spPr>
        <p:txBody>
          <a:bodyPr>
            <a:normAutofit fontScale="90000"/>
          </a:bodyPr>
          <a:lstStyle/>
          <a:p>
            <a:r>
              <a:rPr lang="ru-RU" b="1" dirty="0" smtClean="0"/>
              <a:t>Три этапа работы с текстом</a:t>
            </a:r>
            <a:r>
              <a:rPr lang="ru-RU" dirty="0" smtClean="0"/>
              <a:t/>
            </a:r>
            <a:br>
              <a:rPr lang="ru-RU" dirty="0" smtClean="0"/>
            </a:br>
            <a:endParaRPr lang="ru-RU" dirty="0"/>
          </a:p>
        </p:txBody>
      </p:sp>
      <p:sp>
        <p:nvSpPr>
          <p:cNvPr id="3" name="Содержимое 2"/>
          <p:cNvSpPr>
            <a:spLocks noGrp="1"/>
          </p:cNvSpPr>
          <p:nvPr>
            <p:ph idx="1"/>
          </p:nvPr>
        </p:nvSpPr>
        <p:spPr>
          <a:xfrm>
            <a:off x="428596" y="1071546"/>
            <a:ext cx="8229600" cy="4525963"/>
          </a:xfrm>
        </p:spPr>
        <p:txBody>
          <a:bodyPr>
            <a:normAutofit fontScale="92500"/>
          </a:bodyPr>
          <a:lstStyle/>
          <a:p>
            <a:pPr lvl="0" fontAlgn="base"/>
            <a:r>
              <a:rPr lang="ru-RU" b="1" dirty="0" smtClean="0"/>
              <a:t>До чтения текста.</a:t>
            </a:r>
            <a:r>
              <a:rPr lang="ru-RU" dirty="0" smtClean="0"/>
              <a:t> Предположение, о чем будет текст по его названию, иллюстрациям и т.п. (просмотровое чтение) 1.</a:t>
            </a:r>
          </a:p>
          <a:p>
            <a:pPr fontAlgn="base">
              <a:buNone/>
            </a:pPr>
            <a:r>
              <a:rPr lang="ru-RU" dirty="0" smtClean="0"/>
              <a:t>1.Чтение названия и его анализ</a:t>
            </a:r>
          </a:p>
          <a:p>
            <a:pPr fontAlgn="base">
              <a:buNone/>
            </a:pPr>
            <a:r>
              <a:rPr lang="ru-RU" dirty="0" smtClean="0"/>
              <a:t>2. Рассматривание иллюстраций к тексту.</a:t>
            </a:r>
          </a:p>
          <a:p>
            <a:pPr fontAlgn="base">
              <a:buNone/>
            </a:pPr>
            <a:r>
              <a:rPr lang="ru-RU" dirty="0" smtClean="0"/>
              <a:t>3. Прогнозирование: о чем может идти речь в данном произведении?</a:t>
            </a:r>
          </a:p>
          <a:p>
            <a:pPr fontAlgn="base">
              <a:buNone/>
            </a:pPr>
            <a:r>
              <a:rPr lang="ru-RU" i="1" dirty="0" smtClean="0"/>
              <a:t>Результат: </a:t>
            </a:r>
            <a:r>
              <a:rPr lang="ru-RU" dirty="0" smtClean="0"/>
              <a:t>предвосхищение чтения, создания мотива для чтения</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Три этапа работы с текстом</a:t>
            </a:r>
            <a:endParaRPr lang="ru-RU" dirty="0"/>
          </a:p>
        </p:txBody>
      </p:sp>
      <p:sp>
        <p:nvSpPr>
          <p:cNvPr id="3" name="Содержимое 2"/>
          <p:cNvSpPr>
            <a:spLocks noGrp="1"/>
          </p:cNvSpPr>
          <p:nvPr>
            <p:ph idx="1"/>
          </p:nvPr>
        </p:nvSpPr>
        <p:spPr/>
        <p:txBody>
          <a:bodyPr>
            <a:normAutofit fontScale="85000" lnSpcReduction="10000"/>
          </a:bodyPr>
          <a:lstStyle/>
          <a:p>
            <a:pPr fontAlgn="base">
              <a:buNone/>
            </a:pPr>
            <a:r>
              <a:rPr lang="ru-RU" b="1" dirty="0" smtClean="0"/>
              <a:t>Во время чтения текста. </a:t>
            </a:r>
            <a:r>
              <a:rPr lang="ru-RU" dirty="0" smtClean="0"/>
              <a:t>Изучающее чтение (на этапе обучения вслух) в режиме диалога с автором: делая паузы в чтении для того чтобы: </a:t>
            </a:r>
          </a:p>
          <a:p>
            <a:pPr lvl="0" fontAlgn="base">
              <a:buNone/>
            </a:pPr>
            <a:r>
              <a:rPr lang="ru-RU" dirty="0" smtClean="0"/>
              <a:t>1) задать вопрос автору по прочитанному (</a:t>
            </a:r>
            <a:r>
              <a:rPr lang="ru-RU" b="1" dirty="0" smtClean="0"/>
              <a:t>В</a:t>
            </a:r>
            <a:r>
              <a:rPr lang="ru-RU" dirty="0" smtClean="0"/>
              <a:t>), </a:t>
            </a:r>
          </a:p>
          <a:p>
            <a:pPr lvl="0" fontAlgn="base">
              <a:buNone/>
            </a:pPr>
            <a:r>
              <a:rPr lang="ru-RU" dirty="0" smtClean="0"/>
              <a:t>2) предположить ответ (</a:t>
            </a:r>
            <a:r>
              <a:rPr lang="ru-RU" b="1" dirty="0" smtClean="0"/>
              <a:t>О</a:t>
            </a:r>
            <a:r>
              <a:rPr lang="ru-RU" dirty="0" smtClean="0"/>
              <a:t>), </a:t>
            </a:r>
          </a:p>
          <a:p>
            <a:pPr lvl="0" fontAlgn="base">
              <a:buNone/>
            </a:pPr>
            <a:r>
              <a:rPr lang="ru-RU" dirty="0" smtClean="0"/>
              <a:t>3) при дальнейшем чтении найти в текст ответ на возникший вопрос и проверить себя (</a:t>
            </a:r>
            <a:r>
              <a:rPr lang="ru-RU" b="1" dirty="0" smtClean="0"/>
              <a:t>П</a:t>
            </a:r>
            <a:r>
              <a:rPr lang="ru-RU" dirty="0" smtClean="0"/>
              <a:t>).</a:t>
            </a:r>
          </a:p>
          <a:p>
            <a:pPr lvl="0" fontAlgn="base">
              <a:buNone/>
            </a:pPr>
            <a:r>
              <a:rPr lang="ru-RU" i="1" dirty="0" smtClean="0"/>
              <a:t>Результат: </a:t>
            </a:r>
            <a:r>
              <a:rPr lang="ru-RU" dirty="0" smtClean="0"/>
              <a:t>вычитывание не только </a:t>
            </a:r>
            <a:r>
              <a:rPr lang="ru-RU" dirty="0" err="1" smtClean="0"/>
              <a:t>фактуальной</a:t>
            </a:r>
            <a:r>
              <a:rPr lang="ru-RU" dirty="0" smtClean="0"/>
              <a:t> информации, но и подтекста, своя интерпретация текста.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TotalTime>
  <Words>1512</Words>
  <PresentationFormat>Экран (4:3)</PresentationFormat>
  <Paragraphs>210</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Солнцестояние</vt:lpstr>
      <vt:lpstr> Задания на формирование ФГ на уроке ИНО  </vt:lpstr>
      <vt:lpstr>« Чтение – это окошко, через которое дети видят и познают мир и самих себя» </vt:lpstr>
      <vt:lpstr>Типология текстов (по Э. Верлиху)</vt:lpstr>
      <vt:lpstr>Слайд 4</vt:lpstr>
      <vt:lpstr>Уровни умений читательской грамотности</vt:lpstr>
      <vt:lpstr>Требования к использованию различных источников информации</vt:lpstr>
      <vt:lpstr>Слайд 7</vt:lpstr>
      <vt:lpstr>Три этапа работы с текстом </vt:lpstr>
      <vt:lpstr>Три этапа работы с текстом</vt:lpstr>
      <vt:lpstr>Три этапа работы с текстом</vt:lpstr>
      <vt:lpstr>Задачи по развитию читательской грамотности (УМК по английскому языку):  </vt:lpstr>
      <vt:lpstr>Классификация типов чтения:  </vt:lpstr>
      <vt:lpstr>Упражнения:</vt:lpstr>
      <vt:lpstr>My Family   I have a large family. My family consists of a father, a mother, a sister, two brothers, a grandfather and a grandmother. I have also an uncle and an aunt who often come to see us. We listen to the radio, watch TV or talk. My father works at a plant as an engineer. My mother is a housewife. She has much work at home. My grandmother and grandfather don’t work. They are pensioners. My brother Peter is a schoolboy. He is in the fourth form. My sister and I are students. We have a lot of books. We study at the University. My brother Nick is a teacher. His work is very interesting. Nick teaches at school. He teaches English. There are many pupils in his class. There is much work for my brother at school and at home.  </vt:lpstr>
      <vt:lpstr>Find in the text the English equivalents for these words  and word combinations: </vt:lpstr>
      <vt:lpstr>Complete the sentences according to the text.</vt:lpstr>
      <vt:lpstr>Say if the statements are true, false or not stated. </vt:lpstr>
      <vt:lpstr>Compose questions to the text using the technique of "Thick and thin questions" and answer them. </vt:lpstr>
      <vt:lpstr>Convert text to a table</vt:lpstr>
      <vt:lpstr>  You’ve read the text and now you’re ready to create your own masterpiece – a poem.  (а cinquain) </vt:lpstr>
      <vt:lpstr>Ответы</vt:lpstr>
      <vt:lpstr>Ответы</vt:lpstr>
      <vt:lpstr>Слайд 23</vt:lpstr>
      <vt:lpstr>Ответы</vt:lpstr>
      <vt:lpstr>Слайд 25</vt:lpstr>
      <vt:lpstr>Ответы</vt:lpstr>
      <vt:lpstr>Ожидаемые образовательные результаты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Способы формирования читательской грамотности на уроках английского языка</dc:title>
  <dc:creator>User</dc:creator>
  <cp:lastModifiedBy>User</cp:lastModifiedBy>
  <cp:revision>10</cp:revision>
  <dcterms:created xsi:type="dcterms:W3CDTF">2021-10-25T10:53:40Z</dcterms:created>
  <dcterms:modified xsi:type="dcterms:W3CDTF">2023-09-26T13:19:44Z</dcterms:modified>
</cp:coreProperties>
</file>