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3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6622504" cy="72008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Окружное методическое объединение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учителей истории и обществознания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132856"/>
            <a:ext cx="6172200" cy="3456384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Универсальные приемы работы с текстом на уроках истории и обществознания</a:t>
            </a:r>
          </a:p>
          <a:p>
            <a:pPr algn="ctr"/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Обух Людмила Владимировна</a:t>
            </a:r>
          </a:p>
          <a:p>
            <a:pPr algn="r"/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читель истории и обществознания</a:t>
            </a:r>
          </a:p>
          <a:p>
            <a:pPr algn="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ГБОУ СОШ </a:t>
            </a:r>
            <a:r>
              <a:rPr lang="ru-RU" sz="1400" b="0" dirty="0" err="1" smtClean="0">
                <a:latin typeface="Times New Roman" pitchFamily="18" charset="0"/>
                <a:cs typeface="Times New Roman" pitchFamily="18" charset="0"/>
              </a:rPr>
              <a:t>с.Утевка</a:t>
            </a:r>
            <a:endParaRPr lang="ru-RU" sz="1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Нефтегорск  2023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4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Необходимые навыки читательской грамотности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i="1" dirty="0" smtClean="0"/>
              <a:t>1-6 классы-</a:t>
            </a:r>
            <a:r>
              <a:rPr lang="ru-RU" sz="1800" dirty="0" smtClean="0"/>
              <a:t> выделение главной мысли в тексте, способность найти</a:t>
            </a:r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в нем ответ на вопрос, пересказ прочитанного;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b="1" i="1" dirty="0" smtClean="0"/>
              <a:t>7-8 классы-  </a:t>
            </a:r>
            <a:r>
              <a:rPr lang="ru-RU" sz="1800" dirty="0" smtClean="0"/>
              <a:t>разработка плана и воспроизведение по нему </a:t>
            </a:r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прочитанного текста, решение задач по </a:t>
            </a:r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предложенному образцу, способность запоминать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термины;</a:t>
            </a:r>
          </a:p>
          <a:p>
            <a:pPr marL="0" indent="0" algn="just">
              <a:buNone/>
            </a:pPr>
            <a:r>
              <a:rPr lang="ru-RU" sz="1800" b="1" i="1" dirty="0" smtClean="0"/>
              <a:t>9-11 классы-</a:t>
            </a:r>
            <a:r>
              <a:rPr lang="ru-RU" sz="1800" i="1" dirty="0" smtClean="0"/>
              <a:t> </a:t>
            </a:r>
            <a:r>
              <a:rPr lang="ru-RU" sz="1800" dirty="0" smtClean="0"/>
              <a:t>конспектирование  и тезисное изложение изученного</a:t>
            </a:r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материала, применение новой информации  в других</a:t>
            </a:r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ситуациях 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99020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Примеры сплошных текстов: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arenR"/>
            </a:pPr>
            <a:r>
              <a:rPr lang="ru-RU" sz="1800" dirty="0" smtClean="0"/>
              <a:t>Описание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Повествование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Объяснение(определение понятий, выводы и др.)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Аргументация (комментарий, обоснование)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Инструкции ( указания к выполнению работы; правила, законы)</a:t>
            </a:r>
          </a:p>
          <a:p>
            <a:pPr marL="0" indent="0">
              <a:buNone/>
            </a:pPr>
            <a:endParaRPr lang="ru-RU" sz="18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1800" cap="small" dirty="0" smtClean="0">
                <a:solidFill>
                  <a:srgbClr val="575F6D"/>
                </a:solidFill>
                <a:ea typeface="+mj-ea"/>
                <a:cs typeface="+mj-cs"/>
              </a:rPr>
              <a:t>Примеры </a:t>
            </a:r>
            <a:r>
              <a:rPr lang="ru-RU" sz="1800" cap="small" dirty="0" err="1" smtClean="0">
                <a:solidFill>
                  <a:srgbClr val="575F6D"/>
                </a:solidFill>
                <a:ea typeface="+mj-ea"/>
                <a:cs typeface="+mj-cs"/>
              </a:rPr>
              <a:t>несплошных</a:t>
            </a:r>
            <a:r>
              <a:rPr lang="ru-RU" sz="18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ru-RU" sz="1800" cap="small" dirty="0">
                <a:solidFill>
                  <a:srgbClr val="575F6D"/>
                </a:solidFill>
                <a:ea typeface="+mj-ea"/>
                <a:cs typeface="+mj-cs"/>
              </a:rPr>
              <a:t>текстов</a:t>
            </a:r>
            <a:r>
              <a:rPr lang="ru-RU" sz="1800" cap="small" dirty="0" smtClean="0">
                <a:solidFill>
                  <a:srgbClr val="575F6D"/>
                </a:solidFill>
                <a:ea typeface="+mj-ea"/>
                <a:cs typeface="+mj-cs"/>
              </a:rPr>
              <a:t>: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Графики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Диаграммы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Таблицы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Карты, схемы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Рисунки, фотографии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Формы</a:t>
            </a:r>
          </a:p>
          <a:p>
            <a:pPr marL="342900" indent="-342900">
              <a:buAutoNum type="arabicParenR"/>
            </a:pPr>
            <a:r>
              <a:rPr lang="ru-RU" sz="1800" dirty="0" smtClean="0"/>
              <a:t>Информационные листы и объявления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9128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 с текстом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u="sng" dirty="0" smtClean="0"/>
              <a:t>1.Предтекстовая деятельность</a:t>
            </a:r>
          </a:p>
          <a:p>
            <a:pPr>
              <a:buFontTx/>
              <a:buChar char="-"/>
            </a:pPr>
            <a:r>
              <a:rPr lang="ru-RU" i="1" dirty="0" smtClean="0"/>
              <a:t>верные- неверные утверждения</a:t>
            </a:r>
          </a:p>
          <a:p>
            <a:pPr>
              <a:buFontTx/>
              <a:buChar char="-"/>
            </a:pPr>
            <a:r>
              <a:rPr lang="ru-RU" i="1" dirty="0"/>
              <a:t>р</a:t>
            </a:r>
            <a:r>
              <a:rPr lang="ru-RU" i="1" dirty="0" smtClean="0"/>
              <a:t>абота с ключевыми словами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</a:t>
            </a:r>
            <a:r>
              <a:rPr lang="ru-RU" i="1" u="sng" dirty="0" smtClean="0"/>
              <a:t>2.</a:t>
            </a:r>
            <a:r>
              <a:rPr lang="ru-RU" u="sng" dirty="0" smtClean="0"/>
              <a:t>Текстовая деятельность</a:t>
            </a:r>
          </a:p>
          <a:p>
            <a:pPr>
              <a:buFontTx/>
              <a:buChar char="-"/>
            </a:pPr>
            <a:r>
              <a:rPr lang="ru-RU" i="1" dirty="0" smtClean="0"/>
              <a:t>чтение с остановками</a:t>
            </a:r>
          </a:p>
          <a:p>
            <a:pPr>
              <a:buFontTx/>
              <a:buChar char="-"/>
            </a:pPr>
            <a:r>
              <a:rPr lang="ru-RU" i="1" dirty="0"/>
              <a:t>ч</a:t>
            </a:r>
            <a:r>
              <a:rPr lang="ru-RU" i="1" dirty="0" smtClean="0"/>
              <a:t>тение с пометками</a:t>
            </a:r>
          </a:p>
          <a:p>
            <a:pPr>
              <a:buFontTx/>
              <a:buChar char="-"/>
            </a:pPr>
            <a:r>
              <a:rPr lang="ru-RU" i="1" dirty="0" smtClean="0"/>
              <a:t>Составление таблицы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u="sng" dirty="0" smtClean="0"/>
              <a:t>3.Послетекстовая деятельность</a:t>
            </a:r>
          </a:p>
          <a:p>
            <a:pPr>
              <a:buFontTx/>
              <a:buChar char="-"/>
            </a:pPr>
            <a:r>
              <a:rPr lang="ru-RU" i="1" dirty="0"/>
              <a:t>л</a:t>
            </a:r>
            <a:r>
              <a:rPr lang="ru-RU" i="1" dirty="0" smtClean="0"/>
              <a:t>огические цепочки</a:t>
            </a:r>
          </a:p>
          <a:p>
            <a:pPr>
              <a:buFontTx/>
              <a:buChar char="-"/>
            </a:pPr>
            <a:r>
              <a:rPr lang="ru-RU" i="1" dirty="0" smtClean="0"/>
              <a:t>Кубик </a:t>
            </a:r>
            <a:r>
              <a:rPr lang="ru-RU" i="1" dirty="0" err="1" smtClean="0"/>
              <a:t>Блума</a:t>
            </a:r>
            <a:r>
              <a:rPr lang="ru-RU" i="1" dirty="0" smtClean="0"/>
              <a:t> (почему? </a:t>
            </a:r>
            <a:r>
              <a:rPr lang="ru-RU" i="1" dirty="0" err="1" smtClean="0"/>
              <a:t>объясни..,назови..,пред</a:t>
            </a:r>
            <a:r>
              <a:rPr lang="ru-RU" i="1" dirty="0" smtClean="0"/>
              <a:t>-</a:t>
            </a:r>
          </a:p>
          <a:p>
            <a:pPr marL="0" indent="0">
              <a:buNone/>
            </a:pPr>
            <a:r>
              <a:rPr lang="ru-RU" i="1" dirty="0" smtClean="0"/>
              <a:t>   </a:t>
            </a:r>
            <a:r>
              <a:rPr lang="ru-RU" i="1" dirty="0" err="1" smtClean="0"/>
              <a:t>ложи..,придумай..,поделись</a:t>
            </a:r>
            <a:r>
              <a:rPr lang="ru-RU" i="1" dirty="0" smtClean="0"/>
              <a:t>…)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7616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Текстовая деятельность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Составление таблицы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6018"/>
              </p:ext>
            </p:extLst>
          </p:nvPr>
        </p:nvGraphicFramePr>
        <p:xfrm>
          <a:off x="971600" y="220486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Ремесло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земледелие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гончарный 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мотыга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циновка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зернотерки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ткацкий станок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221282"/>
              </p:ext>
            </p:extLst>
          </p:nvPr>
        </p:nvGraphicFramePr>
        <p:xfrm>
          <a:off x="899592" y="400506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Египет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фараон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император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раджа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836694"/>
              </p:ext>
            </p:extLst>
          </p:nvPr>
        </p:nvGraphicFramePr>
        <p:xfrm>
          <a:off x="971600" y="5229200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490 г до н.э.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Марафонская битва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Победа греков над персами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16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363917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58008"/>
            <a:ext cx="3566292" cy="5151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042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</TotalTime>
  <Words>220</Words>
  <Application>Microsoft Office PowerPoint</Application>
  <PresentationFormat>Экран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Окружное методическое объединение  учителей истории и обществознания</vt:lpstr>
      <vt:lpstr>Необходимые навыки читательской грамотности</vt:lpstr>
      <vt:lpstr>Примеры сплошных текстов:</vt:lpstr>
      <vt:lpstr>Работа с текстом</vt:lpstr>
      <vt:lpstr>Текстовая деятельность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Окружное методическое объединение  учителей истории и обществознания</dc:title>
  <dc:creator>Дом</dc:creator>
  <cp:lastModifiedBy>Дом</cp:lastModifiedBy>
  <cp:revision>12</cp:revision>
  <dcterms:created xsi:type="dcterms:W3CDTF">2023-09-27T18:06:14Z</dcterms:created>
  <dcterms:modified xsi:type="dcterms:W3CDTF">2023-09-28T09:01:05Z</dcterms:modified>
</cp:coreProperties>
</file>