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notesMasterIdLst>
    <p:notesMasterId r:id="rId15"/>
  </p:notesMasterIdLst>
  <p:sldIdLst>
    <p:sldId id="256" r:id="rId2"/>
    <p:sldId id="267" r:id="rId3"/>
    <p:sldId id="259" r:id="rId4"/>
    <p:sldId id="260" r:id="rId5"/>
    <p:sldId id="263" r:id="rId6"/>
    <p:sldId id="264" r:id="rId7"/>
    <p:sldId id="265" r:id="rId8"/>
    <p:sldId id="261" r:id="rId9"/>
    <p:sldId id="262" r:id="rId10"/>
    <p:sldId id="266" r:id="rId11"/>
    <p:sldId id="257" r:id="rId12"/>
    <p:sldId id="268" r:id="rId13"/>
    <p:sldId id="25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165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AF438-F9ED-405E-B678-4A89B953184E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27C851-B2BC-4CD9-959F-B3E7AA471D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7266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7C851-B2BC-4CD9-959F-B3E7AA471D0C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024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7651B-D2A2-43CA-A0D9-2BB2ABE912B3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C10B893-F72E-4E81-AAB7-15864971D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5394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7651B-D2A2-43CA-A0D9-2BB2ABE912B3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C10B893-F72E-4E81-AAB7-15864971D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090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7651B-D2A2-43CA-A0D9-2BB2ABE912B3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C10B893-F72E-4E81-AAB7-15864971DC6D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509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7651B-D2A2-43CA-A0D9-2BB2ABE912B3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C10B893-F72E-4E81-AAB7-15864971D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298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7651B-D2A2-43CA-A0D9-2BB2ABE912B3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C10B893-F72E-4E81-AAB7-15864971DC6D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26850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7651B-D2A2-43CA-A0D9-2BB2ABE912B3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C10B893-F72E-4E81-AAB7-15864971D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92412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7651B-D2A2-43CA-A0D9-2BB2ABE912B3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0B893-F72E-4E81-AAB7-15864971D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92334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7651B-D2A2-43CA-A0D9-2BB2ABE912B3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0B893-F72E-4E81-AAB7-15864971D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14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7651B-D2A2-43CA-A0D9-2BB2ABE912B3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0B893-F72E-4E81-AAB7-15864971D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4879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7651B-D2A2-43CA-A0D9-2BB2ABE912B3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C10B893-F72E-4E81-AAB7-15864971D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0364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7651B-D2A2-43CA-A0D9-2BB2ABE912B3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C10B893-F72E-4E81-AAB7-15864971D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2353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7651B-D2A2-43CA-A0D9-2BB2ABE912B3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C10B893-F72E-4E81-AAB7-15864971D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9372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7651B-D2A2-43CA-A0D9-2BB2ABE912B3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0B893-F72E-4E81-AAB7-15864971D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3758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7651B-D2A2-43CA-A0D9-2BB2ABE912B3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0B893-F72E-4E81-AAB7-15864971D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8350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7651B-D2A2-43CA-A0D9-2BB2ABE912B3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0B893-F72E-4E81-AAB7-15864971D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4156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7651B-D2A2-43CA-A0D9-2BB2ABE912B3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C10B893-F72E-4E81-AAB7-15864971D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9896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7651B-D2A2-43CA-A0D9-2BB2ABE912B3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C10B893-F72E-4E81-AAB7-15864971D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6762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  <p:sldLayoutId id="2147483750" r:id="rId15"/>
    <p:sldLayoutId id="214748375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19100" y="457200"/>
            <a:ext cx="9525000" cy="1943561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Августовская конференция работников 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Юго-Восточного образовательного округа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76350" y="3771900"/>
            <a:ext cx="9829800" cy="2590800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Окружное методического объединение</a:t>
            </a:r>
          </a:p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учителей физической  культуры и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ОБЗР                 </a:t>
            </a:r>
          </a:p>
          <a:p>
            <a:pPr algn="ctr"/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26 августа 2025 года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8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352551" y="220051"/>
            <a:ext cx="9809162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4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Программа может быть реализована на базе образовательных организаций, учебно-методических центров, военно-патриотического воспитания молодёжи «Авангард»,</a:t>
            </a:r>
            <a:r>
              <a:rPr kumimoji="0" lang="ru-RU" altLang="ru-RU" sz="4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соединений и воинских частей</a:t>
            </a:r>
            <a:endParaRPr kumimoji="0" lang="ru-RU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4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Вооруженных Сил Российской Федерации, других войск, воинских формирований и органов, а также организаций ДОСААФ России. </a:t>
            </a:r>
            <a:endParaRPr kumimoji="0" lang="ru-RU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983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850" y="63521"/>
            <a:ext cx="4819678" cy="6794479"/>
          </a:xfrm>
        </p:spPr>
      </p:pic>
    </p:spTree>
    <p:extLst>
      <p:ext uri="{BB962C8B-B14F-4D97-AF65-F5344CB8AC3E}">
        <p14:creationId xmlns:p14="http://schemas.microsoft.com/office/powerpoint/2010/main" val="54159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050" y="-421529"/>
            <a:ext cx="4057650" cy="7342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30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5045" y="171450"/>
            <a:ext cx="8771649" cy="6558903"/>
          </a:xfrm>
        </p:spPr>
      </p:pic>
    </p:spTree>
    <p:extLst>
      <p:ext uri="{BB962C8B-B14F-4D97-AF65-F5344CB8AC3E}">
        <p14:creationId xmlns:p14="http://schemas.microsoft.com/office/powerpoint/2010/main" val="358342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514350"/>
            <a:ext cx="8915400" cy="4996822"/>
          </a:xfrm>
        </p:spPr>
        <p:txBody>
          <a:bodyPr>
            <a:normAutofit/>
          </a:bodyPr>
          <a:lstStyle/>
          <a:p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Учебные сборы по предмету «Основы безопасности и защиты Родины» (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ОБЗР)</a:t>
            </a:r>
          </a:p>
          <a:p>
            <a:pPr algn="ctr"/>
            <a:endParaRPr lang="ru-RU" sz="4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Якимова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Надежда Ивановна, учитель физической культуры ГБОУ СОШ с. Богдановка,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методист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ГБУ ДПО ЦПК «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Нефтегорский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РЦ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757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65463" y="-133350"/>
            <a:ext cx="4983919" cy="717397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" y="-133350"/>
            <a:ext cx="6729897" cy="6757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613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1150" y="624110"/>
            <a:ext cx="10191749" cy="6519640"/>
          </a:xfrm>
        </p:spPr>
        <p:txBody>
          <a:bodyPr>
            <a:noAutofit/>
          </a:bodyPr>
          <a:lstStyle/>
          <a:p>
            <a:r>
              <a:rPr lang="en-US" sz="2800" b="1" dirty="0"/>
              <a:t>МЕСТО КУРСА ВНЕУРОЧНОЙ ДЕЯТЕЛЬНОСТИ 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b="1" dirty="0"/>
              <a:t>«ОСНОВЫ ВОЕННОЙ ПОДГОТОВКИ» В УЧЕБНОМ </a:t>
            </a:r>
            <a:r>
              <a:rPr lang="en-US" sz="2800" b="1" dirty="0" smtClean="0"/>
              <a:t>ПЛАНЕ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en-US" sz="2800" b="1" dirty="0" smtClean="0"/>
              <a:t> 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внеурочной деятельности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учебных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сборов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учебному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предмету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Основы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защиты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Родины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ориентирована  на обучающихся 8 классов и рассчитана </a:t>
            </a:r>
            <a:b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/>
              <a:t>17 </a:t>
            </a:r>
            <a:r>
              <a:rPr lang="en-US" b="1" dirty="0" err="1"/>
              <a:t>учебных</a:t>
            </a:r>
            <a:r>
              <a:rPr lang="en-US" b="1" dirty="0"/>
              <a:t> </a:t>
            </a:r>
            <a:r>
              <a:rPr lang="en-US" b="1" dirty="0" err="1"/>
              <a:t>часов</a:t>
            </a:r>
            <a:r>
              <a:rPr lang="en-US" dirty="0"/>
              <a:t> (</a:t>
            </a:r>
            <a:r>
              <a:rPr lang="en-US" b="1" dirty="0" err="1"/>
              <a:t>три</a:t>
            </a:r>
            <a:r>
              <a:rPr lang="en-US" b="1" dirty="0"/>
              <a:t> </a:t>
            </a:r>
            <a:r>
              <a:rPr lang="en-US" b="1" dirty="0" err="1"/>
              <a:t>учебных</a:t>
            </a:r>
            <a:r>
              <a:rPr lang="en-US" b="1" dirty="0"/>
              <a:t> </a:t>
            </a:r>
            <a:r>
              <a:rPr lang="en-US" b="1" dirty="0" err="1" smtClean="0"/>
              <a:t>дня</a:t>
            </a:r>
            <a:r>
              <a:rPr lang="ru-RU" b="1" dirty="0" smtClean="0"/>
              <a:t>)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46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14500" y="914400"/>
            <a:ext cx="10477500" cy="5105400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редусмотрены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такие формы работы, как практические и комплексные тематические занятия,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экскурсии 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воинскую часть (организацию),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пожарную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часть, подразделение силовых ведомств), игровые (конкурсы, викторины и др.) мероприятия и тренинги. Занятия проводятся в практико-ориентированном формате.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402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00481" y="361457"/>
            <a:ext cx="10082212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530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530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530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530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530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530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530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530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530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30350" algn="l"/>
              </a:tabLst>
            </a:pPr>
            <a:r>
              <a:rPr kumimoji="0" lang="ru-RU" altLang="ru-RU" sz="4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Учебный процесс осуществляется в соответствии с учебным планом и распорядком дня.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30350" algn="l"/>
              </a:tabLst>
            </a:pPr>
            <a:r>
              <a:rPr kumimoji="0" lang="ru-RU" altLang="ru-RU" sz="4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Программа предусматривает решение традиционных задач, приобретения обучаемыми знаний, умений и навыков, значимых для их личностной и профессиональной самореализации</a:t>
            </a:r>
            <a:r>
              <a:rPr kumimoji="0" lang="ru-RU" alt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8400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181100" y="765295"/>
            <a:ext cx="10456863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Учебный план программы сборов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реализуется по инвариантным модулям («Основы военной подготовки») и вариативным модулям, выбираемым образовательной организацией самостоятельно исходя из ее кадровых и материально-технических ресурсов, профильной направленности, 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региональных</a:t>
            </a:r>
            <a:r>
              <a:rPr kumimoji="0" lang="en-US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особенностей</a:t>
            </a:r>
            <a:r>
              <a:rPr kumimoji="0" lang="en-US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650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1178911"/>
              </p:ext>
            </p:extLst>
          </p:nvPr>
        </p:nvGraphicFramePr>
        <p:xfrm>
          <a:off x="2895601" y="1409700"/>
          <a:ext cx="8058148" cy="5181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92038">
                  <a:extLst>
                    <a:ext uri="{9D8B030D-6E8A-4147-A177-3AD203B41FA5}">
                      <a16:colId xmlns:a16="http://schemas.microsoft.com/office/drawing/2014/main" val="2156817540"/>
                    </a:ext>
                  </a:extLst>
                </a:gridCol>
                <a:gridCol w="2592038">
                  <a:extLst>
                    <a:ext uri="{9D8B030D-6E8A-4147-A177-3AD203B41FA5}">
                      <a16:colId xmlns:a16="http://schemas.microsoft.com/office/drawing/2014/main" val="504200428"/>
                    </a:ext>
                  </a:extLst>
                </a:gridCol>
                <a:gridCol w="522288">
                  <a:extLst>
                    <a:ext uri="{9D8B030D-6E8A-4147-A177-3AD203B41FA5}">
                      <a16:colId xmlns:a16="http://schemas.microsoft.com/office/drawing/2014/main" val="121653063"/>
                    </a:ext>
                  </a:extLst>
                </a:gridCol>
                <a:gridCol w="541686">
                  <a:extLst>
                    <a:ext uri="{9D8B030D-6E8A-4147-A177-3AD203B41FA5}">
                      <a16:colId xmlns:a16="http://schemas.microsoft.com/office/drawing/2014/main" val="854850718"/>
                    </a:ext>
                  </a:extLst>
                </a:gridCol>
                <a:gridCol w="541686">
                  <a:extLst>
                    <a:ext uri="{9D8B030D-6E8A-4147-A177-3AD203B41FA5}">
                      <a16:colId xmlns:a16="http://schemas.microsoft.com/office/drawing/2014/main" val="2597019959"/>
                    </a:ext>
                  </a:extLst>
                </a:gridCol>
                <a:gridCol w="1268412">
                  <a:extLst>
                    <a:ext uri="{9D8B030D-6E8A-4147-A177-3AD203B41FA5}">
                      <a16:colId xmlns:a16="http://schemas.microsoft.com/office/drawing/2014/main" val="3678081889"/>
                    </a:ext>
                  </a:extLst>
                </a:gridCol>
              </a:tblGrid>
              <a:tr h="570049">
                <a:tc rowSpan="2"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Bef>
                          <a:spcPts val="167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№ </a:t>
                      </a:r>
                      <a:r>
                        <a:rPr lang="en-US" sz="1100">
                          <a:effectLst/>
                        </a:rPr>
                        <a:t/>
                      </a:r>
                      <a:br>
                        <a:rPr lang="en-US" sz="1100">
                          <a:effectLst/>
                        </a:rPr>
                      </a:br>
                      <a:r>
                        <a:rPr lang="en-US" sz="1400">
                          <a:effectLst/>
                        </a:rPr>
                        <a:t>п/п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Bef>
                          <a:spcPts val="247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Мероприятие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182880" marR="182880" algn="ctr">
                        <a:lnSpc>
                          <a:spcPct val="102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Количество часов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91440" algn="ctr">
                        <a:lnSpc>
                          <a:spcPct val="102000"/>
                        </a:lnSpc>
                        <a:spcBef>
                          <a:spcPts val="86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Общее </a:t>
                      </a:r>
                      <a:r>
                        <a:rPr lang="en-US" sz="1100">
                          <a:effectLst/>
                        </a:rPr>
                        <a:t/>
                      </a:r>
                      <a:br>
                        <a:rPr lang="en-US" sz="1100">
                          <a:effectLst/>
                        </a:rPr>
                      </a:br>
                      <a:r>
                        <a:rPr lang="en-US" sz="1400">
                          <a:effectLst/>
                        </a:rPr>
                        <a:t>количество часов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79376294"/>
                  </a:ext>
                </a:extLst>
              </a:tr>
              <a:tr h="5702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 </a:t>
                      </a:r>
                      <a:r>
                        <a:rPr lang="en-US" sz="1100">
                          <a:effectLst/>
                        </a:rPr>
                        <a:t/>
                      </a:r>
                      <a:br>
                        <a:rPr lang="en-US" sz="1100">
                          <a:effectLst/>
                        </a:rPr>
                      </a:br>
                      <a:r>
                        <a:rPr lang="en-US" sz="1400">
                          <a:effectLst/>
                        </a:rPr>
                        <a:t>день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 </a:t>
                      </a:r>
                      <a:r>
                        <a:rPr lang="en-US" sz="1100">
                          <a:effectLst/>
                        </a:rPr>
                        <a:t/>
                      </a:r>
                      <a:br>
                        <a:rPr lang="en-US" sz="1100">
                          <a:effectLst/>
                        </a:rPr>
                      </a:br>
                      <a:r>
                        <a:rPr lang="en-US" sz="1400">
                          <a:effectLst/>
                        </a:rPr>
                        <a:t>день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 </a:t>
                      </a:r>
                      <a:r>
                        <a:rPr lang="en-US" sz="1100">
                          <a:effectLst/>
                        </a:rPr>
                        <a:t/>
                      </a:r>
                      <a:br>
                        <a:rPr lang="en-US" sz="1100">
                          <a:effectLst/>
                        </a:rPr>
                      </a:br>
                      <a:r>
                        <a:rPr lang="en-US" sz="1400">
                          <a:effectLst/>
                        </a:rPr>
                        <a:t>день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1467993"/>
                  </a:ext>
                </a:extLst>
              </a:tr>
              <a:tr h="864876">
                <a:tc rowSpan="2"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2880" marR="182880" algn="ctr">
                        <a:lnSpc>
                          <a:spcPct val="102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Вводное занятие </a:t>
                      </a:r>
                      <a:r>
                        <a:rPr lang="en-US" sz="1100">
                          <a:effectLst/>
                        </a:rPr>
                        <a:t/>
                      </a:r>
                      <a:br>
                        <a:rPr lang="en-US" sz="1100">
                          <a:effectLst/>
                        </a:rPr>
                      </a:br>
                      <a:r>
                        <a:rPr lang="en-US" sz="1400">
                          <a:effectLst/>
                        </a:rPr>
                        <a:t>(вводный инструктаж).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0,5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81285147"/>
                  </a:ext>
                </a:extLst>
              </a:tr>
              <a:tr h="2923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Строевая подготовка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1,5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054275"/>
                  </a:ext>
                </a:extLst>
              </a:tr>
              <a:tr h="290613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Первая помощь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3955426"/>
                  </a:ext>
                </a:extLst>
              </a:tr>
              <a:tr h="864876"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5760" marR="274320" algn="ctr">
                        <a:lnSpc>
                          <a:spcPct val="102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Выживание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100" dirty="0">
                          <a:effectLst/>
                        </a:rPr>
                        <a:t/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в </a:t>
                      </a:r>
                      <a:r>
                        <a:rPr lang="en-US" sz="1400" dirty="0" err="1">
                          <a:effectLst/>
                        </a:rPr>
                        <a:t>природной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среде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endParaRPr lang="ru-RU" sz="11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110255423"/>
                  </a:ext>
                </a:extLst>
              </a:tr>
              <a:tr h="1159529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 </a:t>
                      </a:r>
                      <a:endParaRPr lang="ru-RU" sz="11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2880" marR="91440" algn="ctr">
                        <a:lnSpc>
                          <a:spcPct val="102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Комплексное занятие (экскурсия в воинскую часть, организацию…)»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17972120"/>
                  </a:ext>
                </a:extLst>
              </a:tr>
              <a:tr h="288894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Вариативный компонент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534853943"/>
                  </a:ext>
                </a:extLst>
              </a:tr>
              <a:tr h="280210">
                <a:tc gridSpan="2">
                  <a:txBody>
                    <a:bodyPr/>
                    <a:lstStyle/>
                    <a:p>
                      <a:pPr marR="171450" algn="r">
                        <a:lnSpc>
                          <a:spcPct val="95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Итого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17 </a:t>
                      </a:r>
                      <a:endParaRPr lang="ru-RU" sz="11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224595495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421475" y="139600"/>
            <a:ext cx="63415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ЧАСОВ ПО УЧЕБНЫМ ТЕМАМ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899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3500" y="-137889"/>
            <a:ext cx="9673687" cy="1280890"/>
          </a:xfrm>
        </p:spPr>
        <p:txBody>
          <a:bodyPr>
            <a:no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РАСПОРЯДОК ДНЯ УЧЕБНЫХ СБОРОВ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8122887"/>
              </p:ext>
            </p:extLst>
          </p:nvPr>
        </p:nvGraphicFramePr>
        <p:xfrm>
          <a:off x="1485900" y="971554"/>
          <a:ext cx="9448800" cy="56197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5234">
                  <a:extLst>
                    <a:ext uri="{9D8B030D-6E8A-4147-A177-3AD203B41FA5}">
                      <a16:colId xmlns:a16="http://schemas.microsoft.com/office/drawing/2014/main" val="4257210992"/>
                    </a:ext>
                  </a:extLst>
                </a:gridCol>
                <a:gridCol w="4208336">
                  <a:extLst>
                    <a:ext uri="{9D8B030D-6E8A-4147-A177-3AD203B41FA5}">
                      <a16:colId xmlns:a16="http://schemas.microsoft.com/office/drawing/2014/main" val="1256932993"/>
                    </a:ext>
                  </a:extLst>
                </a:gridCol>
                <a:gridCol w="1063686">
                  <a:extLst>
                    <a:ext uri="{9D8B030D-6E8A-4147-A177-3AD203B41FA5}">
                      <a16:colId xmlns:a16="http://schemas.microsoft.com/office/drawing/2014/main" val="3540678"/>
                    </a:ext>
                  </a:extLst>
                </a:gridCol>
                <a:gridCol w="1449807">
                  <a:extLst>
                    <a:ext uri="{9D8B030D-6E8A-4147-A177-3AD203B41FA5}">
                      <a16:colId xmlns:a16="http://schemas.microsoft.com/office/drawing/2014/main" val="845915096"/>
                    </a:ext>
                  </a:extLst>
                </a:gridCol>
                <a:gridCol w="1941737">
                  <a:extLst>
                    <a:ext uri="{9D8B030D-6E8A-4147-A177-3AD203B41FA5}">
                      <a16:colId xmlns:a16="http://schemas.microsoft.com/office/drawing/2014/main" val="3346568014"/>
                    </a:ext>
                  </a:extLst>
                </a:gridCol>
              </a:tblGrid>
              <a:tr h="557659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2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№ п/п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2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Содержание мероприятия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2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Начало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2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Окончание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2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Длительность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354806969"/>
                  </a:ext>
                </a:extLst>
              </a:tr>
              <a:tr h="303987">
                <a:tc>
                  <a:txBody>
                    <a:bodyPr/>
                    <a:lstStyle/>
                    <a:p>
                      <a:pPr marR="224790" algn="r">
                        <a:lnSpc>
                          <a:spcPct val="97000"/>
                        </a:lnSpc>
                        <a:spcBef>
                          <a:spcPts val="13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Прибытие участников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8.30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8.50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20 минут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793453781"/>
                  </a:ext>
                </a:extLst>
              </a:tr>
              <a:tr h="1178040">
                <a:tc>
                  <a:txBody>
                    <a:bodyPr/>
                    <a:lstStyle/>
                    <a:p>
                      <a:pPr marR="224790" algn="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2.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2880" marR="91440" algn="ctr">
                        <a:lnSpc>
                          <a:spcPct val="102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Построение и развод на занятия, подъем Государственного флага Российской Федерации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8.50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9.00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 минут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759196178"/>
                  </a:ext>
                </a:extLst>
              </a:tr>
              <a:tr h="305734">
                <a:tc>
                  <a:txBody>
                    <a:bodyPr/>
                    <a:lstStyle/>
                    <a:p>
                      <a:pPr marR="224790" algn="r">
                        <a:lnSpc>
                          <a:spcPct val="95000"/>
                        </a:lnSpc>
                        <a:spcBef>
                          <a:spcPts val="12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3.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2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Учебные занятия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087015277"/>
                  </a:ext>
                </a:extLst>
              </a:tr>
              <a:tr h="303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 час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9.10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9.55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45 минут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107860777"/>
                  </a:ext>
                </a:extLst>
              </a:tr>
              <a:tr h="3022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 час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10.05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10.50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45 минут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53642525"/>
                  </a:ext>
                </a:extLst>
              </a:tr>
              <a:tr h="3057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 час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11.00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11.45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45 минут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08884083"/>
                  </a:ext>
                </a:extLst>
              </a:tr>
              <a:tr h="303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 час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11.55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12.40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45 минут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874102725"/>
                  </a:ext>
                </a:extLst>
              </a:tr>
              <a:tr h="302240">
                <a:tc>
                  <a:txBody>
                    <a:bodyPr/>
                    <a:lstStyle/>
                    <a:p>
                      <a:pPr marR="224790" algn="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4.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Обед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12.50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13.40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50 минут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90525877"/>
                  </a:ext>
                </a:extLst>
              </a:tr>
              <a:tr h="305734">
                <a:tc>
                  <a:txBody>
                    <a:bodyPr/>
                    <a:lstStyle/>
                    <a:p>
                      <a:pPr marR="224790" algn="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5.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Учебные занятия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987343951"/>
                  </a:ext>
                </a:extLst>
              </a:tr>
              <a:tr h="3022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 час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13.50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14.25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45 минут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683111233"/>
                  </a:ext>
                </a:extLst>
              </a:tr>
              <a:tr h="3057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2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 час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2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14.35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2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15.20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2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45 минут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409930607"/>
                  </a:ext>
                </a:extLst>
              </a:tr>
              <a:tr h="557659">
                <a:tc>
                  <a:txBody>
                    <a:bodyPr/>
                    <a:lstStyle/>
                    <a:p>
                      <a:pPr marR="224790" algn="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6.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Построение. Подведение итогов дня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15.25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15.30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 минут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393382105"/>
                  </a:ext>
                </a:extLst>
              </a:tr>
              <a:tr h="284770">
                <a:tc>
                  <a:txBody>
                    <a:bodyPr/>
                    <a:lstStyle/>
                    <a:p>
                      <a:pPr marR="224790" algn="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7.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Убытие участников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15.30 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00342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2426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134</TotalTime>
  <Words>470</Words>
  <Application>Microsoft Office PowerPoint</Application>
  <PresentationFormat>Широкоэкранный</PresentationFormat>
  <Paragraphs>133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Calibri</vt:lpstr>
      <vt:lpstr>Cambria</vt:lpstr>
      <vt:lpstr>Century Gothic</vt:lpstr>
      <vt:lpstr>MS Mincho</vt:lpstr>
      <vt:lpstr>Times New Roman</vt:lpstr>
      <vt:lpstr>Wingdings 3</vt:lpstr>
      <vt:lpstr>Легкий дым</vt:lpstr>
      <vt:lpstr>Августовская конференция работников образования Юго-Восточного образовательного округа</vt:lpstr>
      <vt:lpstr>Презентация PowerPoint</vt:lpstr>
      <vt:lpstr>Презентация PowerPoint</vt:lpstr>
      <vt:lpstr>МЕСТО КУРСА ВНЕУРОЧНОЙ ДЕЯТЕЛЬНОСТИ  «ОСНОВЫ ВОЕННОЙ ПОДГОТОВКИ» В УЧЕБНОМ ПЛАНЕ    Программа внеурочной деятельности (учебных сборов) по учебному  предмету «Основы безопасности и защиты Родины»  ориентирована  на обучающихся 8 классов и рассчитана   17 учебных часов (три учебных дня)</vt:lpstr>
      <vt:lpstr>Предусмотрены такие формы работы, как практические и комплексные тематические занятия, экскурсии (в воинскую часть (организацию), пожарную часть, подразделение силовых ведомств), игровые (конкурсы, викторины и др.) мероприятия и тренинги. Занятия проводятся в практико-ориентированном формате.  </vt:lpstr>
      <vt:lpstr>Учебный процесс осуществляется в соответствии с учебным планом и распорядком дня.   Программа предусматривает решение традиционных задач, приобретения обучаемыми знаний, умений и навыков, значимых для их личностной и профессиональной самореализации </vt:lpstr>
      <vt:lpstr>Учебный план программы сборов реализуется по инвариантным модулям («Основы военной подготовки») и вариативным модулям, выбираемым образовательной организацией самостоятельно исходя из ее кадровых и материально-технических ресурсов, профильной направленности,  региональных особенностей.</vt:lpstr>
      <vt:lpstr>Презентация PowerPoint</vt:lpstr>
      <vt:lpstr>   ПРИМЕРНЫЙ РАСПОРЯДОК ДНЯ УЧЕБНЫХ СБОРОВ </vt:lpstr>
      <vt:lpstr>Программа может быть реализована на базе образовательных организаций, учебно-методических центров, военно-патриотического воспитания молодёжи «Авангард», соединений и воинских частей Вооруженных Сил Российской Федерации, других войск, воинских формирований и органов, а также организаций ДОСААФ России. 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Августовская конференция работников образования Юго-Восточного образовательного округа</dc:title>
  <dc:creator>user</dc:creator>
  <cp:lastModifiedBy>user</cp:lastModifiedBy>
  <cp:revision>12</cp:revision>
  <dcterms:created xsi:type="dcterms:W3CDTF">2025-08-25T17:58:30Z</dcterms:created>
  <dcterms:modified xsi:type="dcterms:W3CDTF">2025-08-25T20:13:07Z</dcterms:modified>
</cp:coreProperties>
</file>