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3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17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64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838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45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38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44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88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87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11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814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283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AEC0C-88A3-40C8-8B46-BC6BC6D744F0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8690F-A387-44A2-80CD-8BCB674776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9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057" y="3509963"/>
            <a:ext cx="4502121" cy="30202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 smtClean="0">
                <a:solidFill>
                  <a:schemeClr val="accent2">
                    <a:lumMod val="75000"/>
                  </a:schemeClr>
                </a:solidFill>
                <a:latin typeface="Sitka Small" panose="02000505000000020004" pitchFamily="2" charset="0"/>
              </a:rPr>
              <a:t>Методика работы с контурными картами в начальной школе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от раскраски к исследованию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7163" y="4738255"/>
            <a:ext cx="6031345" cy="145934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 smtClean="0"/>
              <a:t>Щербатова Елена Геннадьевна,</a:t>
            </a:r>
          </a:p>
          <a:p>
            <a:pPr>
              <a:lnSpc>
                <a:spcPct val="100000"/>
              </a:lnSpc>
            </a:pPr>
            <a:r>
              <a:rPr lang="ru-RU" dirty="0" smtClean="0"/>
              <a:t> учитель начальных классов </a:t>
            </a:r>
          </a:p>
          <a:p>
            <a:pPr>
              <a:lnSpc>
                <a:spcPct val="100000"/>
              </a:lnSpc>
            </a:pPr>
            <a:r>
              <a:rPr lang="ru-RU" dirty="0" smtClean="0"/>
              <a:t>ГБОУ СОШ №1 г. Нефтегорска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9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243"/>
          <p:cNvGrpSpPr/>
          <p:nvPr/>
        </p:nvGrpSpPr>
        <p:grpSpPr>
          <a:xfrm>
            <a:off x="406399" y="646545"/>
            <a:ext cx="12071927" cy="5532582"/>
            <a:chOff x="0" y="0"/>
            <a:chExt cx="9587224" cy="5074285"/>
          </a:xfrm>
        </p:grpSpPr>
        <p:pic>
          <p:nvPicPr>
            <p:cNvPr id="3" name="Picture 79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144" y="1670088"/>
              <a:ext cx="3736848" cy="899160"/>
            </a:xfrm>
            <a:prstGeom prst="rect">
              <a:avLst/>
            </a:prstGeom>
          </p:spPr>
        </p:pic>
        <p:pic>
          <p:nvPicPr>
            <p:cNvPr id="4" name="Picture 81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2157768"/>
              <a:ext cx="3756660" cy="899160"/>
            </a:xfrm>
            <a:prstGeom prst="rect">
              <a:avLst/>
            </a:prstGeom>
          </p:spPr>
        </p:pic>
        <p:pic>
          <p:nvPicPr>
            <p:cNvPr id="5" name="Picture 8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908304" y="2645448"/>
              <a:ext cx="1938528" cy="899160"/>
            </a:xfrm>
            <a:prstGeom prst="rect">
              <a:avLst/>
            </a:prstGeom>
          </p:spPr>
        </p:pic>
        <p:pic>
          <p:nvPicPr>
            <p:cNvPr id="6" name="Picture 85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313432" y="2645448"/>
              <a:ext cx="624840" cy="899160"/>
            </a:xfrm>
            <a:prstGeom prst="rect">
              <a:avLst/>
            </a:prstGeom>
          </p:spPr>
        </p:pic>
        <p:sp>
          <p:nvSpPr>
            <p:cNvPr id="7" name="Rectangle 86"/>
            <p:cNvSpPr/>
            <p:nvPr/>
          </p:nvSpPr>
          <p:spPr>
            <a:xfrm>
              <a:off x="260909" y="1874558"/>
              <a:ext cx="4261853" cy="551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8" name="Rectangle 87"/>
            <p:cNvSpPr/>
            <p:nvPr/>
          </p:nvSpPr>
          <p:spPr>
            <a:xfrm>
              <a:off x="251765" y="2362238"/>
              <a:ext cx="4287830" cy="55122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88"/>
            <p:cNvSpPr/>
            <p:nvPr/>
          </p:nvSpPr>
          <p:spPr>
            <a:xfrm>
              <a:off x="1160018" y="2849944"/>
              <a:ext cx="1874995" cy="551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 dirty="0" smtClean="0">
                  <a:solidFill>
                    <a:srgbClr val="E46C0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0" name="Rectangle 89"/>
            <p:cNvSpPr/>
            <p:nvPr/>
          </p:nvSpPr>
          <p:spPr>
            <a:xfrm>
              <a:off x="2565527" y="2849944"/>
              <a:ext cx="122400" cy="5516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3200">
                  <a:solidFill>
                    <a:srgbClr val="E46C0A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1" name="Picture 9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609086" y="0"/>
              <a:ext cx="5074285" cy="5074285"/>
            </a:xfrm>
            <a:prstGeom prst="rect">
              <a:avLst/>
            </a:prstGeom>
          </p:spPr>
        </p:pic>
        <p:pic>
          <p:nvPicPr>
            <p:cNvPr id="12" name="Picture 9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704844" y="281724"/>
              <a:ext cx="2275332" cy="789432"/>
            </a:xfrm>
            <a:prstGeom prst="rect">
              <a:avLst/>
            </a:prstGeom>
          </p:spPr>
        </p:pic>
        <p:pic>
          <p:nvPicPr>
            <p:cNvPr id="13" name="Picture 95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510784" y="281724"/>
              <a:ext cx="550164" cy="789432"/>
            </a:xfrm>
            <a:prstGeom prst="rect">
              <a:avLst/>
            </a:prstGeom>
          </p:spPr>
        </p:pic>
        <p:sp>
          <p:nvSpPr>
            <p:cNvPr id="14" name="Rectangle 96"/>
            <p:cNvSpPr/>
            <p:nvPr/>
          </p:nvSpPr>
          <p:spPr>
            <a:xfrm>
              <a:off x="3926459" y="462978"/>
              <a:ext cx="2402621" cy="48144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Rectangle 97"/>
            <p:cNvSpPr/>
            <p:nvPr/>
          </p:nvSpPr>
          <p:spPr>
            <a:xfrm>
              <a:off x="5732653" y="462978"/>
              <a:ext cx="106825" cy="48144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>
                  <a:solidFill>
                    <a:srgbClr val="215968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16" name="Picture 9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5855208" y="1118400"/>
              <a:ext cx="3108960" cy="789432"/>
            </a:xfrm>
            <a:prstGeom prst="rect">
              <a:avLst/>
            </a:prstGeom>
          </p:spPr>
        </p:pic>
        <p:pic>
          <p:nvPicPr>
            <p:cNvPr id="17" name="Picture 101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8494776" y="1118400"/>
              <a:ext cx="487680" cy="789432"/>
            </a:xfrm>
            <a:prstGeom prst="rect">
              <a:avLst/>
            </a:prstGeom>
          </p:spPr>
        </p:pic>
        <p:sp>
          <p:nvSpPr>
            <p:cNvPr id="18" name="Rectangle 102"/>
            <p:cNvSpPr/>
            <p:nvPr/>
          </p:nvSpPr>
          <p:spPr>
            <a:xfrm>
              <a:off x="6076823" y="1298613"/>
              <a:ext cx="3510401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Rectangle 103"/>
            <p:cNvSpPr/>
            <p:nvPr/>
          </p:nvSpPr>
          <p:spPr>
            <a:xfrm>
              <a:off x="8717026" y="1298613"/>
              <a:ext cx="106734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>
                  <a:solidFill>
                    <a:srgbClr val="215968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0" name="Picture 105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6643116" y="3114840"/>
              <a:ext cx="1589532" cy="789432"/>
            </a:xfrm>
            <a:prstGeom prst="rect">
              <a:avLst/>
            </a:prstGeom>
          </p:spPr>
        </p:pic>
        <p:pic>
          <p:nvPicPr>
            <p:cNvPr id="21" name="Picture 107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7763257" y="3114840"/>
              <a:ext cx="550164" cy="789432"/>
            </a:xfrm>
            <a:prstGeom prst="rect">
              <a:avLst/>
            </a:prstGeom>
          </p:spPr>
        </p:pic>
        <p:sp>
          <p:nvSpPr>
            <p:cNvPr id="22" name="Rectangle 108"/>
            <p:cNvSpPr/>
            <p:nvPr/>
          </p:nvSpPr>
          <p:spPr>
            <a:xfrm>
              <a:off x="6865875" y="3295307"/>
              <a:ext cx="1490019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3" name="Rectangle 109"/>
            <p:cNvSpPr/>
            <p:nvPr/>
          </p:nvSpPr>
          <p:spPr>
            <a:xfrm>
              <a:off x="7986396" y="3295307"/>
              <a:ext cx="106734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>
                  <a:solidFill>
                    <a:srgbClr val="215968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4" name="Picture 111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3704844" y="2953296"/>
              <a:ext cx="1514856" cy="789432"/>
            </a:xfrm>
            <a:prstGeom prst="rect">
              <a:avLst/>
            </a:prstGeom>
          </p:spPr>
        </p:pic>
        <p:pic>
          <p:nvPicPr>
            <p:cNvPr id="25" name="Picture 11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4750308" y="2953296"/>
              <a:ext cx="550164" cy="789432"/>
            </a:xfrm>
            <a:prstGeom prst="rect">
              <a:avLst/>
            </a:prstGeom>
          </p:spPr>
        </p:pic>
        <p:sp>
          <p:nvSpPr>
            <p:cNvPr id="26" name="Rectangle 114"/>
            <p:cNvSpPr/>
            <p:nvPr/>
          </p:nvSpPr>
          <p:spPr>
            <a:xfrm>
              <a:off x="3926459" y="3135287"/>
              <a:ext cx="1391787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ru-RU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7" name="Rectangle 115"/>
            <p:cNvSpPr/>
            <p:nvPr/>
          </p:nvSpPr>
          <p:spPr>
            <a:xfrm>
              <a:off x="4972177" y="3135287"/>
              <a:ext cx="106734" cy="4810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800" b="1">
                  <a:solidFill>
                    <a:srgbClr val="215968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ru-RU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pic>
          <p:nvPicPr>
            <p:cNvPr id="28" name="Picture 117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4456176" y="1177353"/>
              <a:ext cx="632435" cy="843255"/>
            </a:xfrm>
            <a:prstGeom prst="rect">
              <a:avLst/>
            </a:prstGeom>
          </p:spPr>
        </p:pic>
        <p:pic>
          <p:nvPicPr>
            <p:cNvPr id="29" name="Picture 119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7074789" y="351142"/>
              <a:ext cx="915086" cy="915086"/>
            </a:xfrm>
            <a:prstGeom prst="rect">
              <a:avLst/>
            </a:prstGeom>
          </p:spPr>
        </p:pic>
        <p:pic>
          <p:nvPicPr>
            <p:cNvPr id="30" name="Picture 121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6650990" y="3778149"/>
              <a:ext cx="1564513" cy="977798"/>
            </a:xfrm>
            <a:prstGeom prst="rect">
              <a:avLst/>
            </a:prstGeom>
          </p:spPr>
        </p:pic>
        <p:pic>
          <p:nvPicPr>
            <p:cNvPr id="31" name="Picture 123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3978402" y="3634041"/>
              <a:ext cx="1368171" cy="8414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427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4476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048318" y="362038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911937" y="472865"/>
            <a:ext cx="83681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98480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ФГОС требует не заполнить контурную карту,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rgbClr val="984807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а научить учеников читать пространство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294155"/>
              </p:ext>
            </p:extLst>
          </p:nvPr>
        </p:nvGraphicFramePr>
        <p:xfrm>
          <a:off x="838200" y="1970203"/>
          <a:ext cx="10794476" cy="43928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604">
                  <a:extLst>
                    <a:ext uri="{9D8B030D-6E8A-4147-A177-3AD203B41FA5}">
                      <a16:colId xmlns:a16="http://schemas.microsoft.com/office/drawing/2014/main" val="843953520"/>
                    </a:ext>
                  </a:extLst>
                </a:gridCol>
                <a:gridCol w="9585872">
                  <a:extLst>
                    <a:ext uri="{9D8B030D-6E8A-4147-A177-3AD203B41FA5}">
                      <a16:colId xmlns:a16="http://schemas.microsoft.com/office/drawing/2014/main" val="20116040"/>
                    </a:ext>
                  </a:extLst>
                </a:gridCol>
              </a:tblGrid>
              <a:tr h="620619">
                <a:tc>
                  <a:txBody>
                    <a:bodyPr/>
                    <a:lstStyle/>
                    <a:p>
                      <a:pPr marL="4000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Класс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tc>
                  <a:txBody>
                    <a:bodyPr/>
                    <a:lstStyle/>
                    <a:p>
                      <a:pPr marR="190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Предметные умения 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extLst>
                  <a:ext uri="{0D108BD9-81ED-4DB2-BD59-A6C34878D82A}">
                    <a16:rowId xmlns:a16="http://schemas.microsoft.com/office/drawing/2014/main" val="4219874847"/>
                  </a:ext>
                </a:extLst>
              </a:tr>
              <a:tr h="620619">
                <a:tc>
                  <a:txBody>
                    <a:bodyPr/>
                    <a:lstStyle/>
                    <a:p>
                      <a:pPr marR="203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 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Распознавать глобус как модель Земли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extLst>
                  <a:ext uri="{0D108BD9-81ED-4DB2-BD59-A6C34878D82A}">
                    <a16:rowId xmlns:a16="http://schemas.microsoft.com/office/drawing/2014/main" val="1094509525"/>
                  </a:ext>
                </a:extLst>
              </a:tr>
              <a:tr h="1071180">
                <a:tc>
                  <a:txBody>
                    <a:bodyPr/>
                    <a:lstStyle/>
                    <a:p>
                      <a:pPr marR="203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 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Находить Россию на карте мира, на карте России – Москву, свой регион и его главный город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extLst>
                  <a:ext uri="{0D108BD9-81ED-4DB2-BD59-A6C34878D82A}">
                    <a16:rowId xmlns:a16="http://schemas.microsoft.com/office/drawing/2014/main" val="883700574"/>
                  </a:ext>
                </a:extLst>
              </a:tr>
              <a:tr h="1009293">
                <a:tc>
                  <a:txBody>
                    <a:bodyPr/>
                    <a:lstStyle/>
                    <a:p>
                      <a:pPr marR="203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 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Находить и показывать на карте мира материки и океаны, находить изученные страны мира, свою страну и регион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/>
                </a:tc>
                <a:extLst>
                  <a:ext uri="{0D108BD9-81ED-4DB2-BD59-A6C34878D82A}">
                    <a16:rowId xmlns:a16="http://schemas.microsoft.com/office/drawing/2014/main" val="2492344483"/>
                  </a:ext>
                </a:extLst>
              </a:tr>
              <a:tr h="1071180">
                <a:tc>
                  <a:txBody>
                    <a:bodyPr/>
                    <a:lstStyle/>
                    <a:p>
                      <a:pPr marR="203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 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Показывать на физической карте географические объекты России; на исторической карте места исторических событий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R="73025" marT="93345" marB="0" anchor="ctr"/>
                </a:tc>
                <a:extLst>
                  <a:ext uri="{0D108BD9-81ED-4DB2-BD59-A6C34878D82A}">
                    <a16:rowId xmlns:a16="http://schemas.microsoft.com/office/drawing/2014/main" val="2564489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826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Принципы работы с картой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27161"/>
          <a:stretch/>
        </p:blipFill>
        <p:spPr>
          <a:xfrm>
            <a:off x="838199" y="1801091"/>
            <a:ext cx="10771909" cy="4800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2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Результаты анкет </a:t>
            </a:r>
            <a:r>
              <a:rPr lang="en-US" b="1" smtClean="0">
                <a:solidFill>
                  <a:schemeClr val="accent2">
                    <a:lumMod val="75000"/>
                  </a:schemeClr>
                </a:solidFill>
              </a:rPr>
              <a:t>&gt;100%</a:t>
            </a:r>
            <a:endParaRPr lang="ru-RU" b="1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8" name="Рисунок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379826"/>
            <a:ext cx="1021080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9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</a:rPr>
              <a:t>Адаптация для детей с трудностями</a:t>
            </a: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998681"/>
              </p:ext>
            </p:extLst>
          </p:nvPr>
        </p:nvGraphicFramePr>
        <p:xfrm>
          <a:off x="838201" y="1865747"/>
          <a:ext cx="10515598" cy="4027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4316">
                  <a:extLst>
                    <a:ext uri="{9D8B030D-6E8A-4147-A177-3AD203B41FA5}">
                      <a16:colId xmlns:a16="http://schemas.microsoft.com/office/drawing/2014/main" val="2366196882"/>
                    </a:ext>
                  </a:extLst>
                </a:gridCol>
                <a:gridCol w="3840641">
                  <a:extLst>
                    <a:ext uri="{9D8B030D-6E8A-4147-A177-3AD203B41FA5}">
                      <a16:colId xmlns:a16="http://schemas.microsoft.com/office/drawing/2014/main" val="1080255529"/>
                    </a:ext>
                  </a:extLst>
                </a:gridCol>
                <a:gridCol w="3840641">
                  <a:extLst>
                    <a:ext uri="{9D8B030D-6E8A-4147-A177-3AD203B41FA5}">
                      <a16:colId xmlns:a16="http://schemas.microsoft.com/office/drawing/2014/main" val="1051440829"/>
                    </a:ext>
                  </a:extLst>
                </a:gridCol>
              </a:tblGrid>
              <a:tr h="1091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Слабое пространственное мышление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Нанесена граница региона + 1 крупный город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 anchor="ctr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Подпиши реку, озеро или море региона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 anchor="ctr"/>
                </a:tc>
                <a:extLst>
                  <a:ext uri="{0D108BD9-81ED-4DB2-BD59-A6C34878D82A}">
                    <a16:rowId xmlns:a16="http://schemas.microsoft.com/office/drawing/2014/main" val="1923760545"/>
                  </a:ext>
                </a:extLst>
              </a:tr>
              <a:tr h="1091150">
                <a:tc>
                  <a:txBody>
                    <a:bodyPr/>
                    <a:lstStyle/>
                    <a:p>
                      <a:pPr marR="38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Дисграфия/ проблемы с письмом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/>
                </a:tc>
                <a:tc>
                  <a:txBody>
                    <a:bodyPr/>
                    <a:lstStyle/>
                    <a:p>
                      <a:pPr marL="635" marR="62992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Объекты обозначены цифрами, подписи — в отдельном списке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Соедини цифру на карте с названием из списка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 anchor="ctr"/>
                </a:tc>
                <a:extLst>
                  <a:ext uri="{0D108BD9-81ED-4DB2-BD59-A6C34878D82A}">
                    <a16:rowId xmlns:a16="http://schemas.microsoft.com/office/drawing/2014/main" val="3976265938"/>
                  </a:ext>
                </a:extLst>
              </a:tr>
              <a:tr h="7536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Низкая мотивация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 anchor="ctr"/>
                </a:tc>
                <a:tc>
                  <a:txBody>
                    <a:bodyPr/>
                    <a:lstStyle/>
                    <a:p>
                      <a:pPr marL="63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Карта с «личным якорем»: отмечен дом/школа ребёнка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Проложи маршрут от дома до ближайшей реки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/>
                </a:tc>
                <a:extLst>
                  <a:ext uri="{0D108BD9-81ED-4DB2-BD59-A6C34878D82A}">
                    <a16:rowId xmlns:a16="http://schemas.microsoft.com/office/drawing/2014/main" val="4085926416"/>
                  </a:ext>
                </a:extLst>
              </a:tr>
              <a:tr h="1091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Трудности с вниманием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 anchor="ctr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Карта разделена на сектора, задания даются по каждому сектору отдельно 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Работай только в квадрате Б2: найди и обведи озеро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835" marR="64135" marT="81280" marB="0" anchor="ctr"/>
                </a:tc>
                <a:extLst>
                  <a:ext uri="{0D108BD9-81ED-4DB2-BD59-A6C34878D82A}">
                    <a16:rowId xmlns:a16="http://schemas.microsoft.com/office/drawing/2014/main" val="59485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16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22240" r="16308"/>
          <a:stretch/>
        </p:blipFill>
        <p:spPr>
          <a:xfrm>
            <a:off x="873684" y="1893455"/>
            <a:ext cx="10265371" cy="4301259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Слабое пространственное мышление и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дисграфия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41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Адаптированная карта (низкая мотивация)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3595"/>
          <a:stretch/>
        </p:blipFill>
        <p:spPr>
          <a:xfrm>
            <a:off x="838200" y="1524000"/>
            <a:ext cx="10515600" cy="489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3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Трудности с вниманием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804" y="1690688"/>
            <a:ext cx="10916816" cy="45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Как работать с контурной картой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23636" y="1690688"/>
            <a:ext cx="983672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Перед началом: </a:t>
            </a:r>
          </a:p>
          <a:p>
            <a:r>
              <a:rPr lang="ru-RU" sz="2400" dirty="0" smtClean="0"/>
              <a:t>1.  Возьми простой карандаш (ошибки можно стереть!). </a:t>
            </a:r>
          </a:p>
          <a:p>
            <a:r>
              <a:rPr lang="ru-RU" sz="2400" dirty="0" smtClean="0"/>
              <a:t>2.   Открой карту с заданием. </a:t>
            </a:r>
          </a:p>
          <a:p>
            <a:pPr marL="342900" indent="-342900">
              <a:buAutoNum type="arabicPeriod" startAt="3"/>
            </a:pPr>
            <a:r>
              <a:rPr lang="ru-RU" sz="2400" dirty="0" smtClean="0"/>
              <a:t>Прочитай задание 2 раза: что именно нужно сделать? </a:t>
            </a:r>
          </a:p>
          <a:p>
            <a:r>
              <a:rPr lang="ru-RU" sz="2400" b="1" dirty="0" smtClean="0"/>
              <a:t>Во время работы: </a:t>
            </a:r>
          </a:p>
          <a:p>
            <a:r>
              <a:rPr lang="ru-RU" sz="2400" dirty="0" smtClean="0"/>
              <a:t>4.   Сначала обозначай крупные объекты (границы, моря). </a:t>
            </a:r>
          </a:p>
          <a:p>
            <a:r>
              <a:rPr lang="ru-RU" sz="2400" dirty="0" smtClean="0"/>
              <a:t>5.    Реки подписывай ВДОЛЬ течения. </a:t>
            </a:r>
          </a:p>
          <a:p>
            <a:r>
              <a:rPr lang="ru-RU" sz="2400" dirty="0" smtClean="0"/>
              <a:t>6.    Города — параллельно краю листа или параллелям. </a:t>
            </a:r>
          </a:p>
          <a:p>
            <a:pPr marL="342900" indent="-342900">
              <a:buAutoNum type="arabicPeriod" startAt="7"/>
            </a:pPr>
            <a:r>
              <a:rPr lang="ru-RU" sz="2400" dirty="0" smtClean="0"/>
              <a:t>Пиши печатными буквами, чётко, но не крупно. </a:t>
            </a:r>
          </a:p>
          <a:p>
            <a:r>
              <a:rPr lang="ru-RU" sz="2400" b="1" dirty="0" smtClean="0"/>
              <a:t>После работы: </a:t>
            </a:r>
          </a:p>
          <a:p>
            <a:r>
              <a:rPr lang="ru-RU" sz="2400" dirty="0" smtClean="0"/>
              <a:t>8 .   Сверься с атласом/учебником: всё ли на своих местах? </a:t>
            </a:r>
          </a:p>
          <a:p>
            <a:r>
              <a:rPr lang="ru-RU" sz="2400" dirty="0" smtClean="0"/>
              <a:t>9.    Проверь по чек-листу: </a:t>
            </a:r>
          </a:p>
          <a:p>
            <a:r>
              <a:rPr lang="ru-RU" sz="2400" dirty="0" smtClean="0"/>
              <a:t>10.    Если сомневаешься — спроси соседа или учителя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1138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419273" y="2586182"/>
            <a:ext cx="4692072" cy="22167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46545" y="4516582"/>
            <a:ext cx="4969164" cy="13806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46545" y="2927927"/>
            <a:ext cx="4895273" cy="13669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46545" y="1305342"/>
            <a:ext cx="4553528" cy="1280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81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Формирующее оценивание</a:t>
            </a: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6545" y="1305342"/>
            <a:ext cx="1090814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✅	 </a:t>
            </a:r>
            <a:r>
              <a:rPr lang="ru-RU" b="1" dirty="0" smtClean="0"/>
              <a:t>Технические критерии: </a:t>
            </a:r>
          </a:p>
          <a:p>
            <a:r>
              <a:rPr lang="ru-RU" dirty="0" smtClean="0"/>
              <a:t>□ Все объекты нанесены карандашом </a:t>
            </a:r>
          </a:p>
          <a:p>
            <a:r>
              <a:rPr lang="ru-RU" dirty="0" smtClean="0"/>
              <a:t>□ Подписи — печатными буквами </a:t>
            </a:r>
          </a:p>
          <a:p>
            <a:r>
              <a:rPr lang="ru-RU" dirty="0" smtClean="0"/>
              <a:t>□ Реки подписаны вдоль течения 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✅	 </a:t>
            </a:r>
            <a:r>
              <a:rPr lang="ru-RU" b="1" dirty="0" smtClean="0"/>
              <a:t>Содержательные критерии: </a:t>
            </a:r>
          </a:p>
          <a:p>
            <a:r>
              <a:rPr lang="ru-RU" dirty="0" smtClean="0"/>
              <a:t>□ Реки найдены верно (сверься с атласом!) </a:t>
            </a:r>
          </a:p>
          <a:p>
            <a:r>
              <a:rPr lang="ru-RU" dirty="0" smtClean="0"/>
              <a:t>□ Города стоят на своих местах </a:t>
            </a:r>
          </a:p>
          <a:p>
            <a:r>
              <a:rPr lang="ru-RU" dirty="0" smtClean="0"/>
              <a:t>□ Нет лишних объектов (только те, что просили)</a:t>
            </a:r>
          </a:p>
          <a:p>
            <a:endParaRPr lang="ru-RU" dirty="0"/>
          </a:p>
          <a:p>
            <a:r>
              <a:rPr lang="ru-RU" dirty="0" smtClean="0"/>
              <a:t> </a:t>
            </a:r>
          </a:p>
          <a:p>
            <a:r>
              <a:rPr lang="ru-RU" dirty="0" smtClean="0"/>
              <a:t>✅	 </a:t>
            </a:r>
            <a:r>
              <a:rPr lang="ru-RU" b="1" dirty="0" err="1" smtClean="0"/>
              <a:t>Метапредметные</a:t>
            </a:r>
            <a:r>
              <a:rPr lang="ru-RU" b="1" dirty="0" smtClean="0"/>
              <a:t> критерии: </a:t>
            </a:r>
          </a:p>
          <a:p>
            <a:r>
              <a:rPr lang="ru-RU" dirty="0" smtClean="0"/>
              <a:t>□ Я сверялся с атласом во время работы </a:t>
            </a:r>
          </a:p>
          <a:p>
            <a:r>
              <a:rPr lang="ru-RU" dirty="0" smtClean="0"/>
              <a:t>□ Я проверил себя перед сдачей</a:t>
            </a:r>
          </a:p>
          <a:p>
            <a:r>
              <a:rPr lang="ru-RU" dirty="0"/>
              <a:t>□ Я могу объяснить, почему выбрал эти объекты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20872" y="2828836"/>
            <a:ext cx="459047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🎯 Оценка: </a:t>
            </a:r>
          </a:p>
          <a:p>
            <a:r>
              <a:rPr lang="ru-RU" dirty="0" smtClean="0"/>
              <a:t>•	8–9 = Достигнут повышенный </a:t>
            </a:r>
            <a:r>
              <a:rPr lang="en-US" dirty="0" smtClean="0"/>
              <a:t>    </a:t>
            </a:r>
            <a:r>
              <a:rPr lang="ru-RU" dirty="0" smtClean="0"/>
              <a:t>уровень.</a:t>
            </a:r>
            <a:endParaRPr lang="en-US" dirty="0" smtClean="0"/>
          </a:p>
          <a:p>
            <a:r>
              <a:rPr lang="ru-RU" dirty="0" smtClean="0"/>
              <a:t> • </a:t>
            </a:r>
            <a:r>
              <a:rPr lang="en-US" dirty="0" smtClean="0"/>
              <a:t>            </a:t>
            </a:r>
            <a:r>
              <a:rPr lang="ru-RU" dirty="0" smtClean="0"/>
              <a:t>5–7 = Достигнут базовый уровень.   </a:t>
            </a:r>
          </a:p>
          <a:p>
            <a:r>
              <a:rPr lang="ru-RU" dirty="0" smtClean="0"/>
              <a:t>•	&lt;5 = Нужно повторить, я обращусь за помощью. 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5200073" y="1810327"/>
            <a:ext cx="1034472" cy="111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3"/>
          </p:cNvCxnSpPr>
          <p:nvPr/>
        </p:nvCxnSpPr>
        <p:spPr>
          <a:xfrm flipV="1">
            <a:off x="5541818" y="3592945"/>
            <a:ext cx="757382" cy="18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615709" y="4636654"/>
            <a:ext cx="729673" cy="775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08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54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  <a:t>Приемы в работе с контурными картами</a:t>
            </a:r>
            <a:br>
              <a:rPr lang="ru-RU" sz="54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54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54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ru-RU" sz="5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sz="4800" dirty="0" smtClean="0"/>
              <a:t>Игра «</a:t>
            </a:r>
            <a:r>
              <a:rPr lang="ru-RU" sz="4800" dirty="0" err="1" smtClean="0"/>
              <a:t>Ходилки-бродилки</a:t>
            </a:r>
            <a:r>
              <a:rPr lang="ru-RU" sz="4800" dirty="0" smtClean="0"/>
              <a:t>»</a:t>
            </a:r>
          </a:p>
          <a:p>
            <a:pPr algn="ctr"/>
            <a:r>
              <a:rPr lang="ru-RU" sz="4800" dirty="0" smtClean="0"/>
              <a:t>Игра «Сундучок краеведа»</a:t>
            </a:r>
          </a:p>
          <a:p>
            <a:pPr algn="ctr"/>
            <a:r>
              <a:rPr lang="ru-RU" sz="4800" dirty="0" smtClean="0"/>
              <a:t>Географические диктанты</a:t>
            </a:r>
          </a:p>
          <a:p>
            <a:pPr algn="ctr"/>
            <a:r>
              <a:rPr lang="ru-RU" sz="4800" dirty="0" smtClean="0"/>
              <a:t>«Немая карта</a:t>
            </a:r>
            <a:r>
              <a:rPr lang="ru-RU" sz="4000" dirty="0" smtClean="0"/>
              <a:t>»</a:t>
            </a:r>
            <a:endParaRPr lang="en-US" sz="4000" dirty="0" smtClean="0"/>
          </a:p>
          <a:p>
            <a:pPr algn="ctr"/>
            <a:r>
              <a:rPr lang="ru-RU" sz="4800" dirty="0" smtClean="0"/>
              <a:t> </a:t>
            </a:r>
            <a:r>
              <a:rPr lang="ru-RU" sz="4800" dirty="0"/>
              <a:t>Роза ветров</a:t>
            </a:r>
          </a:p>
          <a:p>
            <a:pPr algn="ctr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7891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5" y="237710"/>
            <a:ext cx="8335818" cy="631981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1473" y="2350943"/>
            <a:ext cx="10515600" cy="3911311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  <a:b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b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66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endParaRPr lang="ru-RU" sz="66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0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348</Words>
  <Application>Microsoft Office PowerPoint</Application>
  <PresentationFormat>Широкоэкранный</PresentationFormat>
  <Paragraphs>84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Sitka Small</vt:lpstr>
      <vt:lpstr>Times New Roman</vt:lpstr>
      <vt:lpstr>Тема Office</vt:lpstr>
      <vt:lpstr>Методика работы с контурными картами в начальной школе:  от раскраски к исследованию.</vt:lpstr>
      <vt:lpstr>Презентация PowerPoint</vt:lpstr>
      <vt:lpstr>Презентация PowerPoint</vt:lpstr>
      <vt:lpstr>Принципы работы с картой</vt:lpstr>
      <vt:lpstr>Результаты анкет &gt;100%</vt:lpstr>
      <vt:lpstr>Адаптация для детей с трудностями</vt:lpstr>
      <vt:lpstr>Слабое пространственное мышление и дисграфия</vt:lpstr>
      <vt:lpstr>Адаптированная карта (низкая мотивация)</vt:lpstr>
      <vt:lpstr>Трудности с вниманием</vt:lpstr>
      <vt:lpstr>Как работать с контурной картой</vt:lpstr>
      <vt:lpstr>Формирующее оценивание</vt:lpstr>
      <vt:lpstr>   Приемы в работе с контурными картами  </vt:lpstr>
      <vt:lpstr>СПАСИБО  ЗА 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работы с контурными картами в начальной школе: от раскраски к исследованию.</dc:title>
  <dc:creator>Lenovo</dc:creator>
  <cp:lastModifiedBy>AA</cp:lastModifiedBy>
  <cp:revision>11</cp:revision>
  <dcterms:created xsi:type="dcterms:W3CDTF">2026-08-22T08:46:22Z</dcterms:created>
  <dcterms:modified xsi:type="dcterms:W3CDTF">2026-09-07T11:17:11Z</dcterms:modified>
</cp:coreProperties>
</file>