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1"/>
  </p:notes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95B59-D697-47C4-9FD1-6A4921BA44C1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363AF-7F00-41FF-9848-D0DEB8E32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84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363AF-7F00-41FF-9848-D0DEB8E322C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206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363AF-7F00-41FF-9848-D0DEB8E322C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598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43FA-EBDB-44CB-9622-73BA3DB625B1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996EB-5C38-4CE3-A25F-DE8AA7367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985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43FA-EBDB-44CB-9622-73BA3DB625B1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996EB-5C38-4CE3-A25F-DE8AA7367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89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43FA-EBDB-44CB-9622-73BA3DB625B1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996EB-5C38-4CE3-A25F-DE8AA73672E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0112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43FA-EBDB-44CB-9622-73BA3DB625B1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996EB-5C38-4CE3-A25F-DE8AA7367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636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43FA-EBDB-44CB-9622-73BA3DB625B1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996EB-5C38-4CE3-A25F-DE8AA73672E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3258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43FA-EBDB-44CB-9622-73BA3DB625B1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996EB-5C38-4CE3-A25F-DE8AA7367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7087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43FA-EBDB-44CB-9622-73BA3DB625B1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996EB-5C38-4CE3-A25F-DE8AA7367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648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43FA-EBDB-44CB-9622-73BA3DB625B1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996EB-5C38-4CE3-A25F-DE8AA7367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265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43FA-EBDB-44CB-9622-73BA3DB625B1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996EB-5C38-4CE3-A25F-DE8AA7367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442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43FA-EBDB-44CB-9622-73BA3DB625B1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996EB-5C38-4CE3-A25F-DE8AA7367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363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43FA-EBDB-44CB-9622-73BA3DB625B1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996EB-5C38-4CE3-A25F-DE8AA7367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901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43FA-EBDB-44CB-9622-73BA3DB625B1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996EB-5C38-4CE3-A25F-DE8AA7367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367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43FA-EBDB-44CB-9622-73BA3DB625B1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996EB-5C38-4CE3-A25F-DE8AA7367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775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43FA-EBDB-44CB-9622-73BA3DB625B1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996EB-5C38-4CE3-A25F-DE8AA7367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963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43FA-EBDB-44CB-9622-73BA3DB625B1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996EB-5C38-4CE3-A25F-DE8AA7367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311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996EB-5C38-4CE3-A25F-DE8AA73672E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43FA-EBDB-44CB-9622-73BA3DB625B1}" type="datetimeFigureOut">
              <a:rPr lang="ru-RU" smtClean="0"/>
              <a:t>19.11.2023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03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A43FA-EBDB-44CB-9622-73BA3DB625B1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E8996EB-5C38-4CE3-A25F-DE8AA7367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799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502920"/>
            <a:ext cx="7766936" cy="46448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Результаты входной контрольной работы по русскому языку в 11 классе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158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8620" y="365760"/>
            <a:ext cx="11612880" cy="156464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Статистическая информация о результатах проведения экспертизы готовности выпускников 11-х классов к сдачи ГИА по русскому языку в 2024 году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9512" y="2138191"/>
            <a:ext cx="8572124" cy="4184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213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8620" y="365760"/>
            <a:ext cx="11612880" cy="156464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Статистическая информация о результатах проведения экспертизы готовности выпускников 11-х классов к сдачи ГИА по русскому языку в 2024 году</a:t>
            </a: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1461" y="2341418"/>
            <a:ext cx="9369761" cy="306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42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8620" y="365760"/>
            <a:ext cx="11612880" cy="156464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Статистическая информация о результатах проведения экспертизы готовности выпускников 11-х классов к сдачи ГИА по русскому языку в 2024 году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2327" y="1930400"/>
            <a:ext cx="9421091" cy="471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18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808084" cy="1320800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prstClr val="black"/>
                </a:solidFill>
              </a:rPr>
              <a:t>Статистическая информация о результатах проведения экспертизы готовности выпускников 11-х классов к сдачи ГИА по русскому языку в 2024 году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255832"/>
              </p:ext>
            </p:extLst>
          </p:nvPr>
        </p:nvGraphicFramePr>
        <p:xfrm>
          <a:off x="677862" y="2160589"/>
          <a:ext cx="10100973" cy="4518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8623">
                  <a:extLst>
                    <a:ext uri="{9D8B030D-6E8A-4147-A177-3AD203B41FA5}">
                      <a16:colId xmlns:a16="http://schemas.microsoft.com/office/drawing/2014/main" val="2621128761"/>
                    </a:ext>
                  </a:extLst>
                </a:gridCol>
                <a:gridCol w="1495115">
                  <a:extLst>
                    <a:ext uri="{9D8B030D-6E8A-4147-A177-3AD203B41FA5}">
                      <a16:colId xmlns:a16="http://schemas.microsoft.com/office/drawing/2014/main" val="3648945415"/>
                    </a:ext>
                  </a:extLst>
                </a:gridCol>
                <a:gridCol w="1386589">
                  <a:extLst>
                    <a:ext uri="{9D8B030D-6E8A-4147-A177-3AD203B41FA5}">
                      <a16:colId xmlns:a16="http://schemas.microsoft.com/office/drawing/2014/main" val="680818978"/>
                    </a:ext>
                  </a:extLst>
                </a:gridCol>
                <a:gridCol w="1440853">
                  <a:extLst>
                    <a:ext uri="{9D8B030D-6E8A-4147-A177-3AD203B41FA5}">
                      <a16:colId xmlns:a16="http://schemas.microsoft.com/office/drawing/2014/main" val="3817926302"/>
                    </a:ext>
                  </a:extLst>
                </a:gridCol>
                <a:gridCol w="1370907">
                  <a:extLst>
                    <a:ext uri="{9D8B030D-6E8A-4147-A177-3AD203B41FA5}">
                      <a16:colId xmlns:a16="http://schemas.microsoft.com/office/drawing/2014/main" val="169220702"/>
                    </a:ext>
                  </a:extLst>
                </a:gridCol>
                <a:gridCol w="1398886">
                  <a:extLst>
                    <a:ext uri="{9D8B030D-6E8A-4147-A177-3AD203B41FA5}">
                      <a16:colId xmlns:a16="http://schemas.microsoft.com/office/drawing/2014/main" val="2078066663"/>
                    </a:ext>
                  </a:extLst>
                </a:gridCol>
              </a:tblGrid>
              <a:tr h="81928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ТО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Кол-во уч-ся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«2»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«3»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«4»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«5»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1513980"/>
                  </a:ext>
                </a:extLst>
              </a:tr>
              <a:tr h="81928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Алексеевский </a:t>
                      </a:r>
                      <a:r>
                        <a:rPr lang="ru-RU" sz="2400" b="1" dirty="0" err="1" smtClean="0"/>
                        <a:t>м.р</a:t>
                      </a:r>
                      <a:r>
                        <a:rPr lang="ru-RU" sz="2400" b="1" dirty="0" smtClean="0"/>
                        <a:t>.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17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5,9%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8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6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11,8%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427551"/>
                  </a:ext>
                </a:extLst>
              </a:tr>
              <a:tr h="81928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/>
                        <a:t>Нефтегорский</a:t>
                      </a:r>
                      <a:r>
                        <a:rPr lang="ru-RU" sz="2400" b="1" dirty="0" smtClean="0"/>
                        <a:t> </a:t>
                      </a:r>
                      <a:r>
                        <a:rPr lang="ru-RU" sz="2400" b="1" dirty="0" err="1" smtClean="0"/>
                        <a:t>м.р</a:t>
                      </a:r>
                      <a:r>
                        <a:rPr lang="ru-RU" sz="2400" b="1" dirty="0" smtClean="0"/>
                        <a:t>.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88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9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10,2%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39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10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11,4%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981204"/>
                  </a:ext>
                </a:extLst>
              </a:tr>
              <a:tr h="81928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Борский </a:t>
                      </a:r>
                      <a:r>
                        <a:rPr lang="ru-RU" sz="2400" b="1" dirty="0" err="1" smtClean="0"/>
                        <a:t>м.р</a:t>
                      </a:r>
                      <a:r>
                        <a:rPr lang="ru-RU" sz="2400" b="1" dirty="0" smtClean="0"/>
                        <a:t>.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31</a:t>
                      </a:r>
                    </a:p>
                    <a:p>
                      <a:pPr algn="ctr"/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12,9%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9,7%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691107"/>
                  </a:ext>
                </a:extLst>
              </a:tr>
              <a:tr h="122632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Юго-Восточный округ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136</a:t>
                      </a:r>
                    </a:p>
                    <a:p>
                      <a:pPr algn="ctr"/>
                      <a:endParaRPr lang="ru-RU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11%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59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43%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48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35%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11%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148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346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3346" y="401782"/>
            <a:ext cx="11194472" cy="582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96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367212" cy="1320800"/>
          </a:xfrm>
        </p:spPr>
        <p:txBody>
          <a:bodyPr/>
          <a:lstStyle/>
          <a:p>
            <a:r>
              <a:rPr lang="ru-RU" dirty="0" smtClean="0"/>
              <a:t>Низкий процент выполненных заданий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6473" y="1787236"/>
            <a:ext cx="8747529" cy="486294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Задание 3 (19,1%)-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Стилистический анализ</a:t>
            </a:r>
            <a:r>
              <a:rPr lang="ru-RU" sz="2000" b="1" spc="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текстов различных функциональных</a:t>
            </a:r>
            <a:r>
              <a:rPr lang="ru-RU" sz="2000" b="1" spc="18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spc="-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разновиднос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тей</a:t>
            </a:r>
            <a:r>
              <a:rPr lang="ru-RU" sz="20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spc="-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языка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C00000"/>
                </a:solidFill>
              </a:rPr>
              <a:t>Задание 5 (36,8%)-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Лексические</a:t>
            </a:r>
            <a:r>
              <a:rPr lang="ru-RU" sz="2000" b="1" spc="18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нормы</a:t>
            </a:r>
            <a:r>
              <a:rPr lang="ru-RU" sz="2000" b="1" spc="18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spc="-2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(упо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требление</a:t>
            </a:r>
            <a:r>
              <a:rPr lang="ru-RU" sz="2000" b="1" spc="3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spc="-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паронимов)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marL="90170">
              <a:lnSpc>
                <a:spcPct val="115000"/>
              </a:lnSpc>
            </a:pPr>
            <a:r>
              <a:rPr lang="ru-RU" sz="2000" b="1" dirty="0" smtClean="0">
                <a:solidFill>
                  <a:srgbClr val="C00000"/>
                </a:solidFill>
              </a:rPr>
              <a:t>Задание 11 (36,8</a:t>
            </a:r>
            <a:r>
              <a:rPr lang="ru-RU" sz="2000" b="1" dirty="0" smtClean="0">
                <a:solidFill>
                  <a:srgbClr val="002060"/>
                </a:solidFill>
              </a:rPr>
              <a:t>)-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Правописание</a:t>
            </a:r>
            <a:r>
              <a:rPr lang="ru-RU" sz="2000" b="1" spc="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гласных</a:t>
            </a:r>
            <a:r>
              <a:rPr lang="ru-RU" sz="2000" b="1" spc="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b="1" spc="-1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согласных в суффиксах</a:t>
            </a:r>
            <a:r>
              <a:rPr lang="ru-RU" sz="2000" b="1" spc="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слов</a:t>
            </a:r>
            <a:r>
              <a:rPr lang="ru-RU" sz="2000" b="1" spc="25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разных</a:t>
            </a:r>
            <a:r>
              <a:rPr lang="ru-RU" sz="2000" b="1" spc="25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частей</a:t>
            </a:r>
            <a:r>
              <a:rPr lang="ru-RU" sz="2000" b="1" spc="25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spc="-2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речи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(кроме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суффиксов причастий,</a:t>
            </a:r>
            <a:r>
              <a:rPr lang="ru-RU" sz="2000" b="1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деепричастий)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C00000"/>
                </a:solidFill>
              </a:rPr>
              <a:t>Задание 15 (</a:t>
            </a:r>
            <a:r>
              <a:rPr lang="ru-RU" sz="2000" b="1" dirty="0">
                <a:solidFill>
                  <a:srgbClr val="C00000"/>
                </a:solidFill>
              </a:rPr>
              <a:t>30,9</a:t>
            </a:r>
            <a:r>
              <a:rPr lang="ru-RU" sz="2000" b="1" dirty="0" smtClean="0">
                <a:solidFill>
                  <a:srgbClr val="C00000"/>
                </a:solidFill>
              </a:rPr>
              <a:t>%) </a:t>
            </a:r>
            <a:r>
              <a:rPr lang="ru-RU" sz="2000" b="1" dirty="0" smtClean="0">
                <a:solidFill>
                  <a:srgbClr val="002060"/>
                </a:solidFill>
              </a:rPr>
              <a:t>-</a:t>
            </a:r>
            <a:r>
              <a:rPr lang="ru-RU" sz="2000" b="1" dirty="0">
                <a:solidFill>
                  <a:srgbClr val="002060"/>
                </a:solidFill>
              </a:rPr>
              <a:t>Н и НН в словах разных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частей </a:t>
            </a:r>
            <a:r>
              <a:rPr lang="ru-RU" sz="2000" b="1" dirty="0" smtClean="0">
                <a:solidFill>
                  <a:srgbClr val="002060"/>
                </a:solidFill>
              </a:rPr>
              <a:t>речи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Задание 20 (</a:t>
            </a:r>
            <a:r>
              <a:rPr lang="ru-RU" sz="2000" b="1" dirty="0">
                <a:solidFill>
                  <a:srgbClr val="C00000"/>
                </a:solidFill>
              </a:rPr>
              <a:t>36%)-</a:t>
            </a:r>
            <a:r>
              <a:rPr lang="ru-RU" sz="2000" b="1" dirty="0">
                <a:solidFill>
                  <a:srgbClr val="002060"/>
                </a:solidFill>
              </a:rPr>
              <a:t>Знаки препинания в сложном предложении с разными видами связи между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частями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Задание 23 (</a:t>
            </a:r>
            <a:r>
              <a:rPr lang="ru-RU" sz="2000" b="1" dirty="0">
                <a:solidFill>
                  <a:srgbClr val="C00000"/>
                </a:solidFill>
              </a:rPr>
              <a:t>27.9</a:t>
            </a:r>
            <a:r>
              <a:rPr lang="ru-RU" sz="2000" b="1" dirty="0">
                <a:solidFill>
                  <a:srgbClr val="002060"/>
                </a:solidFill>
              </a:rPr>
              <a:t>%)-Функционально-смысловые типы речи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809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090121" cy="1320800"/>
          </a:xfrm>
        </p:spPr>
        <p:txBody>
          <a:bodyPr/>
          <a:lstStyle/>
          <a:p>
            <a:r>
              <a:rPr lang="ru-RU" dirty="0" smtClean="0"/>
              <a:t>Высокий процент выполненных заданий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Задание 1 (</a:t>
            </a:r>
            <a:r>
              <a:rPr lang="ru-RU" sz="2400" dirty="0">
                <a:solidFill>
                  <a:srgbClr val="C00000"/>
                </a:solidFill>
              </a:rPr>
              <a:t>71,3 %)-</a:t>
            </a:r>
            <a:r>
              <a:rPr lang="ru-RU" sz="2400" dirty="0"/>
              <a:t>Логико-смысловые отношения между предложениями  (</a:t>
            </a:r>
            <a:r>
              <a:rPr lang="ru-RU" sz="2400" dirty="0" smtClean="0"/>
              <a:t>фрагментами)текста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Задание 6 (75,5%</a:t>
            </a:r>
            <a:r>
              <a:rPr lang="ru-RU" sz="2400" dirty="0" smtClean="0"/>
              <a:t>)-</a:t>
            </a:r>
            <a:r>
              <a:rPr lang="ru-RU" sz="2400" dirty="0"/>
              <a:t>Лексические нормы (употребление слов в лексической сочетаемости) </a:t>
            </a:r>
            <a:endParaRPr lang="ru-RU" sz="2400" dirty="0" smtClean="0"/>
          </a:p>
          <a:p>
            <a:r>
              <a:rPr lang="ru-RU" sz="2400" dirty="0" smtClean="0">
                <a:solidFill>
                  <a:srgbClr val="C00000"/>
                </a:solidFill>
              </a:rPr>
              <a:t>Задние 13 (</a:t>
            </a:r>
            <a:r>
              <a:rPr lang="ru-RU" sz="2400" dirty="0">
                <a:solidFill>
                  <a:srgbClr val="C00000"/>
                </a:solidFill>
              </a:rPr>
              <a:t>72,1%)-</a:t>
            </a:r>
            <a:r>
              <a:rPr lang="ru-RU" sz="2400" dirty="0"/>
              <a:t>Правописание личных окончаний глаголов и суффиксов  </a:t>
            </a:r>
            <a:r>
              <a:rPr lang="ru-RU" sz="2400" dirty="0" err="1" smtClean="0"/>
              <a:t>причастий,деепричастий</a:t>
            </a:r>
            <a:endParaRPr lang="ru-RU" sz="2400" dirty="0" smtClean="0"/>
          </a:p>
          <a:p>
            <a:r>
              <a:rPr lang="ru-RU" sz="2400" dirty="0" smtClean="0">
                <a:solidFill>
                  <a:srgbClr val="C00000"/>
                </a:solidFill>
              </a:rPr>
              <a:t>Задание 22  (</a:t>
            </a:r>
            <a:r>
              <a:rPr lang="ru-RU" sz="2400" dirty="0">
                <a:solidFill>
                  <a:srgbClr val="C00000"/>
                </a:solidFill>
              </a:rPr>
              <a:t>72,1%)-</a:t>
            </a:r>
            <a:r>
              <a:rPr lang="ru-RU" sz="2400" dirty="0"/>
              <a:t>Текст как речевое произведение. Смысловая и композиционная  целостность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96670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и предложения: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4533" y="1565563"/>
            <a:ext cx="9699721" cy="4434235"/>
          </a:xfrm>
        </p:spPr>
        <p:txBody>
          <a:bodyPr>
            <a:noAutofit/>
          </a:bodyPr>
          <a:lstStyle/>
          <a:p>
            <a:r>
              <a:rPr lang="ru-RU" sz="3200" dirty="0" smtClean="0"/>
              <a:t>1. Систематически отрабатывать на уроках русского языка в </a:t>
            </a:r>
            <a:r>
              <a:rPr lang="ru-RU" sz="3200" dirty="0"/>
              <a:t>5-8 </a:t>
            </a:r>
            <a:r>
              <a:rPr lang="ru-RU" sz="3200" dirty="0" smtClean="0"/>
              <a:t>классах анализ текстов </a:t>
            </a:r>
            <a:r>
              <a:rPr lang="ru-RU" sz="3200" dirty="0"/>
              <a:t>различных функциональных разновидностей </a:t>
            </a:r>
            <a:r>
              <a:rPr lang="ru-RU" sz="3200" dirty="0" smtClean="0"/>
              <a:t>языка, типов речи.</a:t>
            </a:r>
          </a:p>
          <a:p>
            <a:r>
              <a:rPr lang="ru-RU" sz="3200" dirty="0" smtClean="0"/>
              <a:t>2. Проводить системный мониторинг в выпускном классе по проверке 1 части.</a:t>
            </a:r>
          </a:p>
          <a:p>
            <a:r>
              <a:rPr lang="ru-RU" sz="3200" dirty="0" smtClean="0"/>
              <a:t>3.Провести мастер-класс по отработке орфографических ошибок в тестовой части.</a:t>
            </a:r>
            <a:endParaRPr lang="ru-RU" sz="3200" dirty="0"/>
          </a:p>
          <a:p>
            <a:r>
              <a:rPr lang="ru-RU" sz="3200" dirty="0" smtClean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0138603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</TotalTime>
  <Words>336</Words>
  <Application>Microsoft Office PowerPoint</Application>
  <PresentationFormat>Широкоэкранный</PresentationFormat>
  <Paragraphs>66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Trebuchet MS</vt:lpstr>
      <vt:lpstr>Wingdings 3</vt:lpstr>
      <vt:lpstr>Аспект</vt:lpstr>
      <vt:lpstr>      Результаты входной контрольной работы по русскому языку в 11 классе</vt:lpstr>
      <vt:lpstr>Статистическая информация о результатах проведения экспертизы готовности выпускников 11-х классов к сдачи ГИА по русскому языку в 2024 году</vt:lpstr>
      <vt:lpstr>Статистическая информация о результатах проведения экспертизы готовности выпускников 11-х классов к сдачи ГИА по русскому языку в 2024 году</vt:lpstr>
      <vt:lpstr>Статистическая информация о результатах проведения экспертизы готовности выпускников 11-х классов к сдачи ГИА по русскому языку в 2024 году</vt:lpstr>
      <vt:lpstr>Статистическая информация о результатах проведения экспертизы готовности выпускников 11-х классов к сдачи ГИА по русскому языку в 2024 году</vt:lpstr>
      <vt:lpstr>Презентация PowerPoint</vt:lpstr>
      <vt:lpstr>Низкий процент выполненных заданий</vt:lpstr>
      <vt:lpstr>Высокий процент выполненных заданий</vt:lpstr>
      <vt:lpstr>Выводы и предложения: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Результаты входной контрольной работы по русскому языку в 11 классе</dc:title>
  <dc:creator>Админ</dc:creator>
  <cp:lastModifiedBy>Админ</cp:lastModifiedBy>
  <cp:revision>7</cp:revision>
  <dcterms:created xsi:type="dcterms:W3CDTF">2023-11-19T08:26:17Z</dcterms:created>
  <dcterms:modified xsi:type="dcterms:W3CDTF">2023-11-19T09:49:59Z</dcterms:modified>
</cp:coreProperties>
</file>