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14" r:id="rId2"/>
    <p:sldId id="318" r:id="rId3"/>
    <p:sldId id="299" r:id="rId4"/>
    <p:sldId id="300" r:id="rId5"/>
    <p:sldId id="301" r:id="rId6"/>
    <p:sldId id="302" r:id="rId7"/>
    <p:sldId id="303"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7583D7-A791-4CB9-9B62-B6F563637415}" type="datetimeFigureOut">
              <a:rPr lang="ru-RU" smtClean="0"/>
              <a:t>25.04.2025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7C8D3B-4333-4AB0-A21A-1DC9BAC8CD17}"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04A529B-FB53-4623-90CC-C1ADF464A494}" type="slidenum">
              <a:rPr lang="ru-RU" smtClean="0"/>
              <a:pPr/>
              <a:t>2</a:t>
            </a:fld>
            <a:endParaRPr lang="ru-RU"/>
          </a:p>
        </p:txBody>
      </p:sp>
    </p:spTree>
    <p:extLst>
      <p:ext uri="{BB962C8B-B14F-4D97-AF65-F5344CB8AC3E}">
        <p14:creationId xmlns:p14="http://schemas.microsoft.com/office/powerpoint/2010/main" xmlns="" val="3298715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96E1C76-8F40-424C-977A-ADCB894290E1}" type="datetimeFigureOut">
              <a:rPr lang="ru-RU" smtClean="0"/>
              <a:pPr/>
              <a:t>25.04.2025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604719-6CC2-4D41-9FCA-5D1FECEDA61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96E1C76-8F40-424C-977A-ADCB894290E1}" type="datetimeFigureOut">
              <a:rPr lang="ru-RU" smtClean="0"/>
              <a:pPr/>
              <a:t>25.04.2025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604719-6CC2-4D41-9FCA-5D1FECEDA61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96E1C76-8F40-424C-977A-ADCB894290E1}" type="datetimeFigureOut">
              <a:rPr lang="ru-RU" smtClean="0"/>
              <a:pPr/>
              <a:t>25.04.2025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604719-6CC2-4D41-9FCA-5D1FECEDA61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96E1C76-8F40-424C-977A-ADCB894290E1}" type="datetimeFigureOut">
              <a:rPr lang="ru-RU" smtClean="0"/>
              <a:pPr/>
              <a:t>25.04.2025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604719-6CC2-4D41-9FCA-5D1FECEDA61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96E1C76-8F40-424C-977A-ADCB894290E1}" type="datetimeFigureOut">
              <a:rPr lang="ru-RU" smtClean="0"/>
              <a:pPr/>
              <a:t>25.04.2025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604719-6CC2-4D41-9FCA-5D1FECEDA61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96E1C76-8F40-424C-977A-ADCB894290E1}" type="datetimeFigureOut">
              <a:rPr lang="ru-RU" smtClean="0"/>
              <a:pPr/>
              <a:t>25.04.2025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8604719-6CC2-4D41-9FCA-5D1FECEDA61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96E1C76-8F40-424C-977A-ADCB894290E1}" type="datetimeFigureOut">
              <a:rPr lang="ru-RU" smtClean="0"/>
              <a:pPr/>
              <a:t>25.04.2025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8604719-6CC2-4D41-9FCA-5D1FECEDA61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96E1C76-8F40-424C-977A-ADCB894290E1}" type="datetimeFigureOut">
              <a:rPr lang="ru-RU" smtClean="0"/>
              <a:pPr/>
              <a:t>25.04.2025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8604719-6CC2-4D41-9FCA-5D1FECEDA61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96E1C76-8F40-424C-977A-ADCB894290E1}" type="datetimeFigureOut">
              <a:rPr lang="ru-RU" smtClean="0"/>
              <a:pPr/>
              <a:t>25.04.2025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8604719-6CC2-4D41-9FCA-5D1FECEDA61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96E1C76-8F40-424C-977A-ADCB894290E1}" type="datetimeFigureOut">
              <a:rPr lang="ru-RU" smtClean="0"/>
              <a:pPr/>
              <a:t>25.04.2025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8604719-6CC2-4D41-9FCA-5D1FECEDA61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96E1C76-8F40-424C-977A-ADCB894290E1}" type="datetimeFigureOut">
              <a:rPr lang="ru-RU" smtClean="0"/>
              <a:pPr/>
              <a:t>25.04.2025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8604719-6CC2-4D41-9FCA-5D1FECEDA61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6E1C76-8F40-424C-977A-ADCB894290E1}" type="datetimeFigureOut">
              <a:rPr lang="ru-RU" smtClean="0"/>
              <a:pPr/>
              <a:t>25.04.2025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604719-6CC2-4D41-9FCA-5D1FECEDA61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1285860"/>
            <a:ext cx="8032173" cy="1598324"/>
          </a:xfrm>
        </p:spPr>
        <p:txBody>
          <a:bodyPr>
            <a:noAutofit/>
          </a:bodyPr>
          <a:lstStyle/>
          <a:p>
            <a:r>
              <a:rPr lang="ru-RU" sz="4000" i="1" dirty="0" smtClean="0">
                <a:latin typeface="Times New Roman" pitchFamily="18" charset="0"/>
                <a:cs typeface="Times New Roman" pitchFamily="18" charset="0"/>
              </a:rPr>
              <a:t>«</a:t>
            </a:r>
            <a:r>
              <a:rPr lang="ru-RU" sz="4000" b="1" dirty="0" smtClean="0">
                <a:latin typeface="Times New Roman" pitchFamily="18" charset="0"/>
                <a:cs typeface="Times New Roman" pitchFamily="18" charset="0"/>
              </a:rPr>
              <a:t>Разбор </a:t>
            </a:r>
            <a:r>
              <a:rPr lang="ru-RU" sz="4000" b="1" dirty="0" err="1" smtClean="0">
                <a:latin typeface="Times New Roman" pitchFamily="18" charset="0"/>
                <a:cs typeface="Times New Roman" pitchFamily="18" charset="0"/>
              </a:rPr>
              <a:t>практикоориентированных</a:t>
            </a:r>
            <a:r>
              <a:rPr lang="ru-RU" sz="4000" b="1" dirty="0" smtClean="0">
                <a:latin typeface="Times New Roman" pitchFamily="18" charset="0"/>
                <a:cs typeface="Times New Roman" pitchFamily="18" charset="0"/>
              </a:rPr>
              <a:t> заданий ВПР по биологии</a:t>
            </a:r>
            <a:r>
              <a:rPr lang="ru-RU" sz="4000" i="1" dirty="0" smtClean="0">
                <a:latin typeface="Times New Roman" pitchFamily="18" charset="0"/>
                <a:cs typeface="Times New Roman" pitchFamily="18" charset="0"/>
              </a:rPr>
              <a:t>»</a:t>
            </a:r>
            <a:endParaRPr lang="ru-RU" sz="4000" i="1" dirty="0">
              <a:latin typeface="Times New Roman" pitchFamily="18" charset="0"/>
              <a:cs typeface="Times New Roman" pitchFamily="18" charset="0"/>
            </a:endParaRPr>
          </a:p>
        </p:txBody>
      </p:sp>
      <p:sp>
        <p:nvSpPr>
          <p:cNvPr id="3" name="Объект 2"/>
          <p:cNvSpPr>
            <a:spLocks noGrp="1"/>
          </p:cNvSpPr>
          <p:nvPr>
            <p:ph idx="1"/>
          </p:nvPr>
        </p:nvSpPr>
        <p:spPr>
          <a:xfrm>
            <a:off x="500034" y="1571612"/>
            <a:ext cx="7886700" cy="4359564"/>
          </a:xfrm>
        </p:spPr>
        <p:txBody>
          <a:bodyPr>
            <a:normAutofit/>
          </a:bodyPr>
          <a:lstStyle/>
          <a:p>
            <a:pPr marL="0" indent="0" algn="r">
              <a:buNone/>
            </a:pPr>
            <a:endParaRPr lang="ru-RU" dirty="0" smtClean="0">
              <a:latin typeface="Times New Roman" panose="02020603050405020304" pitchFamily="18" charset="0"/>
              <a:cs typeface="Times New Roman" panose="02020603050405020304" pitchFamily="18" charset="0"/>
            </a:endParaRPr>
          </a:p>
          <a:p>
            <a:pPr marL="0" indent="0" algn="r">
              <a:buNone/>
            </a:pPr>
            <a:endParaRPr lang="ru-RU" dirty="0">
              <a:latin typeface="Times New Roman" panose="02020603050405020304" pitchFamily="18" charset="0"/>
              <a:cs typeface="Times New Roman" panose="02020603050405020304" pitchFamily="18" charset="0"/>
            </a:endParaRPr>
          </a:p>
          <a:p>
            <a:pPr marL="0" indent="0" algn="r">
              <a:buNone/>
            </a:pPr>
            <a:endParaRPr lang="ru-RU" dirty="0" smtClean="0">
              <a:latin typeface="Times New Roman" panose="02020603050405020304" pitchFamily="18" charset="0"/>
              <a:cs typeface="Times New Roman" panose="02020603050405020304" pitchFamily="18" charset="0"/>
            </a:endParaRPr>
          </a:p>
          <a:p>
            <a:pPr marL="0" indent="0" algn="r">
              <a:buNone/>
            </a:pPr>
            <a:endParaRPr lang="ru-RU" dirty="0">
              <a:latin typeface="Times New Roman" panose="02020603050405020304" pitchFamily="18" charset="0"/>
              <a:cs typeface="Times New Roman" panose="02020603050405020304" pitchFamily="18" charset="0"/>
            </a:endParaRPr>
          </a:p>
          <a:p>
            <a:pPr marL="0" indent="0" algn="r">
              <a:buNone/>
            </a:pPr>
            <a:endParaRPr lang="ru-RU" dirty="0" smtClean="0">
              <a:latin typeface="Times New Roman" panose="02020603050405020304" pitchFamily="18" charset="0"/>
              <a:cs typeface="Times New Roman" panose="02020603050405020304" pitchFamily="18" charset="0"/>
            </a:endParaRPr>
          </a:p>
          <a:p>
            <a:pPr marL="0" indent="0" algn="r">
              <a:buNone/>
            </a:pPr>
            <a:r>
              <a:rPr lang="ru-RU" sz="1800" dirty="0" err="1" smtClean="0">
                <a:latin typeface="Times New Roman" panose="02020603050405020304" pitchFamily="18" charset="0"/>
                <a:cs typeface="Times New Roman" panose="02020603050405020304" pitchFamily="18" charset="0"/>
              </a:rPr>
              <a:t>Андреянов</a:t>
            </a:r>
            <a:r>
              <a:rPr lang="ru-RU" sz="1800" dirty="0" smtClean="0">
                <a:latin typeface="Times New Roman" panose="02020603050405020304" pitchFamily="18" charset="0"/>
                <a:cs typeface="Times New Roman" panose="02020603050405020304" pitchFamily="18" charset="0"/>
              </a:rPr>
              <a:t> Сергей Владимирович, </a:t>
            </a:r>
          </a:p>
          <a:p>
            <a:pPr marL="0" indent="0" algn="r">
              <a:buNone/>
            </a:pPr>
            <a:r>
              <a:rPr lang="ru-RU" sz="1800" dirty="0">
                <a:latin typeface="Times New Roman" panose="02020603050405020304" pitchFamily="18" charset="0"/>
                <a:cs typeface="Times New Roman" panose="02020603050405020304" pitchFamily="18" charset="0"/>
              </a:rPr>
              <a:t>у</a:t>
            </a:r>
            <a:r>
              <a:rPr lang="ru-RU" sz="1800" dirty="0" smtClean="0">
                <a:latin typeface="Times New Roman" panose="02020603050405020304" pitchFamily="18" charset="0"/>
                <a:cs typeface="Times New Roman" panose="02020603050405020304" pitchFamily="18" charset="0"/>
              </a:rPr>
              <a:t>читель химии и биологии </a:t>
            </a:r>
            <a:r>
              <a:rPr lang="ru-RU" sz="1800" dirty="0">
                <a:latin typeface="Times New Roman" panose="02020603050405020304" pitchFamily="18" charset="0"/>
                <a:cs typeface="Times New Roman" panose="02020603050405020304" pitchFamily="18" charset="0"/>
              </a:rPr>
              <a:t>ГБОУ </a:t>
            </a:r>
            <a:r>
              <a:rPr lang="ru-RU" sz="1800" dirty="0" smtClean="0">
                <a:latin typeface="Times New Roman" panose="02020603050405020304" pitchFamily="18" charset="0"/>
                <a:cs typeface="Times New Roman" panose="02020603050405020304" pitchFamily="18" charset="0"/>
              </a:rPr>
              <a:t>СОШ с. Петровка</a:t>
            </a:r>
            <a:endParaRPr lang="ru-RU" sz="1800" dirty="0">
              <a:latin typeface="Times New Roman" panose="02020603050405020304" pitchFamily="18" charset="0"/>
              <a:cs typeface="Times New Roman" panose="02020603050405020304" pitchFamily="18" charset="0"/>
            </a:endParaRPr>
          </a:p>
          <a:p>
            <a:pPr marL="0" indent="0" algn="r">
              <a:buNone/>
            </a:pPr>
            <a:endParaRPr lang="ru-RU" sz="1800" dirty="0" smtClean="0">
              <a:latin typeface="Times New Roman" panose="02020603050405020304" pitchFamily="18" charset="0"/>
              <a:cs typeface="Times New Roman" panose="02020603050405020304" pitchFamily="18" charset="0"/>
            </a:endParaRPr>
          </a:p>
          <a:p>
            <a:pPr marL="0" indent="0" algn="r">
              <a:buNone/>
            </a:pPr>
            <a:endParaRPr lang="ru-RU" sz="18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133185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овое поле 1"/>
          <p:cNvSpPr txBox="1"/>
          <p:nvPr/>
        </p:nvSpPr>
        <p:spPr>
          <a:xfrm>
            <a:off x="214282" y="1000108"/>
            <a:ext cx="8572052" cy="461665"/>
          </a:xfrm>
          <a:prstGeom prst="rect">
            <a:avLst/>
          </a:prstGeom>
          <a:noFill/>
        </p:spPr>
        <p:txBody>
          <a:bodyPr wrap="square" rtlCol="0" anchor="t">
            <a:spAutoFit/>
          </a:bodyPr>
          <a:lstStyle/>
          <a:p>
            <a:pPr algn="ctr"/>
            <a:r>
              <a:rPr lang="ru-RU" sz="2400" b="1" dirty="0">
                <a:solidFill>
                  <a:srgbClr val="003399"/>
                </a:solidFill>
                <a:sym typeface="+mn-ea"/>
              </a:rPr>
              <a:t>Практикоориентированные задания в ВПР 2025 </a:t>
            </a:r>
            <a:r>
              <a:rPr lang="ru-RU" sz="2400" b="1" dirty="0" smtClean="0">
                <a:solidFill>
                  <a:srgbClr val="003399"/>
                </a:solidFill>
                <a:sym typeface="+mn-ea"/>
              </a:rPr>
              <a:t>года</a:t>
            </a:r>
            <a:endParaRPr lang="ru-RU" altLang="en-US" sz="2400" b="1" dirty="0">
              <a:solidFill>
                <a:srgbClr val="003399"/>
              </a:solidFill>
              <a:sym typeface="+mn-ea"/>
            </a:endParaRPr>
          </a:p>
        </p:txBody>
      </p:sp>
      <p:graphicFrame>
        <p:nvGraphicFramePr>
          <p:cNvPr id="5" name="Таблица 4"/>
          <p:cNvGraphicFramePr/>
          <p:nvPr>
            <p:custDataLst>
              <p:tags r:id="rId1"/>
            </p:custDataLst>
            <p:extLst>
              <p:ext uri="{D42A27DB-BD31-4B8C-83A1-F6EECF244321}">
                <p14:modId xmlns:p14="http://schemas.microsoft.com/office/powerpoint/2010/main" xmlns="" val="2820600104"/>
              </p:ext>
            </p:extLst>
          </p:nvPr>
        </p:nvGraphicFramePr>
        <p:xfrm>
          <a:off x="1214414" y="2071678"/>
          <a:ext cx="6099824" cy="975360"/>
        </p:xfrm>
        <a:graphic>
          <a:graphicData uri="http://schemas.openxmlformats.org/drawingml/2006/table">
            <a:tbl>
              <a:tblPr/>
              <a:tblGrid>
                <a:gridCol w="2115754">
                  <a:extLst>
                    <a:ext uri="{9D8B030D-6E8A-4147-A177-3AD203B41FA5}">
                      <a16:colId xmlns:a16="http://schemas.microsoft.com/office/drawing/2014/main" xmlns="" val="20000"/>
                    </a:ext>
                  </a:extLst>
                </a:gridCol>
                <a:gridCol w="856465">
                  <a:extLst>
                    <a:ext uri="{9D8B030D-6E8A-4147-A177-3AD203B41FA5}">
                      <a16:colId xmlns:a16="http://schemas.microsoft.com/office/drawing/2014/main" xmlns="" val="20001"/>
                    </a:ext>
                  </a:extLst>
                </a:gridCol>
                <a:gridCol w="3127605">
                  <a:extLst>
                    <a:ext uri="{9D8B030D-6E8A-4147-A177-3AD203B41FA5}">
                      <a16:colId xmlns:a16="http://schemas.microsoft.com/office/drawing/2014/main" xmlns="" val="20002"/>
                    </a:ext>
                  </a:extLst>
                </a:gridCol>
              </a:tblGrid>
              <a:tr h="184785">
                <a:tc>
                  <a:txBody>
                    <a:bodyPr/>
                    <a:lstStyle/>
                    <a:p>
                      <a:pPr algn="l" fontAlgn="base"/>
                      <a:r>
                        <a:rPr sz="1600" dirty="0" err="1">
                          <a:solidFill>
                            <a:srgbClr val="000000"/>
                          </a:solidFill>
                          <a:latin typeface="Calibri" panose="020F0502020204030204" charset="0"/>
                          <a:ea typeface="Liberation Sans"/>
                          <a:cs typeface="Calibri" panose="020F0502020204030204" charset="0"/>
                        </a:rPr>
                        <a:t>Биология</a:t>
                      </a:r>
                      <a:endParaRPr sz="1600" dirty="0">
                        <a:solidFill>
                          <a:srgbClr val="000000"/>
                        </a:solidFill>
                        <a:latin typeface="Calibri" panose="020F0502020204030204" charset="0"/>
                        <a:ea typeface="Liberation Sans"/>
                        <a:cs typeface="Calibri" panose="020F0502020204030204" charset="0"/>
                      </a:endParaRPr>
                    </a:p>
                  </a:txBody>
                  <a:tcPr marL="0" marR="0" marT="0" marB="0" anchor="b">
                    <a:lnL w="6350" cap="flat" cmpd="sng">
                      <a:solidFill>
                        <a:srgbClr val="000000"/>
                      </a:solidFill>
                      <a:prstDash val="solid"/>
                      <a:headEnd type="none" w="med" len="med"/>
                      <a:tailEnd type="none" w="med" len="med"/>
                    </a:lnL>
                    <a:lnR w="6350" cap="flat" cmpd="sng" algn="ctr">
                      <a:solidFill>
                        <a:srgbClr val="000000"/>
                      </a:solidFill>
                      <a:prstDash val="solid"/>
                      <a:roun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FCE4D6"/>
                    </a:solidFill>
                  </a:tcPr>
                </a:tc>
                <a:tc>
                  <a:txBody>
                    <a:bodyPr/>
                    <a:lstStyle/>
                    <a:p>
                      <a:pPr algn="ctr" fontAlgn="base"/>
                      <a:r>
                        <a:rPr sz="1600">
                          <a:solidFill>
                            <a:srgbClr val="000000"/>
                          </a:solidFill>
                          <a:latin typeface="Calibri" panose="020F0502020204030204" charset="0"/>
                          <a:ea typeface="Liberation Sans"/>
                          <a:cs typeface="Calibri" panose="020F0502020204030204"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FCE4D6"/>
                    </a:solidFill>
                  </a:tcPr>
                </a:tc>
                <a:tc>
                  <a:txBody>
                    <a:bodyPr/>
                    <a:lstStyle/>
                    <a:p>
                      <a:pPr algn="ctr" fontAlgn="base"/>
                      <a:r>
                        <a:rPr sz="1600" dirty="0">
                          <a:solidFill>
                            <a:srgbClr val="000000"/>
                          </a:solidFill>
                          <a:latin typeface="Calibri" panose="020F0502020204030204" charset="0"/>
                          <a:ea typeface="Liberation Sans"/>
                          <a:cs typeface="Calibri" panose="020F0502020204030204" charset="0"/>
                        </a:rPr>
                        <a:t>19</a:t>
                      </a:r>
                    </a:p>
                  </a:txBody>
                  <a:tcPr marL="0" marR="0" marT="0" marB="0" anchor="b">
                    <a:lnL w="6350" cap="flat" cmpd="sng" algn="ctr">
                      <a:solidFill>
                        <a:srgbClr val="000000"/>
                      </a:solidFill>
                      <a:prstDash val="solid"/>
                      <a:roun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FCE4D6"/>
                    </a:solidFill>
                  </a:tcPr>
                </a:tc>
                <a:extLst>
                  <a:ext uri="{0D108BD9-81ED-4DB2-BD59-A6C34878D82A}">
                    <a16:rowId xmlns:a16="http://schemas.microsoft.com/office/drawing/2014/main" xmlns="" val="10019"/>
                  </a:ext>
                </a:extLst>
              </a:tr>
              <a:tr h="173990">
                <a:tc>
                  <a:txBody>
                    <a:bodyPr/>
                    <a:lstStyle/>
                    <a:p>
                      <a:pPr algn="l" fontAlgn="base"/>
                      <a:r>
                        <a:rPr sz="1600" dirty="0" err="1">
                          <a:solidFill>
                            <a:srgbClr val="000000"/>
                          </a:solidFill>
                          <a:latin typeface="Calibri" panose="020F0502020204030204" charset="0"/>
                          <a:ea typeface="Liberation Sans"/>
                          <a:cs typeface="Calibri" panose="020F0502020204030204" charset="0"/>
                        </a:rPr>
                        <a:t>Биология</a:t>
                      </a:r>
                      <a:endParaRPr sz="1600" dirty="0">
                        <a:solidFill>
                          <a:srgbClr val="000000"/>
                        </a:solidFill>
                        <a:latin typeface="Calibri" panose="020F0502020204030204" charset="0"/>
                        <a:ea typeface="Liberation Sans"/>
                        <a:cs typeface="Calibri" panose="020F0502020204030204" charset="0"/>
                      </a:endParaRPr>
                    </a:p>
                  </a:txBody>
                  <a:tcPr marL="0" marR="0" marT="0" marB="0" anchor="b">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FCE4D6"/>
                    </a:solidFill>
                  </a:tcPr>
                </a:tc>
                <a:tc>
                  <a:txBody>
                    <a:bodyPr/>
                    <a:lstStyle/>
                    <a:p>
                      <a:pPr algn="ctr" fontAlgn="base"/>
                      <a:r>
                        <a:rPr sz="1600">
                          <a:solidFill>
                            <a:srgbClr val="000000"/>
                          </a:solidFill>
                          <a:latin typeface="Calibri" panose="020F0502020204030204" charset="0"/>
                          <a:ea typeface="Liberation Sans"/>
                          <a:cs typeface="Calibri" panose="020F0502020204030204" charset="0"/>
                        </a:rPr>
                        <a:t>6</a:t>
                      </a:r>
                    </a:p>
                  </a:txBody>
                  <a:tcPr marL="0" marR="0" marT="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FCE4D6"/>
                    </a:solidFill>
                  </a:tcPr>
                </a:tc>
                <a:tc>
                  <a:txBody>
                    <a:bodyPr/>
                    <a:lstStyle/>
                    <a:p>
                      <a:pPr algn="ctr" fontAlgn="base"/>
                      <a:r>
                        <a:rPr sz="1600">
                          <a:solidFill>
                            <a:srgbClr val="000000"/>
                          </a:solidFill>
                          <a:latin typeface="Calibri" panose="020F0502020204030204" charset="0"/>
                          <a:ea typeface="Liberation Sans"/>
                          <a:cs typeface="Calibri" panose="020F0502020204030204" charset="0"/>
                        </a:rPr>
                        <a:t>8</a:t>
                      </a:r>
                    </a:p>
                  </a:txBody>
                  <a:tcPr marL="0" marR="0" marT="0" marB="0" anchor="b">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FCE4D6"/>
                    </a:solidFill>
                  </a:tcPr>
                </a:tc>
                <a:extLst>
                  <a:ext uri="{0D108BD9-81ED-4DB2-BD59-A6C34878D82A}">
                    <a16:rowId xmlns:a16="http://schemas.microsoft.com/office/drawing/2014/main" xmlns="" val="10020"/>
                  </a:ext>
                </a:extLst>
              </a:tr>
              <a:tr h="173990">
                <a:tc>
                  <a:txBody>
                    <a:bodyPr/>
                    <a:lstStyle/>
                    <a:p>
                      <a:pPr algn="l" fontAlgn="base"/>
                      <a:r>
                        <a:rPr sz="1600" dirty="0" err="1">
                          <a:solidFill>
                            <a:srgbClr val="000000"/>
                          </a:solidFill>
                          <a:latin typeface="Calibri" panose="020F0502020204030204" charset="0"/>
                          <a:ea typeface="Liberation Sans"/>
                          <a:cs typeface="Calibri" panose="020F0502020204030204" charset="0"/>
                        </a:rPr>
                        <a:t>Биология</a:t>
                      </a:r>
                      <a:endParaRPr sz="1600" dirty="0">
                        <a:solidFill>
                          <a:srgbClr val="000000"/>
                        </a:solidFill>
                        <a:latin typeface="Calibri" panose="020F0502020204030204" charset="0"/>
                        <a:ea typeface="Liberation Sans"/>
                        <a:cs typeface="Calibri" panose="020F0502020204030204" charset="0"/>
                      </a:endParaRPr>
                    </a:p>
                  </a:txBody>
                  <a:tcPr marL="0" marR="0" marT="0" marB="0" anchor="b">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FCE4D6"/>
                    </a:solidFill>
                  </a:tcPr>
                </a:tc>
                <a:tc>
                  <a:txBody>
                    <a:bodyPr/>
                    <a:lstStyle/>
                    <a:p>
                      <a:pPr algn="ctr" fontAlgn="base"/>
                      <a:r>
                        <a:rPr sz="1600" dirty="0">
                          <a:solidFill>
                            <a:srgbClr val="000000"/>
                          </a:solidFill>
                          <a:latin typeface="Calibri" panose="020F0502020204030204" charset="0"/>
                          <a:ea typeface="Liberation Sans"/>
                          <a:cs typeface="Calibri" panose="020F0502020204030204" charset="0"/>
                        </a:rPr>
                        <a:t>7</a:t>
                      </a:r>
                    </a:p>
                  </a:txBody>
                  <a:tcPr marL="0" marR="0" marT="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FCE4D6"/>
                    </a:solidFill>
                  </a:tcPr>
                </a:tc>
                <a:tc>
                  <a:txBody>
                    <a:bodyPr/>
                    <a:lstStyle/>
                    <a:p>
                      <a:pPr algn="ctr" fontAlgn="base"/>
                      <a:r>
                        <a:rPr sz="1600" dirty="0">
                          <a:solidFill>
                            <a:srgbClr val="000000"/>
                          </a:solidFill>
                          <a:latin typeface="Calibri" panose="020F0502020204030204" charset="0"/>
                          <a:ea typeface="Liberation Sans"/>
                          <a:cs typeface="Calibri" panose="020F0502020204030204" charset="0"/>
                        </a:rPr>
                        <a:t>19</a:t>
                      </a:r>
                    </a:p>
                  </a:txBody>
                  <a:tcPr marL="0" marR="0" marT="0" marB="0" anchor="b">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FCE4D6"/>
                    </a:solidFill>
                  </a:tcPr>
                </a:tc>
                <a:extLst>
                  <a:ext uri="{0D108BD9-81ED-4DB2-BD59-A6C34878D82A}">
                    <a16:rowId xmlns:a16="http://schemas.microsoft.com/office/drawing/2014/main" xmlns="" val="10021"/>
                  </a:ext>
                </a:extLst>
              </a:tr>
              <a:tr h="173990">
                <a:tc>
                  <a:txBody>
                    <a:bodyPr/>
                    <a:lstStyle/>
                    <a:p>
                      <a:pPr algn="l" fontAlgn="base"/>
                      <a:r>
                        <a:rPr sz="1600">
                          <a:solidFill>
                            <a:srgbClr val="000000"/>
                          </a:solidFill>
                          <a:latin typeface="Calibri" panose="020F0502020204030204" charset="0"/>
                          <a:ea typeface="Liberation Sans"/>
                          <a:cs typeface="Calibri" panose="020F0502020204030204" charset="0"/>
                        </a:rPr>
                        <a:t>Биология</a:t>
                      </a:r>
                    </a:p>
                  </a:txBody>
                  <a:tcPr marL="0" marR="0" marT="0" marB="0" anchor="b">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FCE4D6"/>
                    </a:solidFill>
                  </a:tcPr>
                </a:tc>
                <a:tc>
                  <a:txBody>
                    <a:bodyPr/>
                    <a:lstStyle/>
                    <a:p>
                      <a:pPr algn="ctr" fontAlgn="base"/>
                      <a:r>
                        <a:rPr sz="1600">
                          <a:solidFill>
                            <a:srgbClr val="000000"/>
                          </a:solidFill>
                          <a:latin typeface="Calibri" panose="020F0502020204030204" charset="0"/>
                          <a:ea typeface="Liberation Sans"/>
                          <a:cs typeface="Calibri" panose="020F0502020204030204" charset="0"/>
                        </a:rPr>
                        <a:t>8</a:t>
                      </a:r>
                    </a:p>
                  </a:txBody>
                  <a:tcPr marL="0" marR="0" marT="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FCE4D6"/>
                    </a:solidFill>
                  </a:tcPr>
                </a:tc>
                <a:tc>
                  <a:txBody>
                    <a:bodyPr/>
                    <a:lstStyle/>
                    <a:p>
                      <a:pPr algn="ctr" fontAlgn="base"/>
                      <a:r>
                        <a:rPr sz="1600" dirty="0">
                          <a:solidFill>
                            <a:srgbClr val="000000"/>
                          </a:solidFill>
                          <a:latin typeface="Calibri" panose="020F0502020204030204" charset="0"/>
                          <a:ea typeface="Liberation Sans"/>
                          <a:cs typeface="Calibri" panose="020F0502020204030204" charset="0"/>
                        </a:rPr>
                        <a:t>17</a:t>
                      </a:r>
                    </a:p>
                  </a:txBody>
                  <a:tcPr marL="0" marR="0" marT="0" marB="0" anchor="b">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xmlns="" val="10022"/>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571472" y="719862"/>
            <a:ext cx="8072494"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Растения  — важнейшая часть природных сообществ. Они играют большую роль в природе и в жизни человека. Приведите примеры двух голосеменных растений Вашего региона, для каждого из этих растений опишите его значимость в жизни человека и для природного сообщества.</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Arial" charset="0"/>
                <a:cs typeface="Arial" charset="0"/>
              </a:rPr>
              <a:t>Пояснение. </a:t>
            </a:r>
            <a:endParaRPr kumimoji="0" lang="ru-RU" sz="1600" b="0" i="0" u="none" strike="noStrike" cap="none" normalizeH="0" baseline="0" dirty="0" smtClean="0">
              <a:ln>
                <a:noFill/>
              </a:ln>
              <a:solidFill>
                <a:schemeClr val="tx1"/>
              </a:solidFill>
              <a:effectLst/>
              <a:latin typeface="Arial" charset="0"/>
              <a:cs typeface="Arial"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1.  Ель обыкновенная  — сырьё для целлюлозно-бумажной промышленности, даёт живицу, канифоль и скипидар, источник витамина C.</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2.  Лиственница европейская  — источник эфирных масел и смолы, используемые в косметике и парфюмерии, древесина используется в качестве строительного материала.</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3.  Ель обыкновенная  — продуцент / формирует древесный ярус / семена служат</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кормом организмам / влияние на климат: зимой в еловых лесах теплее, а летом прохладнее.</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4.  Лиственница европейская является продуцентом / формирует древесный ярус / является экологической нишей для многих живых организмов / компонент таёжных лесов.</a:t>
            </a:r>
          </a:p>
        </p:txBody>
      </p:sp>
      <p:sp>
        <p:nvSpPr>
          <p:cNvPr id="6" name="Rectangle 1"/>
          <p:cNvSpPr>
            <a:spLocks noChangeArrowheads="1"/>
          </p:cNvSpPr>
          <p:nvPr/>
        </p:nvSpPr>
        <p:spPr bwMode="auto">
          <a:xfrm>
            <a:off x="928662" y="285728"/>
            <a:ext cx="7572428"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smtClean="0">
                <a:latin typeface="Arial" charset="0"/>
                <a:cs typeface="Arial" charset="0"/>
              </a:rPr>
              <a:t>5</a:t>
            </a:r>
            <a:r>
              <a:rPr kumimoji="0" lang="ru-RU" sz="1600" b="0" i="0" u="none" strike="noStrike" cap="none" normalizeH="0" baseline="0" dirty="0" smtClean="0">
                <a:ln>
                  <a:noFill/>
                </a:ln>
                <a:solidFill>
                  <a:schemeClr val="tx1"/>
                </a:solidFill>
                <a:effectLst/>
                <a:latin typeface="Arial" charset="0"/>
                <a:cs typeface="Arial" charset="0"/>
              </a:rPr>
              <a:t> класс</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857224" y="1442007"/>
            <a:ext cx="7715304"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Бактерии  — важнейшая часть сообществ. Они играют большую роль в природе и в жизни человека. Приведите примеры по два примера благоприятного и негативного влияния бактерий на жизнь человека.</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Arial" charset="0"/>
                <a:cs typeface="Arial" charset="0"/>
              </a:rPr>
              <a:t>Пояснение. </a:t>
            </a:r>
            <a:endParaRPr kumimoji="0" lang="ru-RU" sz="1600" b="0" i="0" u="none" strike="noStrike" cap="none" normalizeH="0" baseline="0" dirty="0" smtClean="0">
              <a:ln>
                <a:noFill/>
              </a:ln>
              <a:solidFill>
                <a:schemeClr val="tx1"/>
              </a:solidFill>
              <a:effectLst/>
              <a:latin typeface="Arial" charset="0"/>
              <a:cs typeface="Arial"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1.  Бактерии симбионты в кишечнике. Помогают пищеварению.</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2.  Молочнокислые бактерии. Участвуют в производстве кисломолочных продуктов.</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3.  Гнилостные бактерии. Попадая на продукты, выделяют вещества, токсичные для человека.</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4.  Болезнетворные бактерии. Вызывают заболевания, например, туберкулёз, чуму и др.</a:t>
            </a:r>
          </a:p>
        </p:txBody>
      </p:sp>
      <p:sp>
        <p:nvSpPr>
          <p:cNvPr id="4" name="Rectangle 1"/>
          <p:cNvSpPr>
            <a:spLocks noChangeArrowheads="1"/>
          </p:cNvSpPr>
          <p:nvPr/>
        </p:nvSpPr>
        <p:spPr bwMode="auto">
          <a:xfrm>
            <a:off x="928662" y="285728"/>
            <a:ext cx="7572428"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smtClean="0">
                <a:latin typeface="Arial" charset="0"/>
                <a:cs typeface="Arial" charset="0"/>
              </a:rPr>
              <a:t>5</a:t>
            </a:r>
            <a:r>
              <a:rPr kumimoji="0" lang="ru-RU" sz="1600" b="0" i="0" u="none" strike="noStrike" cap="none" normalizeH="0" baseline="0" dirty="0" smtClean="0">
                <a:ln>
                  <a:noFill/>
                </a:ln>
                <a:solidFill>
                  <a:schemeClr val="tx1"/>
                </a:solidFill>
                <a:effectLst/>
                <a:latin typeface="Arial" charset="0"/>
                <a:cs typeface="Arial" charset="0"/>
              </a:rPr>
              <a:t> класс</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714348" y="785794"/>
          <a:ext cx="7858180" cy="2736432"/>
        </p:xfrm>
        <a:graphic>
          <a:graphicData uri="http://schemas.openxmlformats.org/drawingml/2006/table">
            <a:tbl>
              <a:tblPr/>
              <a:tblGrid>
                <a:gridCol w="1964545"/>
                <a:gridCol w="1964545"/>
                <a:gridCol w="1964545"/>
                <a:gridCol w="1964545"/>
              </a:tblGrid>
              <a:tr h="387501">
                <a:tc rowSpan="2">
                  <a:txBody>
                    <a:bodyPr/>
                    <a:lstStyle/>
                    <a:p>
                      <a:endParaRPr lang="ru-RU" sz="1600" dirty="0"/>
                    </a:p>
                    <a:p>
                      <a:r>
                        <a:rPr lang="ru-RU" sz="1600" b="1" dirty="0"/>
                        <a:t>Семена</a:t>
                      </a:r>
                      <a:endParaRPr lang="ru-RU" sz="1600" dirty="0"/>
                    </a:p>
                  </a:txBody>
                  <a:tcPr marL="90311" marR="90311" marT="45156" marB="45156" anchor="ctr">
                    <a:lnL>
                      <a:noFill/>
                    </a:lnL>
                    <a:lnR>
                      <a:noFill/>
                    </a:lnR>
                    <a:lnT>
                      <a:noFill/>
                    </a:lnT>
                    <a:lnB>
                      <a:noFill/>
                    </a:lnB>
                  </a:tcPr>
                </a:tc>
                <a:tc gridSpan="3">
                  <a:txBody>
                    <a:bodyPr/>
                    <a:lstStyle/>
                    <a:p>
                      <a:endParaRPr lang="ru-RU" sz="1600" dirty="0"/>
                    </a:p>
                    <a:p>
                      <a:r>
                        <a:rPr lang="ru-RU" sz="1600" b="1" dirty="0"/>
                        <a:t>Содержание веществ, в %</a:t>
                      </a:r>
                      <a:endParaRPr lang="ru-RU" sz="1600" dirty="0"/>
                    </a:p>
                  </a:txBody>
                  <a:tcPr marL="90311" marR="90311" marT="45156" marB="45156" anchor="ctr">
                    <a:lnL>
                      <a:noFill/>
                    </a:lnL>
                    <a:lnR>
                      <a:noFill/>
                    </a:lnR>
                    <a:lnT>
                      <a:noFill/>
                    </a:lnT>
                    <a:lnB>
                      <a:noFill/>
                    </a:lnB>
                  </a:tcPr>
                </a:tc>
                <a:tc hMerge="1">
                  <a:txBody>
                    <a:bodyPr/>
                    <a:lstStyle/>
                    <a:p>
                      <a:endParaRPr lang="ru-RU"/>
                    </a:p>
                  </a:txBody>
                  <a:tcPr/>
                </a:tc>
                <a:tc hMerge="1">
                  <a:txBody>
                    <a:bodyPr/>
                    <a:lstStyle/>
                    <a:p>
                      <a:endParaRPr lang="ru-RU"/>
                    </a:p>
                  </a:txBody>
                  <a:tcPr/>
                </a:tc>
              </a:tr>
              <a:tr h="688355">
                <a:tc vMerge="1">
                  <a:txBody>
                    <a:bodyPr/>
                    <a:lstStyle/>
                    <a:p>
                      <a:endParaRPr lang="ru-RU"/>
                    </a:p>
                  </a:txBody>
                  <a:tcPr/>
                </a:tc>
                <a:tc>
                  <a:txBody>
                    <a:bodyPr/>
                    <a:lstStyle/>
                    <a:p>
                      <a:pPr algn="l"/>
                      <a:endParaRPr lang="ru-RU" sz="1600" dirty="0"/>
                    </a:p>
                    <a:p>
                      <a:pPr algn="l"/>
                      <a:r>
                        <a:rPr lang="ru-RU" sz="1600" b="1" dirty="0"/>
                        <a:t>Вода</a:t>
                      </a:r>
                      <a:endParaRPr lang="ru-RU" sz="1600" dirty="0"/>
                    </a:p>
                  </a:txBody>
                  <a:tcPr marL="90311" marR="90311" marT="45156" marB="45156" anchor="ctr">
                    <a:lnL>
                      <a:noFill/>
                    </a:lnL>
                    <a:lnR>
                      <a:noFill/>
                    </a:lnR>
                    <a:lnT>
                      <a:noFill/>
                    </a:lnT>
                    <a:lnB>
                      <a:noFill/>
                    </a:lnB>
                  </a:tcPr>
                </a:tc>
                <a:tc>
                  <a:txBody>
                    <a:bodyPr/>
                    <a:lstStyle/>
                    <a:p>
                      <a:pPr algn="ctr"/>
                      <a:endParaRPr lang="ru-RU" sz="1600" dirty="0"/>
                    </a:p>
                    <a:p>
                      <a:pPr algn="ctr"/>
                      <a:r>
                        <a:rPr lang="ru-RU" sz="1600" b="1" dirty="0"/>
                        <a:t>Белки, жиры, углеводы </a:t>
                      </a:r>
                      <a:endParaRPr lang="ru-RU" sz="1600" dirty="0"/>
                    </a:p>
                  </a:txBody>
                  <a:tcPr marL="90311" marR="90311" marT="45156" marB="45156" anchor="ctr">
                    <a:lnL>
                      <a:noFill/>
                    </a:lnL>
                    <a:lnR>
                      <a:noFill/>
                    </a:lnR>
                    <a:lnT>
                      <a:noFill/>
                    </a:lnT>
                    <a:lnB>
                      <a:noFill/>
                    </a:lnB>
                  </a:tcPr>
                </a:tc>
                <a:tc>
                  <a:txBody>
                    <a:bodyPr/>
                    <a:lstStyle/>
                    <a:p>
                      <a:pPr algn="ctr"/>
                      <a:r>
                        <a:rPr lang="ru-RU" sz="1600" b="1"/>
                        <a:t>Минеральные соли</a:t>
                      </a:r>
                      <a:endParaRPr lang="ru-RU" sz="1600"/>
                    </a:p>
                  </a:txBody>
                  <a:tcPr marL="90311" marR="90311" marT="45156" marB="45156" anchor="ctr">
                    <a:lnL>
                      <a:noFill/>
                    </a:lnL>
                    <a:lnR>
                      <a:noFill/>
                    </a:lnR>
                    <a:lnT>
                      <a:noFill/>
                    </a:lnT>
                    <a:lnB>
                      <a:noFill/>
                    </a:lnB>
                  </a:tcPr>
                </a:tc>
              </a:tr>
              <a:tr h="301156">
                <a:tc>
                  <a:txBody>
                    <a:bodyPr/>
                    <a:lstStyle/>
                    <a:p>
                      <a:pPr algn="l"/>
                      <a:r>
                        <a:rPr lang="ru-RU" sz="1600"/>
                        <a:t>Пшеница</a:t>
                      </a:r>
                    </a:p>
                  </a:txBody>
                  <a:tcPr marL="90311" marR="90311" marT="45156" marB="45156" anchor="ctr">
                    <a:lnL>
                      <a:noFill/>
                    </a:lnL>
                    <a:lnR>
                      <a:noFill/>
                    </a:lnR>
                    <a:lnT>
                      <a:noFill/>
                    </a:lnT>
                    <a:lnB>
                      <a:noFill/>
                    </a:lnB>
                  </a:tcPr>
                </a:tc>
                <a:tc>
                  <a:txBody>
                    <a:bodyPr/>
                    <a:lstStyle/>
                    <a:p>
                      <a:pPr algn="ctr"/>
                      <a:r>
                        <a:rPr lang="ru-RU" sz="1600" dirty="0"/>
                        <a:t>13,4</a:t>
                      </a:r>
                    </a:p>
                  </a:txBody>
                  <a:tcPr marL="90311" marR="90311" marT="45156" marB="45156" anchor="ctr">
                    <a:lnL>
                      <a:noFill/>
                    </a:lnL>
                    <a:lnR>
                      <a:noFill/>
                    </a:lnR>
                    <a:lnT>
                      <a:noFill/>
                    </a:lnT>
                    <a:lnB>
                      <a:noFill/>
                    </a:lnB>
                  </a:tcPr>
                </a:tc>
                <a:tc>
                  <a:txBody>
                    <a:bodyPr/>
                    <a:lstStyle/>
                    <a:p>
                      <a:pPr algn="ctr"/>
                      <a:r>
                        <a:rPr lang="ru-RU" sz="1600" dirty="0"/>
                        <a:t>84,7</a:t>
                      </a:r>
                    </a:p>
                  </a:txBody>
                  <a:tcPr marL="90311" marR="90311" marT="45156" marB="45156" anchor="ctr">
                    <a:lnL>
                      <a:noFill/>
                    </a:lnL>
                    <a:lnR>
                      <a:noFill/>
                    </a:lnR>
                    <a:lnT>
                      <a:noFill/>
                    </a:lnT>
                    <a:lnB>
                      <a:noFill/>
                    </a:lnB>
                  </a:tcPr>
                </a:tc>
                <a:tc>
                  <a:txBody>
                    <a:bodyPr/>
                    <a:lstStyle/>
                    <a:p>
                      <a:pPr algn="ctr"/>
                      <a:r>
                        <a:rPr lang="ru-RU" sz="1600"/>
                        <a:t>1,9</a:t>
                      </a:r>
                    </a:p>
                  </a:txBody>
                  <a:tcPr marL="90311" marR="90311" marT="45156" marB="45156" anchor="ctr">
                    <a:lnL>
                      <a:noFill/>
                    </a:lnL>
                    <a:lnR>
                      <a:noFill/>
                    </a:lnR>
                    <a:lnT>
                      <a:noFill/>
                    </a:lnT>
                    <a:lnB>
                      <a:noFill/>
                    </a:lnB>
                  </a:tcPr>
                </a:tc>
              </a:tr>
              <a:tr h="301156">
                <a:tc>
                  <a:txBody>
                    <a:bodyPr/>
                    <a:lstStyle/>
                    <a:p>
                      <a:pPr algn="l"/>
                      <a:r>
                        <a:rPr lang="ru-RU" sz="1600"/>
                        <a:t>Подсолнечник</a:t>
                      </a:r>
                    </a:p>
                  </a:txBody>
                  <a:tcPr marL="90311" marR="90311" marT="45156" marB="45156" anchor="ctr">
                    <a:lnL>
                      <a:noFill/>
                    </a:lnL>
                    <a:lnR>
                      <a:noFill/>
                    </a:lnR>
                    <a:lnT>
                      <a:noFill/>
                    </a:lnT>
                    <a:lnB>
                      <a:noFill/>
                    </a:lnB>
                  </a:tcPr>
                </a:tc>
                <a:tc>
                  <a:txBody>
                    <a:bodyPr/>
                    <a:lstStyle/>
                    <a:p>
                      <a:pPr algn="ctr"/>
                      <a:r>
                        <a:rPr lang="ru-RU" sz="1600" dirty="0"/>
                        <a:t>6,7</a:t>
                      </a:r>
                    </a:p>
                  </a:txBody>
                  <a:tcPr marL="90311" marR="90311" marT="45156" marB="45156" anchor="ctr">
                    <a:lnL>
                      <a:noFill/>
                    </a:lnL>
                    <a:lnR>
                      <a:noFill/>
                    </a:lnR>
                    <a:lnT>
                      <a:noFill/>
                    </a:lnT>
                    <a:lnB>
                      <a:noFill/>
                    </a:lnB>
                  </a:tcPr>
                </a:tc>
                <a:tc>
                  <a:txBody>
                    <a:bodyPr/>
                    <a:lstStyle/>
                    <a:p>
                      <a:pPr algn="ctr"/>
                      <a:r>
                        <a:rPr lang="ru-RU" sz="1600" dirty="0"/>
                        <a:t>89,8</a:t>
                      </a:r>
                    </a:p>
                  </a:txBody>
                  <a:tcPr marL="90311" marR="90311" marT="45156" marB="45156" anchor="ctr">
                    <a:lnL>
                      <a:noFill/>
                    </a:lnL>
                    <a:lnR>
                      <a:noFill/>
                    </a:lnR>
                    <a:lnT>
                      <a:noFill/>
                    </a:lnT>
                    <a:lnB>
                      <a:noFill/>
                    </a:lnB>
                  </a:tcPr>
                </a:tc>
                <a:tc>
                  <a:txBody>
                    <a:bodyPr/>
                    <a:lstStyle/>
                    <a:p>
                      <a:pPr algn="ctr"/>
                      <a:r>
                        <a:rPr lang="ru-RU" sz="1600"/>
                        <a:t>3,5</a:t>
                      </a:r>
                    </a:p>
                  </a:txBody>
                  <a:tcPr marL="90311" marR="90311" marT="45156" marB="45156" anchor="ctr">
                    <a:lnL>
                      <a:noFill/>
                    </a:lnL>
                    <a:lnR>
                      <a:noFill/>
                    </a:lnR>
                    <a:lnT>
                      <a:noFill/>
                    </a:lnT>
                    <a:lnB>
                      <a:noFill/>
                    </a:lnB>
                  </a:tcPr>
                </a:tc>
              </a:tr>
              <a:tr h="234865">
                <a:tc>
                  <a:txBody>
                    <a:bodyPr/>
                    <a:lstStyle/>
                    <a:p>
                      <a:pPr algn="l"/>
                      <a:r>
                        <a:rPr lang="ru-RU" sz="1600"/>
                        <a:t>Горох</a:t>
                      </a:r>
                    </a:p>
                  </a:txBody>
                  <a:tcPr marL="90311" marR="90311" marT="45156" marB="45156" anchor="ctr">
                    <a:lnL>
                      <a:noFill/>
                    </a:lnL>
                    <a:lnR>
                      <a:noFill/>
                    </a:lnR>
                    <a:lnT>
                      <a:noFill/>
                    </a:lnT>
                    <a:lnB>
                      <a:noFill/>
                    </a:lnB>
                  </a:tcPr>
                </a:tc>
                <a:tc>
                  <a:txBody>
                    <a:bodyPr/>
                    <a:lstStyle/>
                    <a:p>
                      <a:pPr algn="ctr"/>
                      <a:r>
                        <a:rPr lang="ru-RU" sz="1600" dirty="0"/>
                        <a:t>14,0</a:t>
                      </a:r>
                    </a:p>
                  </a:txBody>
                  <a:tcPr marL="90311" marR="90311" marT="45156" marB="45156" anchor="ctr">
                    <a:lnL>
                      <a:noFill/>
                    </a:lnL>
                    <a:lnR>
                      <a:noFill/>
                    </a:lnR>
                    <a:lnT>
                      <a:noFill/>
                    </a:lnT>
                    <a:lnB>
                      <a:noFill/>
                    </a:lnB>
                  </a:tcPr>
                </a:tc>
                <a:tc>
                  <a:txBody>
                    <a:bodyPr/>
                    <a:lstStyle/>
                    <a:p>
                      <a:pPr algn="ctr"/>
                      <a:r>
                        <a:rPr lang="ru-RU" sz="1600" dirty="0"/>
                        <a:t>83,6</a:t>
                      </a:r>
                    </a:p>
                  </a:txBody>
                  <a:tcPr marL="90311" marR="90311" marT="45156" marB="45156" anchor="ctr">
                    <a:lnL>
                      <a:noFill/>
                    </a:lnL>
                    <a:lnR>
                      <a:noFill/>
                    </a:lnR>
                    <a:lnT>
                      <a:noFill/>
                    </a:lnT>
                    <a:lnB>
                      <a:noFill/>
                    </a:lnB>
                  </a:tcPr>
                </a:tc>
                <a:tc>
                  <a:txBody>
                    <a:bodyPr/>
                    <a:lstStyle/>
                    <a:p>
                      <a:pPr algn="ctr"/>
                      <a:r>
                        <a:rPr lang="ru-RU" sz="1600" dirty="0"/>
                        <a:t>2,4</a:t>
                      </a:r>
                    </a:p>
                  </a:txBody>
                  <a:tcPr marL="90311" marR="90311" marT="45156" marB="45156" anchor="ctr">
                    <a:lnL>
                      <a:noFill/>
                    </a:lnL>
                    <a:lnR>
                      <a:noFill/>
                    </a:lnR>
                    <a:lnT>
                      <a:noFill/>
                    </a:lnT>
                    <a:lnB>
                      <a:noFill/>
                    </a:lnB>
                  </a:tcPr>
                </a:tc>
              </a:tr>
              <a:tr h="234865">
                <a:tc>
                  <a:txBody>
                    <a:bodyPr/>
                    <a:lstStyle/>
                    <a:p>
                      <a:pPr algn="l"/>
                      <a:r>
                        <a:rPr lang="ru-RU" sz="1600"/>
                        <a:t>Лён</a:t>
                      </a:r>
                    </a:p>
                  </a:txBody>
                  <a:tcPr marL="90311" marR="90311" marT="45156" marB="45156" anchor="ctr">
                    <a:lnL>
                      <a:noFill/>
                    </a:lnL>
                    <a:lnR>
                      <a:noFill/>
                    </a:lnR>
                    <a:lnT>
                      <a:noFill/>
                    </a:lnT>
                    <a:lnB>
                      <a:noFill/>
                    </a:lnB>
                  </a:tcPr>
                </a:tc>
                <a:tc>
                  <a:txBody>
                    <a:bodyPr/>
                    <a:lstStyle/>
                    <a:p>
                      <a:pPr algn="ctr"/>
                      <a:r>
                        <a:rPr lang="ru-RU" sz="1600"/>
                        <a:t>8,0</a:t>
                      </a:r>
                    </a:p>
                  </a:txBody>
                  <a:tcPr marL="90311" marR="90311" marT="45156" marB="45156" anchor="ctr">
                    <a:lnL>
                      <a:noFill/>
                    </a:lnL>
                    <a:lnR>
                      <a:noFill/>
                    </a:lnR>
                    <a:lnT>
                      <a:noFill/>
                    </a:lnT>
                    <a:lnB>
                      <a:noFill/>
                    </a:lnB>
                  </a:tcPr>
                </a:tc>
                <a:tc>
                  <a:txBody>
                    <a:bodyPr/>
                    <a:lstStyle/>
                    <a:p>
                      <a:pPr algn="ctr"/>
                      <a:r>
                        <a:rPr lang="ru-RU" sz="1600"/>
                        <a:t>87,4</a:t>
                      </a:r>
                    </a:p>
                  </a:txBody>
                  <a:tcPr marL="90311" marR="90311" marT="45156" marB="45156" anchor="ctr">
                    <a:lnL>
                      <a:noFill/>
                    </a:lnL>
                    <a:lnR>
                      <a:noFill/>
                    </a:lnR>
                    <a:lnT>
                      <a:noFill/>
                    </a:lnT>
                    <a:lnB>
                      <a:noFill/>
                    </a:lnB>
                  </a:tcPr>
                </a:tc>
                <a:tc>
                  <a:txBody>
                    <a:bodyPr/>
                    <a:lstStyle/>
                    <a:p>
                      <a:pPr algn="ctr"/>
                      <a:r>
                        <a:rPr lang="ru-RU" sz="1600" dirty="0"/>
                        <a:t>4,6</a:t>
                      </a:r>
                    </a:p>
                  </a:txBody>
                  <a:tcPr marL="90311" marR="90311" marT="45156" marB="45156" anchor="ctr">
                    <a:lnL>
                      <a:noFill/>
                    </a:lnL>
                    <a:lnR>
                      <a:noFill/>
                    </a:lnR>
                    <a:lnT>
                      <a:noFill/>
                    </a:lnT>
                    <a:lnB>
                      <a:noFill/>
                    </a:lnB>
                  </a:tcPr>
                </a:tc>
              </a:tr>
            </a:tbl>
          </a:graphicData>
        </a:graphic>
      </p:graphicFrame>
      <p:sp>
        <p:nvSpPr>
          <p:cNvPr id="59393" name="Rectangle 1"/>
          <p:cNvSpPr>
            <a:spLocks noChangeArrowheads="1"/>
          </p:cNvSpPr>
          <p:nvPr/>
        </p:nvSpPr>
        <p:spPr bwMode="auto">
          <a:xfrm>
            <a:off x="571472" y="571480"/>
            <a:ext cx="8143932" cy="7540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Используя таблицу «Состав семян», ответьте на вопросы.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Arial" charset="0"/>
                <a:cs typeface="Arial" charset="0"/>
              </a:rPr>
              <a:t>Состав семян </a:t>
            </a:r>
            <a:endParaRPr kumimoji="0" lang="ru-RU" sz="1600" b="0" i="0" u="none" strike="noStrike" cap="none" normalizeH="0" baseline="0" dirty="0" smtClean="0">
              <a:ln>
                <a:noFill/>
              </a:ln>
              <a:solidFill>
                <a:schemeClr val="tx1"/>
              </a:solidFill>
              <a:effectLst/>
              <a:latin typeface="Arial" charset="0"/>
              <a:cs typeface="Arial"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Arial" charset="0"/>
                <a:cs typeface="Arial" charset="0"/>
              </a:rPr>
              <a:t> </a:t>
            </a:r>
          </a:p>
        </p:txBody>
      </p:sp>
      <p:sp>
        <p:nvSpPr>
          <p:cNvPr id="59394" name="Rectangle 2"/>
          <p:cNvSpPr>
            <a:spLocks noChangeArrowheads="1"/>
          </p:cNvSpPr>
          <p:nvPr/>
        </p:nvSpPr>
        <p:spPr bwMode="auto">
          <a:xfrm>
            <a:off x="571472" y="3500438"/>
            <a:ext cx="8001056"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В семенах какого растения содержится больше всего минеральных солей?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В семенах каких растений содержится более 10% воды?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В семенах какого растения содержится большего всего белков, жиров и углеводов?</a:t>
            </a:r>
          </a:p>
        </p:txBody>
      </p:sp>
      <p:sp>
        <p:nvSpPr>
          <p:cNvPr id="59395" name="Rectangle 3"/>
          <p:cNvSpPr>
            <a:spLocks noChangeArrowheads="1"/>
          </p:cNvSpPr>
          <p:nvPr/>
        </p:nvSpPr>
        <p:spPr bwMode="auto">
          <a:xfrm>
            <a:off x="642910" y="4500570"/>
            <a:ext cx="8072494"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Arial" charset="0"/>
                <a:cs typeface="Arial" charset="0"/>
              </a:rPr>
              <a:t>Пояснение. </a:t>
            </a:r>
            <a:endParaRPr kumimoji="0" lang="ru-RU" sz="16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Чтобы выполнить это задание, нужно сравнить значения последнего столбца "Минеральные соли". Наибольший показатель соответствует льну. Следовательно, это правильный ответ. Для остальных вопросов действуем по аналогичной схеме. Обращайте внимание на формулировку вопроса. В </a:t>
            </a:r>
            <a:r>
              <a:rPr kumimoji="0" lang="ru-RU" sz="1600" b="0" i="0" u="none" strike="noStrike" cap="none" normalizeH="0" baseline="0" dirty="0" err="1" smtClean="0">
                <a:ln>
                  <a:noFill/>
                </a:ln>
                <a:solidFill>
                  <a:schemeClr val="tx1"/>
                </a:solidFill>
                <a:effectLst/>
                <a:latin typeface="Arial" charset="0"/>
                <a:cs typeface="Arial" charset="0"/>
              </a:rPr>
              <a:t>некотороых</a:t>
            </a:r>
            <a:r>
              <a:rPr kumimoji="0" lang="ru-RU" sz="1600" b="0" i="0" u="none" strike="noStrike" cap="none" normalizeH="0" baseline="0" dirty="0" smtClean="0">
                <a:ln>
                  <a:noFill/>
                </a:ln>
                <a:solidFill>
                  <a:schemeClr val="tx1"/>
                </a:solidFill>
                <a:effectLst/>
                <a:latin typeface="Arial" charset="0"/>
                <a:cs typeface="Arial" charset="0"/>
              </a:rPr>
              <a:t> случаях просят указать несколько растений.</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Ответ: льна; пшеницы и гороха; подсолнечника.</a:t>
            </a:r>
          </a:p>
        </p:txBody>
      </p:sp>
      <p:sp>
        <p:nvSpPr>
          <p:cNvPr id="7" name="Rectangle 1"/>
          <p:cNvSpPr>
            <a:spLocks noChangeArrowheads="1"/>
          </p:cNvSpPr>
          <p:nvPr/>
        </p:nvSpPr>
        <p:spPr bwMode="auto">
          <a:xfrm>
            <a:off x="857224" y="214290"/>
            <a:ext cx="7572428"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smtClean="0">
                <a:latin typeface="Arial" charset="0"/>
                <a:cs typeface="Arial" charset="0"/>
              </a:rPr>
              <a:t>6</a:t>
            </a:r>
            <a:r>
              <a:rPr kumimoji="0" lang="ru-RU" sz="1600" b="0" i="0" u="none" strike="noStrike" cap="none" normalizeH="0" baseline="0" dirty="0" smtClean="0">
                <a:ln>
                  <a:noFill/>
                </a:ln>
                <a:solidFill>
                  <a:schemeClr val="tx1"/>
                </a:solidFill>
                <a:effectLst/>
                <a:latin typeface="Arial" charset="0"/>
                <a:cs typeface="Arial" charset="0"/>
              </a:rPr>
              <a:t> класс</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928662" y="1357298"/>
            <a:ext cx="7572428"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Растения имеют большое значение в жизни человека. Приведите три примера растений семейства Бобовые, используемых человеком в пищу.</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Arial" charset="0"/>
                <a:cs typeface="Arial" charset="0"/>
              </a:rPr>
              <a:t>Пояснение. </a:t>
            </a:r>
            <a:endParaRPr kumimoji="0" lang="ru-RU" sz="1600" b="0" i="0" u="none" strike="noStrike" cap="none" normalizeH="0" baseline="0" dirty="0" smtClean="0">
              <a:ln>
                <a:noFill/>
              </a:ln>
              <a:solidFill>
                <a:schemeClr val="tx1"/>
              </a:solidFill>
              <a:effectLst/>
              <a:latin typeface="Arial" charset="0"/>
              <a:cs typeface="Arial"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Три примера растений семейства Бобовые, используемых человеком в пищу: горох, фасоль, нут.</a:t>
            </a:r>
          </a:p>
        </p:txBody>
      </p:sp>
      <p:sp>
        <p:nvSpPr>
          <p:cNvPr id="4" name="Rectangle 1"/>
          <p:cNvSpPr>
            <a:spLocks noChangeArrowheads="1"/>
          </p:cNvSpPr>
          <p:nvPr/>
        </p:nvSpPr>
        <p:spPr bwMode="auto">
          <a:xfrm>
            <a:off x="928662" y="285728"/>
            <a:ext cx="7572428"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7 класс</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642910" y="2000240"/>
            <a:ext cx="7572428"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Птицы  — важнейший элемент экосистем. Какое значение они имеют в лесных сообществах? Напишите три значения.</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Arial" charset="0"/>
                <a:cs typeface="Arial" charset="0"/>
              </a:rPr>
              <a:t>Пояснение. </a:t>
            </a:r>
            <a:endParaRPr kumimoji="0" lang="ru-RU" sz="1600" b="0" i="0" u="none" strike="noStrike" cap="none" normalizeH="0" baseline="0" dirty="0" smtClean="0">
              <a:ln>
                <a:noFill/>
              </a:ln>
              <a:solidFill>
                <a:schemeClr val="tx1"/>
              </a:solidFill>
              <a:effectLst/>
              <a:latin typeface="Arial" charset="0"/>
              <a:cs typeface="Arial"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1.  Распространение семян.</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2.  Уничтожение насекомых (моллюсков)  — паразитов растений.</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charset="0"/>
                <a:cs typeface="Arial" charset="0"/>
              </a:rPr>
              <a:t>3.  Являются пищей для хищников / являются звеном в цепях питания.</a:t>
            </a:r>
          </a:p>
        </p:txBody>
      </p:sp>
      <p:sp>
        <p:nvSpPr>
          <p:cNvPr id="4" name="Rectangle 1"/>
          <p:cNvSpPr>
            <a:spLocks noChangeArrowheads="1"/>
          </p:cNvSpPr>
          <p:nvPr/>
        </p:nvSpPr>
        <p:spPr bwMode="auto">
          <a:xfrm>
            <a:off x="928662" y="285728"/>
            <a:ext cx="7572428"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smtClean="0">
                <a:latin typeface="Arial" charset="0"/>
                <a:cs typeface="Arial" charset="0"/>
              </a:rPr>
              <a:t>8</a:t>
            </a:r>
            <a:r>
              <a:rPr kumimoji="0" lang="ru-RU" sz="1600" b="0" i="0" u="none" strike="noStrike" cap="none" normalizeH="0" baseline="0" dirty="0" smtClean="0">
                <a:ln>
                  <a:noFill/>
                </a:ln>
                <a:solidFill>
                  <a:schemeClr val="tx1"/>
                </a:solidFill>
                <a:effectLst/>
                <a:latin typeface="Arial" charset="0"/>
                <a:cs typeface="Arial" charset="0"/>
              </a:rPr>
              <a:t> класс</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ABLE_ENDDRAG_ORIGIN_RECT" val="414*478"/>
  <p:tag name="TABLE_ENDDRAG_RECT" val="503*53*414*478"/>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2310</TotalTime>
  <Words>187</Words>
  <Application>Microsoft Office PowerPoint</Application>
  <PresentationFormat>Экран (4:3)</PresentationFormat>
  <Paragraphs>83</Paragraphs>
  <Slides>7</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«Разбор практикоориентированных заданий ВПР по биологии»</vt:lpstr>
      <vt:lpstr>Слайд 2</vt:lpstr>
      <vt:lpstr>Слайд 3</vt:lpstr>
      <vt:lpstr>Слайд 4</vt:lpstr>
      <vt:lpstr>Слайд 5</vt:lpstr>
      <vt:lpstr>Слайд 6</vt:lpstr>
      <vt:lpstr>Слайд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Компуктер</dc:creator>
  <cp:lastModifiedBy>Admin</cp:lastModifiedBy>
  <cp:revision>94</cp:revision>
  <dcterms:created xsi:type="dcterms:W3CDTF">2023-12-15T06:35:17Z</dcterms:created>
  <dcterms:modified xsi:type="dcterms:W3CDTF">2025-04-25T07:17:47Z</dcterms:modified>
</cp:coreProperties>
</file>