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58" r:id="rId4"/>
    <p:sldId id="259" r:id="rId5"/>
    <p:sldId id="260" r:id="rId6"/>
    <p:sldId id="299" r:id="rId7"/>
    <p:sldId id="283" r:id="rId8"/>
    <p:sldId id="287" r:id="rId9"/>
    <p:sldId id="288" r:id="rId10"/>
    <p:sldId id="289" r:id="rId11"/>
    <p:sldId id="292" r:id="rId12"/>
    <p:sldId id="281" r:id="rId13"/>
    <p:sldId id="290" r:id="rId14"/>
    <p:sldId id="291" r:id="rId15"/>
    <p:sldId id="282" r:id="rId16"/>
    <p:sldId id="284" r:id="rId17"/>
    <p:sldId id="293" r:id="rId18"/>
    <p:sldId id="298" r:id="rId19"/>
    <p:sldId id="294" r:id="rId20"/>
    <p:sldId id="300" r:id="rId21"/>
    <p:sldId id="261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0C3FF-E55C-4431-8C64-BD4117D8D9B9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375D08-B069-48F6-8553-8AF8E08193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fipi.ru/otkrytyy-bank-zadaniy-dlya-otsenki-yestestvennonauchnoy-gramotnost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Liberation Sans" pitchFamily="18"/>
              </a:rPr>
              <a:t>Формирование функциональной грамотности на уроках 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 algn="r"/>
            <a:r>
              <a:rPr lang="ru-RU" dirty="0">
                <a:solidFill>
                  <a:schemeClr val="tx1"/>
                </a:solidFill>
                <a:latin typeface="Liberation Sans" pitchFamily="18"/>
              </a:rPr>
              <a:t>Перова С.И.</a:t>
            </a:r>
          </a:p>
          <a:p>
            <a:pPr lvl="0" algn="r"/>
            <a:r>
              <a:rPr lang="ru-RU" dirty="0">
                <a:solidFill>
                  <a:schemeClr val="tx1"/>
                </a:solidFill>
                <a:latin typeface="Liberation Sans" pitchFamily="18"/>
              </a:rPr>
              <a:t>учитель географии </a:t>
            </a:r>
            <a:r>
              <a:rPr lang="ru-RU" dirty="0" err="1">
                <a:solidFill>
                  <a:schemeClr val="tx1"/>
                </a:solidFill>
                <a:latin typeface="Liberation Sans" pitchFamily="18"/>
              </a:rPr>
              <a:t>Таволжанского</a:t>
            </a:r>
            <a:r>
              <a:rPr lang="ru-RU" dirty="0">
                <a:solidFill>
                  <a:schemeClr val="tx1"/>
                </a:solidFill>
                <a:latin typeface="Liberation Sans" pitchFamily="18"/>
              </a:rPr>
              <a:t> филиала ГБОУ СОШ №1 «ОЦ» </a:t>
            </a:r>
            <a:r>
              <a:rPr lang="ru-RU" dirty="0" err="1">
                <a:solidFill>
                  <a:schemeClr val="tx1"/>
                </a:solidFill>
                <a:latin typeface="Liberation Sans" pitchFamily="18"/>
              </a:rPr>
              <a:t>с.Борское</a:t>
            </a:r>
            <a:endParaRPr lang="ru-RU" dirty="0">
              <a:solidFill>
                <a:schemeClr val="tx1"/>
              </a:solidFill>
              <a:latin typeface="Liberation Sans" pitchFamily="1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1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>Умение преобразовать одну форму представления данных в </a:t>
            </a:r>
            <a:r>
              <a:rPr lang="ru-RU" sz="2800" b="0" dirty="0" smtClean="0">
                <a:solidFill>
                  <a:prstClr val="black"/>
                </a:solidFill>
                <a:effectLst/>
                <a:ea typeface="Calibri"/>
                <a:cs typeface="+mn-cs"/>
              </a:rPr>
              <a:t>другую</a:t>
            </a: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/>
            </a:r>
            <a:b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</a:b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16824" cy="511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64646"/>
                </a:solidFill>
                <a:effectLst/>
              </a:rPr>
              <a:t>Умение анализировать, интерпретировать данные и делать соответствующие выводы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24761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362203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/>
                <a:ea typeface="Calibri"/>
              </a:rPr>
              <a:t>Умение применять соответствующие естественно-научные знания для объяснения явления. </a:t>
            </a:r>
            <a:endParaRPr lang="ru-RU" sz="2800" dirty="0" smtClean="0">
              <a:latin typeface="Times New Roman"/>
              <a:ea typeface="Calibri"/>
            </a:endParaRPr>
          </a:p>
          <a:p>
            <a:pPr marL="109728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>
                <a:latin typeface="Times New Roman"/>
                <a:ea typeface="Calibri"/>
              </a:rPr>
              <a:t>Умение распознавать, использовать и создавать объяснительные модели и представления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pPr marL="109728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>
                <a:latin typeface="Times New Roman"/>
                <a:ea typeface="Calibri"/>
              </a:rPr>
              <a:t>Умение делать и научно обосновывать прогнозы о протекании процесса или явления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endParaRPr lang="en-US" sz="2800" dirty="0" smtClean="0">
              <a:latin typeface="Times New Roman"/>
              <a:ea typeface="Calibri"/>
            </a:endParaRPr>
          </a:p>
          <a:p>
            <a:endParaRPr lang="ru-RU" sz="2800" dirty="0" smtClean="0">
              <a:latin typeface="Times New Roman"/>
            </a:endParaRPr>
          </a:p>
          <a:p>
            <a:r>
              <a:rPr lang="ru-RU" sz="2800" dirty="0" smtClean="0">
                <a:latin typeface="Times New Roman"/>
              </a:rPr>
              <a:t>Умение объяснить потенциальные применения естественнонаучного знания для общества, принцип действия технического устройства или технологии.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Научное объяснение явлений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7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>Умение делать и научно обосновывать прогнозы о протекании процесса или </a:t>
            </a:r>
            <a:r>
              <a:rPr lang="ru-RU" sz="2700" b="0" dirty="0" smtClean="0">
                <a:solidFill>
                  <a:prstClr val="black"/>
                </a:solidFill>
                <a:effectLst/>
                <a:ea typeface="Calibri"/>
                <a:cs typeface="+mn-cs"/>
              </a:rPr>
              <a:t>явления</a:t>
            </a:r>
            <a:endParaRPr lang="ru-RU" sz="2700" b="0" dirty="0">
              <a:solidFill>
                <a:prstClr val="black"/>
              </a:solidFill>
              <a:effectLst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448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4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>Умение применять соответствующие естественно-научные знания для объяснения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Calibri"/>
                <a:cs typeface="+mn-cs"/>
              </a:rPr>
              <a:t>явления </a:t>
            </a:r>
            <a:r>
              <a:rPr lang="ru-RU" sz="24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Calibri"/>
                <a:cs typeface="+mn-cs"/>
              </a:rPr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2484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/>
                <a:ea typeface="Calibri"/>
              </a:rPr>
              <a:t>Умение распознавать и формулировать цель данного исследования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pPr marL="109728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>
                <a:latin typeface="Times New Roman"/>
                <a:ea typeface="Calibri"/>
              </a:rPr>
              <a:t>Умение предлагать или оценивать способ научного исследования данного вопроса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pPr marL="109728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Умение выдвигать объяснительные гипотезы и предлагать способы их проверки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Умение описывать и оценивать способы, которые используют ученые, чтобы обеспечить надежность данных и достоверность объяснений.</a:t>
            </a:r>
            <a:endParaRPr lang="ru-RU" sz="2800" dirty="0">
              <a:solidFill>
                <a:srgbClr val="000000"/>
              </a:solidFill>
              <a:latin typeface="Arial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Понимание особенностей естественно-научного исследования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31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>Умение предлагать или оценивать способ научного исследования данного </a:t>
            </a:r>
            <a:r>
              <a:rPr lang="ru-RU" sz="2800" b="0" dirty="0" smtClean="0">
                <a:solidFill>
                  <a:prstClr val="black"/>
                </a:solidFill>
                <a:effectLst/>
                <a:ea typeface="Calibri"/>
                <a:cs typeface="+mn-cs"/>
              </a:rPr>
              <a:t>вопроса</a:t>
            </a: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/>
            </a:r>
            <a:b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Природная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географической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оболочки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Земли,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включающая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климат,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рельеф,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почвы,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растительность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животный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Климатические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(температура,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увлажнение,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цикличность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изменений)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определяющими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факторами,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определил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А.Гумбольдт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(1808),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окончательно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сформулировал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В.В.Докучаев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(1899)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«Учение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зонах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каким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содержанием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гумуса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характерны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большей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России?</a:t>
            </a:r>
            <a:endParaRPr 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9000"/>
            <a:ext cx="6852679" cy="31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Выступление 1\IMG_20250210_104108_690@1847804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56784" cy="49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Выступление 1\IMG_20250210_103601_315@-1795748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Выступление 1\IMG_20250210_103141_190@55739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99" y="694521"/>
            <a:ext cx="38439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8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262626"/>
                </a:solidFill>
                <a:latin typeface="Times New Roman"/>
                <a:ea typeface="Calibri"/>
              </a:rPr>
              <a:t> Способность </a:t>
            </a:r>
            <a:r>
              <a:rPr lang="ru-RU" sz="2800" dirty="0">
                <a:solidFill>
                  <a:srgbClr val="262626"/>
                </a:solidFill>
                <a:latin typeface="Times New Roman"/>
                <a:ea typeface="Calibri"/>
              </a:rPr>
              <a:t>человека использовать все постоянно приобретаемые в </a:t>
            </a:r>
            <a:r>
              <a:rPr lang="ru-RU" sz="2800" dirty="0" smtClean="0">
                <a:solidFill>
                  <a:srgbClr val="262626"/>
                </a:solidFill>
                <a:latin typeface="Times New Roman"/>
                <a:ea typeface="Calibri"/>
              </a:rPr>
              <a:t>течение </a:t>
            </a:r>
            <a:r>
              <a:rPr lang="ru-RU" sz="2800" dirty="0">
                <a:solidFill>
                  <a:srgbClr val="262626"/>
                </a:solidFill>
                <a:latin typeface="Times New Roman"/>
                <a:ea typeface="Calibri"/>
              </a:rPr>
              <a:t>жизни знания, умения, навыки для решения максимально 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2400" dirty="0">
              <a:latin typeface="Calibri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 smtClean="0"/>
              <a:t>Функциональная грамотность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9395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fipi.ru/otkrytyy-bank-zadaniy-dlya-otsenki-yestestvennonauchnoy-gramotnosti</a:t>
            </a:r>
            <a:endParaRPr lang="ru-RU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https://resh.edu.ru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97987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Индивидуальная </a:t>
            </a:r>
            <a:r>
              <a:rPr lang="ru-RU" dirty="0" smtClean="0"/>
              <a:t>работа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Фронтальная </a:t>
            </a:r>
            <a:r>
              <a:rPr lang="ru-RU" dirty="0" smtClean="0"/>
              <a:t>работа</a:t>
            </a:r>
            <a:endParaRPr lang="en-US" dirty="0" smtClean="0"/>
          </a:p>
          <a:p>
            <a:pPr marL="109728" lvl="0" indent="0">
              <a:buNone/>
            </a:pPr>
            <a:endParaRPr lang="ru-RU" dirty="0"/>
          </a:p>
          <a:p>
            <a:pPr lvl="0"/>
            <a:r>
              <a:rPr lang="ru-RU" dirty="0"/>
              <a:t>Групповая работа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Liberation Sans" pitchFamily="18"/>
              </a:rPr>
              <a:t>Формы организации учебной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7240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endParaRPr lang="ru-RU" dirty="0"/>
          </a:p>
          <a:p>
            <a:pPr marL="109728" lvl="0" indent="0">
              <a:buNone/>
            </a:pPr>
            <a:endParaRPr lang="ru-RU" dirty="0"/>
          </a:p>
          <a:p>
            <a:pPr marL="109728" lvl="0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Liberation Sans" pitchFamily="18"/>
              </a:rPr>
              <a:t>Основные составляющие функциональной </a:t>
            </a:r>
            <a:r>
              <a:rPr lang="ru-RU" dirty="0" smtClean="0">
                <a:latin typeface="Liberation Sans" pitchFamily="18"/>
              </a:rPr>
              <a:t>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ru-RU" sz="2800" dirty="0" smtClean="0">
                <a:latin typeface="Times New Roman" pitchFamily="18"/>
              </a:rPr>
              <a:t>  Это </a:t>
            </a:r>
            <a:r>
              <a:rPr lang="ru-RU" sz="2800" dirty="0">
                <a:latin typeface="Times New Roman" pitchFamily="18"/>
              </a:rPr>
              <a:t>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Liberation Sans" pitchFamily="18"/>
              </a:rPr>
              <a:t>Естественно-научная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4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04456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Интерпретирование данных и использование научных доказательств для получения выводов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объяснение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явлений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Понимание особенностей научного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Liberation Sans" pitchFamily="18"/>
              </a:rPr>
              <a:t>Основные компетенции естественно-научной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Базовые логические действия: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умение классифицировать, обобщать, сравнивать, выявлять закономерности и противоречия в рассматриваемых фактах, подбирать варианты решения задачи с учетом самостоятельно выставленных критериев.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Базовые исследовательские действия: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формулировать вопросы по искомой информации, выставлять гипотезу, оценивать информацию, полученную в ходе исследования, на применимость, аргументировать свою позицию и мнение.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Работа с информацией: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умение выбирать, анализировать, систематизировать и интерпретировать информацию, оценивать ее надежность и достоверность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Универсальные учебные познавательные действия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/>
                <a:ea typeface="Calibri"/>
              </a:rPr>
              <a:t>Умение преобразовать одну форму представления данных в другую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800" dirty="0">
                <a:latin typeface="Times New Roman"/>
                <a:ea typeface="Calibri"/>
              </a:rPr>
              <a:t>Умение анализировать, интерпретировать данные и делать соответствующие выводы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800" dirty="0">
                <a:latin typeface="Times New Roman"/>
                <a:ea typeface="Calibri"/>
              </a:rPr>
              <a:t>Умение распознавать допущения, доказательства  и рассуждения в научных текстах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Умение отличать аргументы, которые основаны на научных доказательствах, от аргументов, основанных </a:t>
            </a:r>
            <a:endParaRPr lang="ru-RU" sz="28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   на </a:t>
            </a:r>
            <a:r>
              <a:rPr lang="ru-RU" sz="2800" dirty="0">
                <a:latin typeface="Times New Roman"/>
                <a:ea typeface="Calibri"/>
              </a:rPr>
              <a:t>других соображениях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Умение оценивать научные аргументы и доказательства из различных источников, например,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газета,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интернет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журнал.</a:t>
            </a:r>
            <a:endParaRPr lang="ru-RU" sz="2800" dirty="0">
              <a:solidFill>
                <a:srgbClr val="000000"/>
              </a:solidFill>
              <a:latin typeface="Arial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</a:rPr>
              <a:t>Интерпретирование  </a:t>
            </a:r>
            <a:r>
              <a:rPr lang="ru-RU" sz="2800" dirty="0">
                <a:effectLst/>
              </a:rPr>
              <a:t>данных и </a:t>
            </a:r>
            <a:r>
              <a:rPr lang="ru-RU" sz="2800" dirty="0" smtClean="0">
                <a:effectLst/>
              </a:rPr>
              <a:t>использование научных </a:t>
            </a:r>
            <a:r>
              <a:rPr lang="ru-RU" sz="2800" dirty="0">
                <a:effectLst/>
              </a:rPr>
              <a:t>доказательств для получения выводов</a:t>
            </a:r>
          </a:p>
        </p:txBody>
      </p:sp>
    </p:spTree>
    <p:extLst>
      <p:ext uri="{BB962C8B-B14F-4D97-AF65-F5344CB8AC3E}">
        <p14:creationId xmlns:p14="http://schemas.microsoft.com/office/powerpoint/2010/main" val="9253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>Умение преобразовать одну форму представления данных в </a:t>
            </a:r>
            <a:r>
              <a:rPr lang="ru-RU" sz="2800" b="0" dirty="0" smtClean="0">
                <a:solidFill>
                  <a:prstClr val="black"/>
                </a:solidFill>
                <a:effectLst/>
                <a:ea typeface="Calibri"/>
                <a:cs typeface="+mn-cs"/>
              </a:rPr>
              <a:t>другую</a:t>
            </a:r>
            <a: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  <a:t/>
            </a:r>
            <a:br>
              <a:rPr lang="ru-RU" sz="2800" b="0" dirty="0">
                <a:solidFill>
                  <a:prstClr val="black"/>
                </a:solidFill>
                <a:effectLst/>
                <a:ea typeface="Calibri"/>
                <a:cs typeface="+mn-cs"/>
              </a:rPr>
            </a:br>
            <a:endParaRPr lang="ru-RU" sz="2800" b="0" dirty="0">
              <a:solidFill>
                <a:prstClr val="black"/>
              </a:solidFill>
              <a:effectLst/>
              <a:ea typeface="Calibri"/>
              <a:cs typeface="+mn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085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995936" cy="41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8144" y="1124744"/>
            <a:ext cx="2314600" cy="1143000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" y="1268760"/>
            <a:ext cx="51324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53" y="1268760"/>
            <a:ext cx="439228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К\Desktop\Выступление 1\IMG_20250210_103207_816@-1014227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72661"/>
            <a:ext cx="6688485" cy="24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663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dirty="0">
                <a:solidFill>
                  <a:prstClr val="black"/>
                </a:solidFill>
                <a:latin typeface="+mj-lt"/>
                <a:ea typeface="Calibri"/>
              </a:rPr>
              <a:t>Умение преобразовать одну форму представления данных в 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ea typeface="Calibri"/>
              </a:rPr>
              <a:t>другую</a:t>
            </a:r>
            <a:endParaRPr lang="ru-RU" sz="2800" dirty="0">
              <a:solidFill>
                <a:prstClr val="black"/>
              </a:solidFill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1058</TotalTime>
  <Words>461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Формирование функциональной грамотности на уроках географии</vt:lpstr>
      <vt:lpstr>Функциональная грамотность</vt:lpstr>
      <vt:lpstr>Основные составляющие функциональной грамотности</vt:lpstr>
      <vt:lpstr>Естественно-научная грамотность</vt:lpstr>
      <vt:lpstr>Основные компетенции естественно-научной грамотности</vt:lpstr>
      <vt:lpstr>Универсальные учебные познавательные действия</vt:lpstr>
      <vt:lpstr>Интерпретирование  данных и использование научных доказательств для получения выводов</vt:lpstr>
      <vt:lpstr>Умение преобразовать одну форму представления данных в другую </vt:lpstr>
      <vt:lpstr> </vt:lpstr>
      <vt:lpstr>Умение преобразовать одну форму представления данных в другую </vt:lpstr>
      <vt:lpstr>Умение анализировать, интерпретировать данные и делать соответствующие выводы</vt:lpstr>
      <vt:lpstr>Научное объяснение явлений</vt:lpstr>
      <vt:lpstr>Умение делать и научно обосновывать прогнозы о протекании процесса или явления</vt:lpstr>
      <vt:lpstr>Умение применять соответствующие естественно-научные знания для объяснения явления  </vt:lpstr>
      <vt:lpstr>Понимание особенностей естественно-научного исследования</vt:lpstr>
      <vt:lpstr>Умение предлагать или оценивать способ научного исследования данного вопроса </vt:lpstr>
      <vt:lpstr>Презентация PowerPoint</vt:lpstr>
      <vt:lpstr>Презентация PowerPoint</vt:lpstr>
      <vt:lpstr>Презентация PowerPoint</vt:lpstr>
      <vt:lpstr>Электронные ресурсы</vt:lpstr>
      <vt:lpstr>Формы организации учебной деятельности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географии</dc:title>
  <dc:creator>ПК</dc:creator>
  <cp:lastModifiedBy>ПК</cp:lastModifiedBy>
  <cp:revision>64</cp:revision>
  <dcterms:created xsi:type="dcterms:W3CDTF">2025-02-05T16:00:29Z</dcterms:created>
  <dcterms:modified xsi:type="dcterms:W3CDTF">2025-02-23T07:10:50Z</dcterms:modified>
</cp:coreProperties>
</file>