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63" r:id="rId3"/>
    <p:sldId id="369" r:id="rId4"/>
    <p:sldId id="370" r:id="rId5"/>
    <p:sldId id="375" r:id="rId6"/>
    <p:sldId id="372" r:id="rId7"/>
    <p:sldId id="376" r:id="rId8"/>
    <p:sldId id="377" r:id="rId9"/>
    <p:sldId id="374" r:id="rId10"/>
    <p:sldId id="373" r:id="rId11"/>
  </p:sldIdLst>
  <p:sldSz cx="12192000" cy="6858000"/>
  <p:notesSz cx="9929813" cy="68087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56"/>
  </p:normalViewPr>
  <p:slideViewPr>
    <p:cSldViewPr>
      <p:cViewPr varScale="1">
        <p:scale>
          <a:sx n="84" d="100"/>
          <a:sy n="84" d="100"/>
        </p:scale>
        <p:origin x="1008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7C7E1BC8-FF87-675A-5195-C2539A59B83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713" cy="341313"/>
          </a:xfrm>
          <a:prstGeom prst="rect">
            <a:avLst/>
          </a:prstGeom>
        </p:spPr>
        <p:txBody>
          <a:bodyPr vert="horz" lIns="80339" tIns="40170" rIns="80339" bIns="4017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C0CF737-D142-353C-C071-EC3F3641DDE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624513" y="0"/>
            <a:ext cx="4302125" cy="341313"/>
          </a:xfrm>
          <a:prstGeom prst="rect">
            <a:avLst/>
          </a:prstGeom>
        </p:spPr>
        <p:txBody>
          <a:bodyPr vert="horz" lIns="80339" tIns="40170" rIns="80339" bIns="4017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fld id="{8E8C3A97-46EF-924E-A6C8-765932C54686}" type="datetimeFigureOut">
              <a:rPr lang="ru-RU"/>
              <a:pPr>
                <a:defRPr/>
              </a:pPr>
              <a:t>17.08.2023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E36F6A78-A5CA-F4D3-D057-E7F24044E57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922588" y="850900"/>
            <a:ext cx="4084637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0339" tIns="40170" rIns="80339" bIns="4017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B421FB9C-DA6F-3F58-5150-6B89E846A3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43850" cy="2681288"/>
          </a:xfrm>
          <a:prstGeom prst="rect">
            <a:avLst/>
          </a:prstGeom>
        </p:spPr>
        <p:txBody>
          <a:bodyPr vert="horz" lIns="80339" tIns="40170" rIns="80339" bIns="4017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F0339BD-B340-7E35-7BC5-4DA58704D91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467475"/>
            <a:ext cx="4303713" cy="341313"/>
          </a:xfrm>
          <a:prstGeom prst="rect">
            <a:avLst/>
          </a:prstGeom>
        </p:spPr>
        <p:txBody>
          <a:bodyPr vert="horz" lIns="80339" tIns="40170" rIns="80339" bIns="4017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184BC34-7CFF-8549-3520-A83094EA57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624513" y="6467475"/>
            <a:ext cx="4302125" cy="341313"/>
          </a:xfrm>
          <a:prstGeom prst="rect">
            <a:avLst/>
          </a:prstGeom>
        </p:spPr>
        <p:txBody>
          <a:bodyPr vert="horz" wrap="square" lIns="80339" tIns="40170" rIns="80339" bIns="4017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Calibri" panose="020F0502020204030204" pitchFamily="34" charset="0"/>
              </a:defRPr>
            </a:lvl1pPr>
          </a:lstStyle>
          <a:p>
            <a:fld id="{A90549F8-93CF-7B46-BD6F-1A02BF1C568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27901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>
            <a:extLst>
              <a:ext uri="{FF2B5EF4-FFF2-40B4-BE49-F238E27FC236}">
                <a16:creationId xmlns:a16="http://schemas.microsoft.com/office/drawing/2014/main" id="{93BA41D4-1989-FDB2-D6D3-03857A83F9E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>
            <a:extLst>
              <a:ext uri="{FF2B5EF4-FFF2-40B4-BE49-F238E27FC236}">
                <a16:creationId xmlns:a16="http://schemas.microsoft.com/office/drawing/2014/main" id="{324D2952-39F7-AAF4-5D8E-06CF097EBFA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0244" name="Номер слайда 3">
            <a:extLst>
              <a:ext uri="{FF2B5EF4-FFF2-40B4-BE49-F238E27FC236}">
                <a16:creationId xmlns:a16="http://schemas.microsoft.com/office/drawing/2014/main" id="{74AE8877-773C-8BED-2E8E-2B343295F8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733999B-D110-944D-979A-A44DDEDD077B}" type="slidenum">
              <a:rPr lang="ru-RU" altLang="ru-RU">
                <a:latin typeface="Calibri" panose="020F0502020204030204" pitchFamily="34" charset="0"/>
              </a:rPr>
              <a:pPr eaLnBrk="1" hangingPunct="1"/>
              <a:t>3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>
            <a:extLst>
              <a:ext uri="{FF2B5EF4-FFF2-40B4-BE49-F238E27FC236}">
                <a16:creationId xmlns:a16="http://schemas.microsoft.com/office/drawing/2014/main" id="{179B8C50-C10B-9C68-A41C-677349C959D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>
            <a:extLst>
              <a:ext uri="{FF2B5EF4-FFF2-40B4-BE49-F238E27FC236}">
                <a16:creationId xmlns:a16="http://schemas.microsoft.com/office/drawing/2014/main" id="{88FE5827-D61B-A6C0-216E-8E34F921216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1268" name="Номер слайда 3">
            <a:extLst>
              <a:ext uri="{FF2B5EF4-FFF2-40B4-BE49-F238E27FC236}">
                <a16:creationId xmlns:a16="http://schemas.microsoft.com/office/drawing/2014/main" id="{5A337E29-8816-BD6E-CCDD-F89562B1058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95CBFF4-4C44-6B44-BEA7-53DCA7465340}" type="slidenum">
              <a:rPr lang="ru-RU" altLang="ru-RU">
                <a:latin typeface="Calibri" panose="020F0502020204030204" pitchFamily="34" charset="0"/>
              </a:rPr>
              <a:pPr eaLnBrk="1" hangingPunct="1"/>
              <a:t>4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>
            <a:extLst>
              <a:ext uri="{FF2B5EF4-FFF2-40B4-BE49-F238E27FC236}">
                <a16:creationId xmlns:a16="http://schemas.microsoft.com/office/drawing/2014/main" id="{9D27D986-FAE4-E1DB-0491-F0E697F7960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>
            <a:extLst>
              <a:ext uri="{FF2B5EF4-FFF2-40B4-BE49-F238E27FC236}">
                <a16:creationId xmlns:a16="http://schemas.microsoft.com/office/drawing/2014/main" id="{51CECE0A-DEA5-D7A9-E1C4-CC3B9333382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2292" name="Номер слайда 3">
            <a:extLst>
              <a:ext uri="{FF2B5EF4-FFF2-40B4-BE49-F238E27FC236}">
                <a16:creationId xmlns:a16="http://schemas.microsoft.com/office/drawing/2014/main" id="{D496960E-47F4-3CDB-2B77-2889CA3AF58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69857EE-F03C-CA49-9CD6-15E2DB9C96DD}" type="slidenum">
              <a:rPr lang="ru-RU" altLang="ru-RU">
                <a:latin typeface="Calibri" panose="020F0502020204030204" pitchFamily="34" charset="0"/>
              </a:rPr>
              <a:pPr eaLnBrk="1" hangingPunct="1"/>
              <a:t>5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>
            <a:extLst>
              <a:ext uri="{FF2B5EF4-FFF2-40B4-BE49-F238E27FC236}">
                <a16:creationId xmlns:a16="http://schemas.microsoft.com/office/drawing/2014/main" id="{9D27D986-FAE4-E1DB-0491-F0E697F7960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>
            <a:extLst>
              <a:ext uri="{FF2B5EF4-FFF2-40B4-BE49-F238E27FC236}">
                <a16:creationId xmlns:a16="http://schemas.microsoft.com/office/drawing/2014/main" id="{51CECE0A-DEA5-D7A9-E1C4-CC3B9333382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2292" name="Номер слайда 3">
            <a:extLst>
              <a:ext uri="{FF2B5EF4-FFF2-40B4-BE49-F238E27FC236}">
                <a16:creationId xmlns:a16="http://schemas.microsoft.com/office/drawing/2014/main" id="{D496960E-47F4-3CDB-2B77-2889CA3AF58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69857EE-F03C-CA49-9CD6-15E2DB9C96DD}" type="slidenum">
              <a:rPr lang="ru-RU" altLang="ru-RU">
                <a:latin typeface="Calibri" panose="020F0502020204030204" pitchFamily="34" charset="0"/>
              </a:rPr>
              <a:pPr eaLnBrk="1" hangingPunct="1"/>
              <a:t>6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>
            <a:extLst>
              <a:ext uri="{FF2B5EF4-FFF2-40B4-BE49-F238E27FC236}">
                <a16:creationId xmlns:a16="http://schemas.microsoft.com/office/drawing/2014/main" id="{9D27D986-FAE4-E1DB-0491-F0E697F7960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>
            <a:extLst>
              <a:ext uri="{FF2B5EF4-FFF2-40B4-BE49-F238E27FC236}">
                <a16:creationId xmlns:a16="http://schemas.microsoft.com/office/drawing/2014/main" id="{51CECE0A-DEA5-D7A9-E1C4-CC3B9333382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12292" name="Номер слайда 3">
            <a:extLst>
              <a:ext uri="{FF2B5EF4-FFF2-40B4-BE49-F238E27FC236}">
                <a16:creationId xmlns:a16="http://schemas.microsoft.com/office/drawing/2014/main" id="{D496960E-47F4-3CDB-2B77-2889CA3AF58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69857EE-F03C-CA49-9CD6-15E2DB9C96DD}" type="slidenum">
              <a:rPr lang="ru-RU" altLang="ru-RU">
                <a:latin typeface="Calibri" panose="020F0502020204030204" pitchFamily="34" charset="0"/>
              </a:rPr>
              <a:pPr eaLnBrk="1" hangingPunct="1"/>
              <a:t>7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>
            <a:extLst>
              <a:ext uri="{FF2B5EF4-FFF2-40B4-BE49-F238E27FC236}">
                <a16:creationId xmlns:a16="http://schemas.microsoft.com/office/drawing/2014/main" id="{9D27D986-FAE4-E1DB-0491-F0E697F7960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>
            <a:extLst>
              <a:ext uri="{FF2B5EF4-FFF2-40B4-BE49-F238E27FC236}">
                <a16:creationId xmlns:a16="http://schemas.microsoft.com/office/drawing/2014/main" id="{51CECE0A-DEA5-D7A9-E1C4-CC3B9333382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2292" name="Номер слайда 3">
            <a:extLst>
              <a:ext uri="{FF2B5EF4-FFF2-40B4-BE49-F238E27FC236}">
                <a16:creationId xmlns:a16="http://schemas.microsoft.com/office/drawing/2014/main" id="{D496960E-47F4-3CDB-2B77-2889CA3AF58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69857EE-F03C-CA49-9CD6-15E2DB9C96DD}" type="slidenum">
              <a:rPr lang="ru-RU" altLang="ru-RU">
                <a:latin typeface="Calibri" panose="020F0502020204030204" pitchFamily="34" charset="0"/>
              </a:rPr>
              <a:pPr eaLnBrk="1" hangingPunct="1"/>
              <a:t>8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>
            <a:extLst>
              <a:ext uri="{FF2B5EF4-FFF2-40B4-BE49-F238E27FC236}">
                <a16:creationId xmlns:a16="http://schemas.microsoft.com/office/drawing/2014/main" id="{1EF54088-3536-A933-853A-9F96C778049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>
            <a:extLst>
              <a:ext uri="{FF2B5EF4-FFF2-40B4-BE49-F238E27FC236}">
                <a16:creationId xmlns:a16="http://schemas.microsoft.com/office/drawing/2014/main" id="{46C60702-EDB2-31EB-F5C3-966BC6870B8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3316" name="Номер слайда 3">
            <a:extLst>
              <a:ext uri="{FF2B5EF4-FFF2-40B4-BE49-F238E27FC236}">
                <a16:creationId xmlns:a16="http://schemas.microsoft.com/office/drawing/2014/main" id="{21101E83-FDD0-65E8-515D-F867AAE01E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29A9A3E-0B08-8243-9F05-562D1F270D30}" type="slidenum">
              <a:rPr lang="ru-RU" altLang="ru-RU">
                <a:latin typeface="Calibri" panose="020F0502020204030204" pitchFamily="34" charset="0"/>
              </a:rPr>
              <a:pPr eaLnBrk="1" hangingPunct="1"/>
              <a:t>9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>
            <a:extLst>
              <a:ext uri="{FF2B5EF4-FFF2-40B4-BE49-F238E27FC236}">
                <a16:creationId xmlns:a16="http://schemas.microsoft.com/office/drawing/2014/main" id="{C6BFB43A-BD11-C083-7690-B8EAD9C0E07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>
            <a:extLst>
              <a:ext uri="{FF2B5EF4-FFF2-40B4-BE49-F238E27FC236}">
                <a16:creationId xmlns:a16="http://schemas.microsoft.com/office/drawing/2014/main" id="{2AEC712D-E896-8F93-6D2B-2757561B679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4340" name="Номер слайда 3">
            <a:extLst>
              <a:ext uri="{FF2B5EF4-FFF2-40B4-BE49-F238E27FC236}">
                <a16:creationId xmlns:a16="http://schemas.microsoft.com/office/drawing/2014/main" id="{2AF2738D-E5CA-B31A-2965-3AB6578CAE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3BF8FB3-2B39-BA4D-92F1-0B5C530E8D70}" type="slidenum">
              <a:rPr lang="ru-RU" altLang="ru-RU">
                <a:latin typeface="Calibri" panose="020F0502020204030204" pitchFamily="34" charset="0"/>
              </a:rPr>
              <a:pPr eaLnBrk="1" hangingPunct="1"/>
              <a:t>10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>
            <a:extLst>
              <a:ext uri="{FF2B5EF4-FFF2-40B4-BE49-F238E27FC236}">
                <a16:creationId xmlns:a16="http://schemas.microsoft.com/office/drawing/2014/main" id="{9E2F7828-59D9-7029-FADB-A23E636ED7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id="{8A883FFD-4BA0-B3F2-2339-70BE5A2BDCB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6A74C-2317-A149-AF16-A7E8ACB73B6F}" type="datetimeFigureOut">
              <a:rPr lang="en-US"/>
              <a:pPr>
                <a:defRPr/>
              </a:pPr>
              <a:t>8/17/23</a:t>
            </a:fld>
            <a:endParaRPr lang="en-US"/>
          </a:p>
        </p:txBody>
      </p:sp>
      <p:sp>
        <p:nvSpPr>
          <p:cNvPr id="6" name="Holder 6">
            <a:extLst>
              <a:ext uri="{FF2B5EF4-FFF2-40B4-BE49-F238E27FC236}">
                <a16:creationId xmlns:a16="http://schemas.microsoft.com/office/drawing/2014/main" id="{937519E6-BCE1-40FE-E647-65CA701BD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44824-1702-704A-ABD5-0EB4A955313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1289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 b="0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>
            <a:extLst>
              <a:ext uri="{FF2B5EF4-FFF2-40B4-BE49-F238E27FC236}">
                <a16:creationId xmlns:a16="http://schemas.microsoft.com/office/drawing/2014/main" id="{7AA81351-1623-5B4F-A48D-0BAA0A4F51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id="{69AA4D41-5A1F-9411-8B24-4624294209C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F9457-E453-BB45-9B3D-0DD7D26B8F46}" type="datetimeFigureOut">
              <a:rPr lang="en-US"/>
              <a:pPr>
                <a:defRPr/>
              </a:pPr>
              <a:t>8/17/23</a:t>
            </a:fld>
            <a:endParaRPr lang="en-US"/>
          </a:p>
        </p:txBody>
      </p:sp>
      <p:sp>
        <p:nvSpPr>
          <p:cNvPr id="6" name="Holder 6">
            <a:extLst>
              <a:ext uri="{FF2B5EF4-FFF2-40B4-BE49-F238E27FC236}">
                <a16:creationId xmlns:a16="http://schemas.microsoft.com/office/drawing/2014/main" id="{C9ECE725-934B-3443-FEE8-A5E8AD980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00E76B-DFF6-E545-B5D0-1AD0BD7D4D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3815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 b="0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>
            <a:extLst>
              <a:ext uri="{FF2B5EF4-FFF2-40B4-BE49-F238E27FC236}">
                <a16:creationId xmlns:a16="http://schemas.microsoft.com/office/drawing/2014/main" id="{CF3343BB-4070-CF87-C93B-4E885BF031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>
            <a:extLst>
              <a:ext uri="{FF2B5EF4-FFF2-40B4-BE49-F238E27FC236}">
                <a16:creationId xmlns:a16="http://schemas.microsoft.com/office/drawing/2014/main" id="{AA7EEB30-9D19-7546-3929-7B721CFFBB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498A0-6B27-BB41-8B30-153CF4CDDA5B}" type="datetimeFigureOut">
              <a:rPr lang="en-US"/>
              <a:pPr>
                <a:defRPr/>
              </a:pPr>
              <a:t>8/17/23</a:t>
            </a:fld>
            <a:endParaRPr lang="en-US"/>
          </a:p>
        </p:txBody>
      </p:sp>
      <p:sp>
        <p:nvSpPr>
          <p:cNvPr id="7" name="Holder 6">
            <a:extLst>
              <a:ext uri="{FF2B5EF4-FFF2-40B4-BE49-F238E27FC236}">
                <a16:creationId xmlns:a16="http://schemas.microsoft.com/office/drawing/2014/main" id="{CDAF3CE0-2D17-C85A-089A-9F74A69A8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2A14D-1802-C747-8819-D9D70FC1821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798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 b="0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4">
            <a:extLst>
              <a:ext uri="{FF2B5EF4-FFF2-40B4-BE49-F238E27FC236}">
                <a16:creationId xmlns:a16="http://schemas.microsoft.com/office/drawing/2014/main" id="{F9EFAD8F-BB44-6929-C824-43EA595E03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>
            <a:extLst>
              <a:ext uri="{FF2B5EF4-FFF2-40B4-BE49-F238E27FC236}">
                <a16:creationId xmlns:a16="http://schemas.microsoft.com/office/drawing/2014/main" id="{2E432994-B1A5-2CAB-3FC1-CCFB82663BD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90C91-35BB-CB40-8D79-3B811AC9FBD6}" type="datetimeFigureOut">
              <a:rPr lang="en-US"/>
              <a:pPr>
                <a:defRPr/>
              </a:pPr>
              <a:t>8/17/23</a:t>
            </a:fld>
            <a:endParaRPr lang="en-US"/>
          </a:p>
        </p:txBody>
      </p:sp>
      <p:sp>
        <p:nvSpPr>
          <p:cNvPr id="5" name="Holder 6">
            <a:extLst>
              <a:ext uri="{FF2B5EF4-FFF2-40B4-BE49-F238E27FC236}">
                <a16:creationId xmlns:a16="http://schemas.microsoft.com/office/drawing/2014/main" id="{4D3F57E9-0A6D-CEBD-6A02-0E3787D3E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DBA7D-C204-E745-8BE6-9F2221ABC52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15526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>
            <a:extLst>
              <a:ext uri="{FF2B5EF4-FFF2-40B4-BE49-F238E27FC236}">
                <a16:creationId xmlns:a16="http://schemas.microsoft.com/office/drawing/2014/main" id="{3E7944D4-B805-5A9D-3A5D-0866F23CD71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>
            <a:extLst>
              <a:ext uri="{FF2B5EF4-FFF2-40B4-BE49-F238E27FC236}">
                <a16:creationId xmlns:a16="http://schemas.microsoft.com/office/drawing/2014/main" id="{54DA12E4-F6A4-17E4-A07C-EA4F173964A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F4BE0-8440-674A-A23C-AFC0D2F0E4A6}" type="datetimeFigureOut">
              <a:rPr lang="en-US"/>
              <a:pPr>
                <a:defRPr/>
              </a:pPr>
              <a:t>8/17/23</a:t>
            </a:fld>
            <a:endParaRPr lang="en-US"/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9DF96C20-C53F-FC82-806B-7F99CC7E5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64B58-74AA-954F-9EB0-FA8A3EFF6F0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0831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g object 16">
            <a:extLst>
              <a:ext uri="{FF2B5EF4-FFF2-40B4-BE49-F238E27FC236}">
                <a16:creationId xmlns:a16="http://schemas.microsoft.com/office/drawing/2014/main" id="{447D7105-155E-8418-2DD6-D3CFE40D5F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5133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Holder 2">
            <a:extLst>
              <a:ext uri="{FF2B5EF4-FFF2-40B4-BE49-F238E27FC236}">
                <a16:creationId xmlns:a16="http://schemas.microsoft.com/office/drawing/2014/main" id="{C85D0B2E-B097-479A-71CF-4EFF185420D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252663" y="679450"/>
            <a:ext cx="7680325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altLang="ru-RU"/>
          </a:p>
        </p:txBody>
      </p:sp>
      <p:sp>
        <p:nvSpPr>
          <p:cNvPr id="1028" name="Holder 3">
            <a:extLst>
              <a:ext uri="{FF2B5EF4-FFF2-40B4-BE49-F238E27FC236}">
                <a16:creationId xmlns:a16="http://schemas.microsoft.com/office/drawing/2014/main" id="{A95399E6-DADF-F09A-0BCF-DE92C12AF42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0075" y="2243138"/>
            <a:ext cx="10991850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altLang="ru-RU"/>
          </a:p>
        </p:txBody>
      </p:sp>
      <p:sp>
        <p:nvSpPr>
          <p:cNvPr id="4" name="Holder 4">
            <a:extLst>
              <a:ext uri="{FF2B5EF4-FFF2-40B4-BE49-F238E27FC236}">
                <a16:creationId xmlns:a16="http://schemas.microsoft.com/office/drawing/2014/main" id="{236DCF34-B391-1081-83F6-60FF453D8674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144963" y="6378575"/>
            <a:ext cx="3902075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id="{0FE4E15B-F794-0E79-D9AD-F2B4E723D8BA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609600" y="6378575"/>
            <a:ext cx="2803525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1FE10B-817B-9F43-8745-A59D161AABDD}" type="datetimeFigureOut">
              <a:rPr lang="en-US"/>
              <a:pPr>
                <a:defRPr/>
              </a:pPr>
              <a:t>8/17/23</a:t>
            </a:fld>
            <a:endParaRPr lang="en-US"/>
          </a:p>
        </p:txBody>
      </p:sp>
      <p:sp>
        <p:nvSpPr>
          <p:cNvPr id="6" name="Holder 6">
            <a:extLst>
              <a:ext uri="{FF2B5EF4-FFF2-40B4-BE49-F238E27FC236}">
                <a16:creationId xmlns:a16="http://schemas.microsoft.com/office/drawing/2014/main" id="{396CD639-7663-D9F2-6E94-6C9DAA1B7760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778875" y="6378575"/>
            <a:ext cx="2803525" cy="3429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A0AF909-1E96-8D43-A5A0-D7E2B6A50F5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sultant.ru/document/cons_doc_LAW_140174/48b9101fff215f3aeb122d86593a129a34d96d3c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ject 2">
            <a:extLst>
              <a:ext uri="{FF2B5EF4-FFF2-40B4-BE49-F238E27FC236}">
                <a16:creationId xmlns:a16="http://schemas.microsoft.com/office/drawing/2014/main" id="{DD378E67-21F0-4AF4-09FD-6C2ACE635D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ject 4">
            <a:extLst>
              <a:ext uri="{FF2B5EF4-FFF2-40B4-BE49-F238E27FC236}">
                <a16:creationId xmlns:a16="http://schemas.microsoft.com/office/drawing/2014/main" id="{A7211981-E085-FD80-F4BA-8DFE95C58537}"/>
              </a:ext>
            </a:extLst>
          </p:cNvPr>
          <p:cNvSpPr txBox="1"/>
          <p:nvPr/>
        </p:nvSpPr>
        <p:spPr>
          <a:xfrm>
            <a:off x="1676400" y="349250"/>
            <a:ext cx="8407400" cy="320675"/>
          </a:xfrm>
          <a:prstGeom prst="rect">
            <a:avLst/>
          </a:prstGeom>
        </p:spPr>
        <p:txBody>
          <a:bodyPr lIns="0" tIns="12065" rIns="0" bIns="0">
            <a:spAutoFit/>
          </a:bodyPr>
          <a:lstStyle>
            <a:lvl1pPr marL="12700">
              <a:lnSpc>
                <a:spcPct val="100000"/>
              </a:lnSpc>
              <a:spcBef>
                <a:spcPts val="95"/>
              </a:spcBef>
              <a:defRPr sz="2000" b="1" i="0" spc="-25">
                <a:solidFill>
                  <a:srgbClr val="002E8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науки Самарской области</a:t>
            </a:r>
          </a:p>
        </p:txBody>
      </p:sp>
      <p:sp>
        <p:nvSpPr>
          <p:cNvPr id="2052" name="object 6">
            <a:extLst>
              <a:ext uri="{FF2B5EF4-FFF2-40B4-BE49-F238E27FC236}">
                <a16:creationId xmlns:a16="http://schemas.microsoft.com/office/drawing/2014/main" id="{453B6492-DA66-0429-4A56-8B52AA893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752600"/>
            <a:ext cx="10928350" cy="167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065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100"/>
              </a:spcBef>
            </a:pPr>
            <a:r>
              <a:rPr lang="ru-RU" altLang="ru-RU" sz="3600" b="1"/>
              <a:t>Предоставление медицинских справок обучающимися для допуска к занятиям </a:t>
            </a:r>
          </a:p>
          <a:p>
            <a:pPr algn="ctr" eaLnBrk="1" hangingPunct="1">
              <a:spcBef>
                <a:spcPts val="100"/>
              </a:spcBef>
            </a:pPr>
            <a:r>
              <a:rPr lang="ru-RU" altLang="ru-RU" sz="3600" b="1"/>
              <a:t>физической культурой</a:t>
            </a:r>
            <a:endParaRPr lang="ru-RU" altLang="ru-RU" sz="3600" b="1">
              <a:solidFill>
                <a:srgbClr val="002E8A"/>
              </a:solidFill>
            </a:endParaRPr>
          </a:p>
        </p:txBody>
      </p:sp>
      <p:sp>
        <p:nvSpPr>
          <p:cNvPr id="2053" name="TextBox 2">
            <a:extLst>
              <a:ext uri="{FF2B5EF4-FFF2-40B4-BE49-F238E27FC236}">
                <a16:creationId xmlns:a16="http://schemas.microsoft.com/office/drawing/2014/main" id="{2641D1AB-6869-026B-12CA-3400C4A2F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0300" y="6108700"/>
            <a:ext cx="4419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>
                <a:solidFill>
                  <a:srgbClr val="002E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17.08.2023</a:t>
            </a:r>
          </a:p>
        </p:txBody>
      </p:sp>
      <p:pic>
        <p:nvPicPr>
          <p:cNvPr id="2054" name="Picture 2">
            <a:extLst>
              <a:ext uri="{FF2B5EF4-FFF2-40B4-BE49-F238E27FC236}">
                <a16:creationId xmlns:a16="http://schemas.microsoft.com/office/drawing/2014/main" id="{0C53B689-7D1C-4F85-BFF3-E191A24423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3525" y="404813"/>
            <a:ext cx="987425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AutoShape 5" descr="C:\Users\Dom\Desktop\i (1).webp">
            <a:extLst>
              <a:ext uri="{FF2B5EF4-FFF2-40B4-BE49-F238E27FC236}">
                <a16:creationId xmlns:a16="http://schemas.microsoft.com/office/drawing/2014/main" id="{E8C61690-4742-1EC1-20E7-17F95B1E071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pic>
        <p:nvPicPr>
          <p:cNvPr id="2056" name="Picture 7" descr="https://avatars.mds.yandex.net/i?id=886869f6a7184be00b25e94b34ac1a8772e3f251-7979832-images-thumbs&amp;n=13">
            <a:extLst>
              <a:ext uri="{FF2B5EF4-FFF2-40B4-BE49-F238E27FC236}">
                <a16:creationId xmlns:a16="http://schemas.microsoft.com/office/drawing/2014/main" id="{45A6CF6A-8CC7-7A7D-77C4-358843276F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8200" y="4267200"/>
            <a:ext cx="3125788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1" descr="Фото Физкультура В Школе.">
            <a:extLst>
              <a:ext uri="{FF2B5EF4-FFF2-40B4-BE49-F238E27FC236}">
                <a16:creationId xmlns:a16="http://schemas.microsoft.com/office/drawing/2014/main" id="{D548E092-93D8-A23A-9547-7441410CB7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38600" y="4267200"/>
            <a:ext cx="2555875" cy="164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5" descr="https://avatars.mds.yandex.net/i?id=081a2979f1fbd9c9ff1c8b12a4ccd91020cc2142-9106769-images-thumbs&amp;n=13">
            <a:extLst>
              <a:ext uri="{FF2B5EF4-FFF2-40B4-BE49-F238E27FC236}">
                <a16:creationId xmlns:a16="http://schemas.microsoft.com/office/drawing/2014/main" id="{16F3A19D-F6B0-DF0E-60BC-7922DA985F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96400" y="4267200"/>
            <a:ext cx="2514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7" descr="https://avatars.mds.yandex.net/i?id=216a03f07606b80757cd03daeddeb808909cc16c-9052188-images-thumbs&amp;n=13">
            <a:extLst>
              <a:ext uri="{FF2B5EF4-FFF2-40B4-BE49-F238E27FC236}">
                <a16:creationId xmlns:a16="http://schemas.microsoft.com/office/drawing/2014/main" id="{D9E88042-C134-346C-3744-52272BC285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05600" y="4267200"/>
            <a:ext cx="2514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: скругленные углы 26">
            <a:extLst>
              <a:ext uri="{FF2B5EF4-FFF2-40B4-BE49-F238E27FC236}">
                <a16:creationId xmlns:a16="http://schemas.microsoft.com/office/drawing/2014/main" id="{11EB8103-6FCC-4B6D-DEDE-2E4F23B5C61A}"/>
              </a:ext>
            </a:extLst>
          </p:cNvPr>
          <p:cNvSpPr/>
          <p:nvPr/>
        </p:nvSpPr>
        <p:spPr>
          <a:xfrm>
            <a:off x="1600200" y="152400"/>
            <a:ext cx="9296400" cy="968375"/>
          </a:xfrm>
          <a:prstGeom prst="roundRect">
            <a:avLst>
              <a:gd name="adj" fmla="val 8134"/>
            </a:avLst>
          </a:prstGeom>
          <a:solidFill>
            <a:srgbClr val="5B9BD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-2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Допуск к занятиям физической культурой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Прямоугольник 2">
            <a:extLst>
              <a:ext uri="{FF2B5EF4-FFF2-40B4-BE49-F238E27FC236}">
                <a16:creationId xmlns:a16="http://schemas.microsoft.com/office/drawing/2014/main" id="{DCCFCDB7-A539-E03F-8D7B-7658FE279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181600"/>
            <a:ext cx="9448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8196" name="Прямоугольник 8">
            <a:extLst>
              <a:ext uri="{FF2B5EF4-FFF2-40B4-BE49-F238E27FC236}">
                <a16:creationId xmlns:a16="http://schemas.microsoft.com/office/drawing/2014/main" id="{6D3D3064-D53A-6805-B9C7-ECB0E211E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066800"/>
            <a:ext cx="10210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400">
              <a:solidFill>
                <a:srgbClr val="FF0000"/>
              </a:solidFill>
            </a:endParaRPr>
          </a:p>
          <a:p>
            <a:pPr eaLnBrk="1" hangingPunct="1"/>
            <a:endParaRPr lang="ru-RU" altLang="ru-RU" sz="2400">
              <a:solidFill>
                <a:srgbClr val="FF0000"/>
              </a:solidFill>
            </a:endParaRPr>
          </a:p>
        </p:txBody>
      </p:sp>
      <p:sp>
        <p:nvSpPr>
          <p:cNvPr id="8197" name="AutoShape 2" descr="https://yandex-images.clstorage.net/5A5q1Qt50/80ffafbuwuY/VMWSKmGk-KFw8I5rSiM_uRopLTzQIHyGxTNNEV1lcTyjrfTB7uMznPwYRklQPB5dqGLzQB_hqBP-K9ahWz2fiAKUh3v2NTigNeJM-EygO7xJLn35gKY9hxNwTF4GePniOeeuSie9rQ4oGpKJQHpOWDG5dlGTKbhd_DCYqMKoQNDXjhuq5LWzq_ArQ6EDL7p9CCOtdQ-q6oXAaRVaQLbzrzatKw3qsqiKpZVVCwyixhC_cqPf1CO4UPO1XWxAqAEXGglbrS56-2mx4EPhiyh38sJkIfsIL2LHBi3clEJzfW72oSSGLXboBC0SWUxIJMDT_LsoHZqs91o-epSsRKJA1RIJV-jlvrKrd60JKcLm_XRAZKZygytoxEIkVFNCevAm_mdjxKQ3pIbokFJBw69M1PjzqhcU4HgRcP1TJwRkipUfwF4g5vt14n9tA-dNIvt_TGlkN0YraAHH6h0UwThzL_cmLIplMmYBbteXyoIkQpN3-OgdlGFwl7uyGq4F6oFQ1oyWpeS1P-gxqUQuQSn9_40u7rKJae-ODaBV3ciz_Wh8re8A7L5ozSpcW0EM68Pf-vKu1ZWgtxYyN5ssyKkF21IKGGLhu3VuPSDB7YQrtTJEIuk5R2PiiQToXBfAsr2p92FuAiP0rAWilZoDw6eAVv4yqxEUqjqZtzTQIsEmhlDXQ9KirDp14DbiQ-kHK_c5A2kpN4YrJsGE7JAbSLz5bLqmo80idqxKbBiaSg2sjt_9emxW3qs2Gvq9mmmBoQYemMwS7-E7OOj_oIZvAKC6fI3hanPJ52lFQeZYWs_0fCjyretF7_VnRmIaUkVLa4FW__8sWhKndJi68tjrweSK09WBlyrj8zBs9mDNaIrrfH7P5yo8zmmmSQVkUFTKPTNpOmGpBKtzI0Nok5LNSmVLFHvyp9deKPFQsnzdo05lxdYejp8i5Pu5ZHFujWkBJ7LyyOzutM_gbsoCJV1Qxw">
            <a:extLst>
              <a:ext uri="{FF2B5EF4-FFF2-40B4-BE49-F238E27FC236}">
                <a16:creationId xmlns:a16="http://schemas.microsoft.com/office/drawing/2014/main" id="{C4926BBC-0251-F5A6-E390-042200A9BEA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8198" name="AutoShape 4" descr="https://yandex-images.clstorage.net/5A5q1Qt50/80ffafbuwuY/VMWSKmGk-KFw8I5rSiM_uRopLTzQIHyGxTNNEV1lcTyjrfTB7uMznPwYRklQPB5dqGLzQB_hqBP-K9ahWz2fiAKUh3v2NTigNeJM-EygO7xJLn35gKY9hxNwTF4GePniOeeuSie9rQ4oGpKJQHpOWDG5dlGTKbhd_DCYqMKoQNDXjhuq5LWzq_ArQ6EDL7p9CCOtdQ-q6oXAaRVaQLbzrzatKw3qsqiKpZVVCwyixhC_cqPf1CO4UPO1XWxAqAEXGglbrS56-2mx4EPhiyh38sJkIfsIL2LHBi3clEJzfW72oSSGLXboBC0SWUxIJMDT_LsoHZqs91o-epSsRKJA1RIJV-jlvrKrd60JKcLm_XRAZKZygytoxEIkVFNCevAm_mdjxKQ3pIbokFJBw69M1PjzqhcU4HgRcP1TJwRkipUfwF4g5vt14n9tA-dNIvt_TGlkN0YraAHH6h0UwThzL_cmLIplMmYBbteXyoIkQpN3-OgdlGFwl7uyGq4F6oFQ1oyWpeS1P-gxqUQuQSn9_40u7rKJae-ODaBV3ciz_Wh8re8A7L5ozSpcW0EM68Pf-vKu1ZWgtxYyN5ssyKkF21IKGGLhu3VuPSDB7YQrtTJEIuk5R2PiiQToXBfAsr2p92FuAiP0rAWilZoDw6eAVv4yqxEUqjqZtzTQIsEmhlDXQ9KirDp14DbiQ-kHK_c5A2kpN4YrJsGE7JAbSLz5bLqmo80idqxKbBiaSg2sjt_9emxW3qs2Gvq9mmmBoQYemMwS7-E7OOj_oIZvAKC6fI3hanPJ52lFQeZYWs_0fCjyretF7_VnRmIaUkVLa4FW__8sWhKndJi68tjrweSK09WBlyrj8zBs9mDNaIrrfH7P5yo8zmmmSQVkUFTKPTNpOmGpBKtzI0Nok5LNSmVLFHvyp9deKPFQsnzdo05lxdYejp8i5Pu5ZHFujWkBJ7LyyOzutM_gbsoCJV1Qxw">
            <a:extLst>
              <a:ext uri="{FF2B5EF4-FFF2-40B4-BE49-F238E27FC236}">
                <a16:creationId xmlns:a16="http://schemas.microsoft.com/office/drawing/2014/main" id="{56865E1A-3F49-EBB2-E973-1EA64DC823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8199" name="Rectangle 2">
            <a:extLst>
              <a:ext uri="{FF2B5EF4-FFF2-40B4-BE49-F238E27FC236}">
                <a16:creationId xmlns:a16="http://schemas.microsoft.com/office/drawing/2014/main" id="{58ED3029-2865-3091-3EED-290F86F540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800100"/>
            <a:ext cx="10134600" cy="375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14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        </a:t>
            </a:r>
          </a:p>
          <a:p>
            <a:pPr algn="just" eaLnBrk="1" hangingPunct="1"/>
            <a:r>
              <a:rPr lang="ru-RU" altLang="ru-RU" sz="14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 </a:t>
            </a:r>
          </a:p>
          <a:p>
            <a:pPr algn="just" eaLnBrk="1" hangingPunct="1"/>
            <a:endParaRPr lang="ru-RU" altLang="ru-RU" sz="140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14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                                </a:t>
            </a:r>
          </a:p>
          <a:p>
            <a:pPr algn="just" eaLnBrk="1" hangingPunct="1"/>
            <a:r>
              <a:rPr lang="ru-RU" altLang="ru-RU" sz="14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                              </a:t>
            </a:r>
          </a:p>
          <a:p>
            <a:pPr algn="just" eaLnBrk="1" hangingPunct="1"/>
            <a:endParaRPr lang="ru-RU" altLang="ru-RU" sz="24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/>
            <a:endParaRPr lang="ru-RU" altLang="ru-RU" sz="24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           </a:t>
            </a:r>
          </a:p>
          <a:p>
            <a:pPr algn="just" eaLnBrk="1" hangingPunct="1"/>
            <a:endParaRPr lang="ru-RU" altLang="ru-RU" sz="24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     </a:t>
            </a:r>
          </a:p>
          <a:p>
            <a:pPr algn="just" eaLnBrk="1" hangingPunct="1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               </a:t>
            </a:r>
          </a:p>
          <a:p>
            <a:pPr algn="just" eaLnBrk="1" hangingPunct="1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                 </a:t>
            </a:r>
            <a:endParaRPr lang="ru-RU" altLang="ru-RU" sz="240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B353F4B-BE9E-B1F3-16EB-E42B85031CDD}"/>
              </a:ext>
            </a:extLst>
          </p:cNvPr>
          <p:cNvSpPr/>
          <p:nvPr/>
        </p:nvSpPr>
        <p:spPr>
          <a:xfrm>
            <a:off x="381000" y="446130"/>
            <a:ext cx="11430000" cy="586429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indent="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07000"/>
              </a:lnSpc>
            </a:pPr>
            <a:endParaRPr lang="ru-RU" altLang="ru-RU" sz="2000" b="1" dirty="0">
              <a:cs typeface="Calibri" panose="020F0502020204030204" pitchFamily="34" charset="0"/>
            </a:endParaRPr>
          </a:p>
          <a:p>
            <a:pPr algn="just" eaLnBrk="1" hangingPunct="1">
              <a:lnSpc>
                <a:spcPct val="107000"/>
              </a:lnSpc>
            </a:pPr>
            <a:r>
              <a:rPr lang="ru-RU" altLang="ru-RU" sz="2000" b="1" dirty="0">
                <a:cs typeface="Calibri" panose="020F0502020204030204" pitchFamily="34" charset="0"/>
              </a:rPr>
              <a:t>             </a:t>
            </a:r>
          </a:p>
          <a:p>
            <a:pPr algn="just" eaLnBrk="1" hangingPunct="1">
              <a:lnSpc>
                <a:spcPct val="107000"/>
              </a:lnSpc>
            </a:pPr>
            <a:r>
              <a:rPr lang="ru-RU" altLang="ru-RU" sz="2400" dirty="0">
                <a:solidFill>
                  <a:srgbClr val="000000"/>
                </a:solidFill>
                <a:cs typeface="Calibri" panose="020F0502020204030204" pitchFamily="34" charset="0"/>
              </a:rPr>
              <a:t>                  </a:t>
            </a:r>
            <a:r>
              <a:rPr lang="ru-RU" altLang="ru-RU" sz="2800" b="1" dirty="0">
                <a:solidFill>
                  <a:srgbClr val="FF0000"/>
                </a:solidFill>
                <a:cs typeface="Calibri" panose="020F0502020204030204" pitchFamily="34" charset="0"/>
              </a:rPr>
              <a:t>Задачи перед началом нового учебного года:</a:t>
            </a:r>
          </a:p>
          <a:p>
            <a:pPr algn="just" eaLnBrk="1" hangingPunct="1">
              <a:lnSpc>
                <a:spcPct val="107000"/>
              </a:lnSpc>
            </a:pPr>
            <a:r>
              <a:rPr lang="ru-RU" altLang="ru-RU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</a:t>
            </a:r>
            <a:r>
              <a:rPr lang="ru-RU" altLang="ru-RU" sz="2400" u="sng" dirty="0">
                <a:solidFill>
                  <a:srgbClr val="000000"/>
                </a:solidFill>
                <a:cs typeface="Times New Roman" panose="02020603050405020304" pitchFamily="18" charset="0"/>
              </a:rPr>
              <a:t>Директор ОУ: </a:t>
            </a:r>
          </a:p>
          <a:p>
            <a:pPr algn="just" eaLnBrk="1" hangingPunct="1">
              <a:lnSpc>
                <a:spcPct val="107000"/>
              </a:lnSpc>
            </a:pPr>
            <a:r>
              <a:rPr lang="ru-RU" altLang="ru-RU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до 22.08.2023 формирует списки классов и направляет их сопроводительным письмом главному врачу учреждения здравоохранения, которое закреплено за образовательной организацией (через школьного медицинского работника или напрямую) с ходатайством указать медицинскую группу для занятий физической культурой для каждого обучающегося 1-11 классов.</a:t>
            </a:r>
          </a:p>
          <a:p>
            <a:pPr algn="just" eaLnBrk="1" hangingPunct="1">
              <a:lnSpc>
                <a:spcPct val="107000"/>
              </a:lnSpc>
            </a:pPr>
            <a:r>
              <a:rPr lang="ru-RU" altLang="ru-RU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</a:t>
            </a:r>
            <a:r>
              <a:rPr lang="ru-RU" altLang="ru-RU" sz="2400" u="sng" dirty="0">
                <a:solidFill>
                  <a:srgbClr val="000000"/>
                </a:solidFill>
                <a:cs typeface="Times New Roman" panose="02020603050405020304" pitchFamily="18" charset="0"/>
              </a:rPr>
              <a:t>Учреждение здравоохранения: </a:t>
            </a:r>
          </a:p>
          <a:p>
            <a:pPr algn="just" eaLnBrk="1" hangingPunct="1">
              <a:lnSpc>
                <a:spcPct val="107000"/>
              </a:lnSpc>
            </a:pPr>
            <a:r>
              <a:rPr lang="ru-RU" altLang="ru-RU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до 01.09.2023 направляет в ОУ списки с указанием для каждого обучающегося </a:t>
            </a:r>
            <a:r>
              <a:rPr lang="ru-RU" sz="2400" dirty="0"/>
              <a:t>медицинской группы для занятий физической культурой: </a:t>
            </a:r>
            <a:r>
              <a:rPr lang="ru-RU" sz="2400" b="1" dirty="0"/>
              <a:t>основная, подготовительная, специальная "А" и специальная "Б" </a:t>
            </a:r>
            <a:r>
              <a:rPr lang="ru-RU" altLang="ru-RU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ru-RU" altLang="ru-RU" sz="2000" i="1" dirty="0">
                <a:solidFill>
                  <a:srgbClr val="000000"/>
                </a:solidFill>
                <a:cs typeface="Times New Roman" panose="02020603050405020304" pitchFamily="18" charset="0"/>
              </a:rPr>
              <a:t>список заверяется учреждением здравоохранения</a:t>
            </a:r>
            <a:r>
              <a:rPr lang="ru-RU" altLang="ru-RU" i="1" dirty="0">
                <a:solidFill>
                  <a:srgbClr val="000000"/>
                </a:solidFill>
                <a:cs typeface="Times New Roman" panose="02020603050405020304" pitchFamily="18" charset="0"/>
              </a:rPr>
              <a:t>).</a:t>
            </a:r>
            <a:endParaRPr lang="ru-RU" altLang="ru-RU" sz="2000" dirty="0">
              <a:cs typeface="Calibri" panose="020F0502020204030204" pitchFamily="34" charset="0"/>
            </a:endParaRPr>
          </a:p>
        </p:txBody>
      </p:sp>
      <p:sp>
        <p:nvSpPr>
          <p:cNvPr id="8203" name="Прямоугольник 10">
            <a:extLst>
              <a:ext uri="{FF2B5EF4-FFF2-40B4-BE49-F238E27FC236}">
                <a16:creationId xmlns:a16="http://schemas.microsoft.com/office/drawing/2014/main" id="{72553AA4-4417-BBF9-2968-373F2362E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295400"/>
            <a:ext cx="1295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400">
                <a:solidFill>
                  <a:srgbClr val="FF0000"/>
                </a:solidFill>
                <a:latin typeface="Calibri" panose="020F0502020204030204" pitchFamily="34" charset="0"/>
              </a:rPr>
              <a:t>☝!!!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: скругленные углы 26">
            <a:extLst>
              <a:ext uri="{FF2B5EF4-FFF2-40B4-BE49-F238E27FC236}">
                <a16:creationId xmlns:a16="http://schemas.microsoft.com/office/drawing/2014/main" id="{953B78B2-4A78-AC3E-7D87-38346A5793BA}"/>
              </a:ext>
            </a:extLst>
          </p:cNvPr>
          <p:cNvSpPr/>
          <p:nvPr/>
        </p:nvSpPr>
        <p:spPr>
          <a:xfrm>
            <a:off x="1524000" y="152400"/>
            <a:ext cx="9296400" cy="968375"/>
          </a:xfrm>
          <a:prstGeom prst="roundRect">
            <a:avLst>
              <a:gd name="adj" fmla="val 8134"/>
            </a:avLst>
          </a:prstGeom>
          <a:solidFill>
            <a:srgbClr val="5B9BD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-2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Допуск к занятиям физической культурой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Прямоугольник 2">
            <a:extLst>
              <a:ext uri="{FF2B5EF4-FFF2-40B4-BE49-F238E27FC236}">
                <a16:creationId xmlns:a16="http://schemas.microsoft.com/office/drawing/2014/main" id="{26DE34C8-97E8-B55E-69E6-D081E7F73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181600"/>
            <a:ext cx="9448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pic>
        <p:nvPicPr>
          <p:cNvPr id="3076" name="Picture 6" descr="https://medlife-kirov.ru/u/4b8a44eb385c088cca12c8a099234ea6-scaled.jpg">
            <a:extLst>
              <a:ext uri="{FF2B5EF4-FFF2-40B4-BE49-F238E27FC236}">
                <a16:creationId xmlns:a16="http://schemas.microsoft.com/office/drawing/2014/main" id="{255B370D-DBBD-F8CA-EF49-89F3A2DFAA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1219200"/>
            <a:ext cx="24384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Прямоугольник 5">
            <a:extLst>
              <a:ext uri="{FF2B5EF4-FFF2-40B4-BE49-F238E27FC236}">
                <a16:creationId xmlns:a16="http://schemas.microsoft.com/office/drawing/2014/main" id="{8F105099-A177-4FB3-E26E-3E559E793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600200"/>
            <a:ext cx="8153400" cy="9540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 dirty="0"/>
              <a:t>Основание: </a:t>
            </a:r>
            <a:r>
              <a:rPr lang="ru-RU" altLang="ru-RU" dirty="0">
                <a:hlinkClick r:id="rId3" action="ppaction://hlinksldjump"/>
              </a:rPr>
              <a:t>Приказ Министерства здравоохранения РФ от 10 августа 2017 N 514н  "О Порядке проведения профилактических медицинских осмотров несовершеннолетних</a:t>
            </a:r>
            <a:r>
              <a:rPr lang="ru-RU" altLang="ru-RU" sz="2000" dirty="0">
                <a:hlinkClick r:id="rId3" action="ppaction://hlinksldjump"/>
              </a:rPr>
              <a:t>«</a:t>
            </a:r>
            <a:r>
              <a:rPr lang="ru-RU" altLang="ru-RU" sz="2000" dirty="0"/>
              <a:t> (далее – Порядок)</a:t>
            </a:r>
          </a:p>
        </p:txBody>
      </p:sp>
      <p:sp>
        <p:nvSpPr>
          <p:cNvPr id="3078" name="Прямоугольник 14">
            <a:extLst>
              <a:ext uri="{FF2B5EF4-FFF2-40B4-BE49-F238E27FC236}">
                <a16:creationId xmlns:a16="http://schemas.microsoft.com/office/drawing/2014/main" id="{D0DF98C5-E807-733C-870B-EC9B7FBF63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971800"/>
            <a:ext cx="11125200" cy="338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dirty="0"/>
              <a:t>     </a:t>
            </a:r>
            <a:r>
              <a:rPr lang="ru-RU" altLang="ru-RU" sz="3200" dirty="0">
                <a:solidFill>
                  <a:srgbClr val="FF0000"/>
                </a:solidFill>
                <a:latin typeface="Calibri" panose="020F0502020204030204" pitchFamily="34" charset="0"/>
              </a:rPr>
              <a:t>☝!!!</a:t>
            </a:r>
            <a:r>
              <a:rPr lang="ru-RU" altLang="ru-RU" sz="3200" dirty="0"/>
              <a:t>  </a:t>
            </a:r>
            <a:r>
              <a:rPr lang="ru-RU" altLang="ru-RU" dirty="0"/>
              <a:t>     </a:t>
            </a:r>
            <a:r>
              <a:rPr lang="ru-RU" altLang="ru-RU" sz="2000" dirty="0"/>
              <a:t>13 июня 2023 года Президент РФ подписал </a:t>
            </a:r>
            <a:r>
              <a:rPr lang="ru-RU" altLang="ru-RU" sz="2000" dirty="0">
                <a:solidFill>
                  <a:srgbClr val="FF0000"/>
                </a:solidFill>
                <a:hlinkClick r:id="rId3" action="ppaction://hlinksldjump"/>
              </a:rPr>
              <a:t>Федеральный закон №256-ФЗ  «О внесении изменений в статью 7 Федерального закона «Об основах охраны здоровья граждан в РФ»,</a:t>
            </a:r>
            <a:r>
              <a:rPr lang="ru-RU" altLang="ru-RU" sz="2000" dirty="0">
                <a:hlinkClick r:id="rId3" action="ppaction://hlinksldjump"/>
              </a:rPr>
              <a:t> </a:t>
            </a:r>
            <a:r>
              <a:rPr lang="ru-RU" altLang="ru-RU" sz="2000" dirty="0"/>
              <a:t>который внес поправки в: </a:t>
            </a:r>
          </a:p>
          <a:p>
            <a:pPr algn="just" eaLnBrk="1" hangingPunct="1"/>
            <a:endParaRPr lang="ru-RU" altLang="ru-RU" sz="2000" dirty="0"/>
          </a:p>
          <a:p>
            <a:pPr algn="just" eaLnBrk="1" hangingPunct="1"/>
            <a:r>
              <a:rPr lang="ru-RU" altLang="ru-RU" sz="2000" dirty="0">
                <a:hlinkClick r:id="rId3" action="ppaction://hlinksldjump"/>
              </a:rPr>
              <a:t>ч.3 ст. 7 ФЗ от 21 ноября 2011 года № 323-ФЗ «Об основах охраны здоровья граждан в РФ»;</a:t>
            </a:r>
            <a:endParaRPr lang="ru-RU" altLang="ru-RU" sz="2000" dirty="0"/>
          </a:p>
          <a:p>
            <a:pPr algn="just" eaLnBrk="1" hangingPunct="1"/>
            <a:endParaRPr lang="ru-RU" altLang="ru-RU" sz="2000" dirty="0"/>
          </a:p>
          <a:p>
            <a:pPr algn="just" eaLnBrk="1" hangingPunct="1"/>
            <a:r>
              <a:rPr lang="ru-RU" altLang="ru-RU" sz="2000" dirty="0"/>
              <a:t> </a:t>
            </a:r>
            <a:r>
              <a:rPr lang="ru-RU" altLang="ru-RU" sz="2000" dirty="0">
                <a:hlinkClick r:id="rId3" action="ppaction://hlinksldjump"/>
              </a:rPr>
              <a:t>ч.2,7 ст.41 ФЗ от 29 декабря 2012 года №273-ФЗ «Об образовании в РФ» </a:t>
            </a:r>
            <a:endParaRPr lang="ru-RU" altLang="ru-RU" sz="2000" dirty="0"/>
          </a:p>
          <a:p>
            <a:pPr algn="just" eaLnBrk="1" hangingPunct="1"/>
            <a:endParaRPr lang="ru-RU" altLang="ru-RU" dirty="0"/>
          </a:p>
          <a:p>
            <a:pPr algn="just" eaLnBrk="1" hangingPunct="1"/>
            <a:r>
              <a:rPr lang="ru-RU" altLang="ru-RU" sz="4400" b="1" dirty="0">
                <a:solidFill>
                  <a:srgbClr val="FF0000"/>
                </a:solidFill>
              </a:rPr>
              <a:t>    !!! </a:t>
            </a:r>
            <a:r>
              <a:rPr lang="ru-RU" altLang="ru-RU" sz="2400" dirty="0">
                <a:solidFill>
                  <a:srgbClr val="FF0000"/>
                </a:solidFill>
              </a:rPr>
              <a:t> </a:t>
            </a:r>
            <a:r>
              <a:rPr lang="ru-RU" altLang="ru-RU" sz="2000" b="1" dirty="0">
                <a:solidFill>
                  <a:srgbClr val="FF0000"/>
                </a:solidFill>
              </a:rPr>
              <a:t>Поправки начинают действовать с нового 2023/2024 учебного года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: скругленные углы 26">
            <a:extLst>
              <a:ext uri="{FF2B5EF4-FFF2-40B4-BE49-F238E27FC236}">
                <a16:creationId xmlns:a16="http://schemas.microsoft.com/office/drawing/2014/main" id="{DCC73E51-63FC-B1A8-E6F1-46C4537059E7}"/>
              </a:ext>
            </a:extLst>
          </p:cNvPr>
          <p:cNvSpPr/>
          <p:nvPr/>
        </p:nvSpPr>
        <p:spPr>
          <a:xfrm>
            <a:off x="1447800" y="0"/>
            <a:ext cx="9296400" cy="968375"/>
          </a:xfrm>
          <a:prstGeom prst="roundRect">
            <a:avLst>
              <a:gd name="adj" fmla="val 8134"/>
            </a:avLst>
          </a:prstGeom>
          <a:solidFill>
            <a:srgbClr val="5B9BD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-2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Допуск к занятиям физической культурой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Прямоугольник 2">
            <a:extLst>
              <a:ext uri="{FF2B5EF4-FFF2-40B4-BE49-F238E27FC236}">
                <a16:creationId xmlns:a16="http://schemas.microsoft.com/office/drawing/2014/main" id="{C522E306-95BE-A926-1D8A-6AABD63BE5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181600"/>
            <a:ext cx="9448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4100" name="Прямоугольник 8">
            <a:extLst>
              <a:ext uri="{FF2B5EF4-FFF2-40B4-BE49-F238E27FC236}">
                <a16:creationId xmlns:a16="http://schemas.microsoft.com/office/drawing/2014/main" id="{BA9116E1-53F2-938C-A5EB-2E781E7AF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371600"/>
            <a:ext cx="7924800" cy="446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400" dirty="0">
                <a:solidFill>
                  <a:srgbClr val="FF0000"/>
                </a:solidFill>
                <a:latin typeface="Calibri" panose="020F0502020204030204" pitchFamily="34" charset="0"/>
              </a:rPr>
              <a:t>☝!!!</a:t>
            </a:r>
            <a:r>
              <a:rPr lang="ru-RU" altLang="ru-RU" dirty="0">
                <a:latin typeface="Calibri" panose="020F0502020204030204" pitchFamily="34" charset="0"/>
              </a:rPr>
              <a:t>    </a:t>
            </a:r>
            <a:r>
              <a:rPr lang="ru-RU" altLang="ru-RU" sz="2400" b="1" dirty="0">
                <a:solidFill>
                  <a:srgbClr val="FF0000"/>
                </a:solidFill>
              </a:rPr>
              <a:t>Как будут проходить уроки физкультуры по новым правилам?</a:t>
            </a:r>
          </a:p>
          <a:p>
            <a:pPr eaLnBrk="1" hangingPunct="1"/>
            <a:endParaRPr lang="ru-RU" altLang="ru-RU" sz="2400" dirty="0">
              <a:solidFill>
                <a:srgbClr val="FF0000"/>
              </a:solidFill>
            </a:endParaRPr>
          </a:p>
          <a:p>
            <a:pPr algn="just" eaLnBrk="1" hangingPunct="1"/>
            <a:r>
              <a:rPr lang="ru-RU" altLang="ru-RU" sz="2400" u="sng" dirty="0">
                <a:hlinkClick r:id="rId3"/>
              </a:rPr>
              <a:t>ФЗ-273 от 29.12.2012 «Об образовании в РФ»</a:t>
            </a:r>
            <a:r>
              <a:rPr lang="ru-RU" altLang="ru-RU" sz="2400" dirty="0"/>
              <a:t> дополнен новым положением, согласно которому ученики могут принимать участие в занятиях физической культурой </a:t>
            </a:r>
            <a:r>
              <a:rPr lang="ru-RU" altLang="ru-RU" sz="2400" u="sng" dirty="0"/>
              <a:t>только после предоставления соответствующего заключения от медицинской организации, полученного в результате профилактического осмотра.</a:t>
            </a:r>
          </a:p>
          <a:p>
            <a:pPr algn="just" eaLnBrk="1" hangingPunct="1"/>
            <a:r>
              <a:rPr lang="ru-RU" altLang="ru-RU" sz="2400" dirty="0"/>
              <a:t>          </a:t>
            </a:r>
          </a:p>
        </p:txBody>
      </p:sp>
      <p:sp>
        <p:nvSpPr>
          <p:cNvPr id="4101" name="AutoShape 2" descr="https://yandex-images.clstorage.net/5A5q1Qt50/80ffafbuwuY/VMWSKmGk-KFw8I5rSiM_uRopLTzQIHyGxTNNEV1lcTyjrfTB7uMznPwYRklQPB5dqGLzQB_hqBP-K9ahWz2fiAKUh3v2NTigNeJM-EygO7xJLn35gKY9hxNwTF4GePniOeeuSie9rQ4oGpKJQHpOWDG5dlGTKbhd_DCYqMKoQNDXjhuq5LWzq_ArQ6EDL7p9CCOtdQ-q6oXAaRVaQLbzrzatKw3qsqiKpZVVCwyixhC_cqPf1CO4UPO1XWxAqAEXGglbrS56-2mx4EPhiyh38sJkIfsIL2LHBi3clEJzfW72oSSGLXboBC0SWUxIJMDT_LsoHZqs91o-epSsRKJA1RIJV-jlvrKrd60JKcLm_XRAZKZygytoxEIkVFNCevAm_mdjxKQ3pIbokFJBw69M1PjzqhcU4HgRcP1TJwRkipUfwF4g5vt14n9tA-dNIvt_TGlkN0YraAHH6h0UwThzL_cmLIplMmYBbteXyoIkQpN3-OgdlGFwl7uyGq4F6oFQ1oyWpeS1P-gxqUQuQSn9_40u7rKJae-ODaBV3ciz_Wh8re8A7L5ozSpcW0EM68Pf-vKu1ZWgtxYyN5ssyKkF21IKGGLhu3VuPSDB7YQrtTJEIuk5R2PiiQToXBfAsr2p92FuAiP0rAWilZoDw6eAVv4yqxEUqjqZtzTQIsEmhlDXQ9KirDp14DbiQ-kHK_c5A2kpN4YrJsGE7JAbSLz5bLqmo80idqxKbBiaSg2sjt_9emxW3qs2Gvq9mmmBoQYemMwS7-E7OOj_oIZvAKC6fI3hanPJ52lFQeZYWs_0fCjyretF7_VnRmIaUkVLa4FW__8sWhKndJi68tjrweSK09WBlyrj8zBs9mDNaIrrfH7P5yo8zmmmSQVkUFTKPTNpOmGpBKtzI0Nok5LNSmVLFHvyp9deKPFQsnzdo05lxdYejp8i5Pu5ZHFujWkBJ7LyyOzutM_gbsoCJV1Qxw">
            <a:extLst>
              <a:ext uri="{FF2B5EF4-FFF2-40B4-BE49-F238E27FC236}">
                <a16:creationId xmlns:a16="http://schemas.microsoft.com/office/drawing/2014/main" id="{42235754-0D11-1331-086C-6CC8FEE85C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4102" name="AutoShape 4" descr="https://yandex-images.clstorage.net/5A5q1Qt50/80ffafbuwuY/VMWSKmGk-KFw8I5rSiM_uRopLTzQIHyGxTNNEV1lcTyjrfTB7uMznPwYRklQPB5dqGLzQB_hqBP-K9ahWz2fiAKUh3v2NTigNeJM-EygO7xJLn35gKY9hxNwTF4GePniOeeuSie9rQ4oGpKJQHpOWDG5dlGTKbhd_DCYqMKoQNDXjhuq5LWzq_ArQ6EDL7p9CCOtdQ-q6oXAaRVaQLbzrzatKw3qsqiKpZVVCwyixhC_cqPf1CO4UPO1XWxAqAEXGglbrS56-2mx4EPhiyh38sJkIfsIL2LHBi3clEJzfW72oSSGLXboBC0SWUxIJMDT_LsoHZqs91o-epSsRKJA1RIJV-jlvrKrd60JKcLm_XRAZKZygytoxEIkVFNCevAm_mdjxKQ3pIbokFJBw69M1PjzqhcU4HgRcP1TJwRkipUfwF4g5vt14n9tA-dNIvt_TGlkN0YraAHH6h0UwThzL_cmLIplMmYBbteXyoIkQpN3-OgdlGFwl7uyGq4F6oFQ1oyWpeS1P-gxqUQuQSn9_40u7rKJae-ODaBV3ciz_Wh8re8A7L5ozSpcW0EM68Pf-vKu1ZWgtxYyN5ssyKkF21IKGGLhu3VuPSDB7YQrtTJEIuk5R2PiiQToXBfAsr2p92FuAiP0rAWilZoDw6eAVv4yqxEUqjqZtzTQIsEmhlDXQ9KirDp14DbiQ-kHK_c5A2kpN4YrJsGE7JAbSLz5bLqmo80idqxKbBiaSg2sjt_9emxW3qs2Gvq9mmmBoQYemMwS7-E7OOj_oIZvAKC6fI3hanPJ52lFQeZYWs_0fCjyretF7_VnRmIaUkVLa4FW__8sWhKndJi68tjrweSK09WBlyrj8zBs9mDNaIrrfH7P5yo8zmmmSQVkUFTKPTNpOmGpBKtzI0Nok5LNSmVLFHvyp9deKPFQsnzdo05lxdYejp8i5Pu5ZHFujWkBJ7LyyOzutM_gbsoCJV1Qxw">
            <a:extLst>
              <a:ext uri="{FF2B5EF4-FFF2-40B4-BE49-F238E27FC236}">
                <a16:creationId xmlns:a16="http://schemas.microsoft.com/office/drawing/2014/main" id="{0B4F4DB4-BD94-32AE-E835-82B36F4A779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pic>
        <p:nvPicPr>
          <p:cNvPr id="4103" name="Picture 5">
            <a:extLst>
              <a:ext uri="{FF2B5EF4-FFF2-40B4-BE49-F238E27FC236}">
                <a16:creationId xmlns:a16="http://schemas.microsoft.com/office/drawing/2014/main" id="{6C332913-246A-DEA5-8AC7-21652CA8D3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1600" y="2667000"/>
            <a:ext cx="3200400" cy="213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: скругленные углы 26">
            <a:extLst>
              <a:ext uri="{FF2B5EF4-FFF2-40B4-BE49-F238E27FC236}">
                <a16:creationId xmlns:a16="http://schemas.microsoft.com/office/drawing/2014/main" id="{0D9249E9-78F6-FD00-10A3-F5844D95BA40}"/>
              </a:ext>
            </a:extLst>
          </p:cNvPr>
          <p:cNvSpPr/>
          <p:nvPr/>
        </p:nvSpPr>
        <p:spPr>
          <a:xfrm>
            <a:off x="1447800" y="0"/>
            <a:ext cx="9296400" cy="968375"/>
          </a:xfrm>
          <a:prstGeom prst="roundRect">
            <a:avLst>
              <a:gd name="adj" fmla="val 8134"/>
            </a:avLst>
          </a:prstGeom>
          <a:solidFill>
            <a:srgbClr val="5B9BD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-2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Допуск к занятиям физической культурой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Прямоугольник 2">
            <a:extLst>
              <a:ext uri="{FF2B5EF4-FFF2-40B4-BE49-F238E27FC236}">
                <a16:creationId xmlns:a16="http://schemas.microsoft.com/office/drawing/2014/main" id="{8868336B-8554-1F2F-755D-718F4590B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181600"/>
            <a:ext cx="9448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5124" name="Прямоугольник 8">
            <a:extLst>
              <a:ext uri="{FF2B5EF4-FFF2-40B4-BE49-F238E27FC236}">
                <a16:creationId xmlns:a16="http://schemas.microsoft.com/office/drawing/2014/main" id="{97C6247D-1CBF-76D3-7FD4-7CAE22209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524000"/>
            <a:ext cx="109728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4400" dirty="0">
                <a:solidFill>
                  <a:srgbClr val="FF0000"/>
                </a:solidFill>
                <a:latin typeface="Calibri" panose="020F0502020204030204" pitchFamily="34" charset="0"/>
              </a:rPr>
              <a:t>☝!!!</a:t>
            </a:r>
            <a:r>
              <a:rPr lang="ru-RU" altLang="ru-RU" sz="2400" dirty="0">
                <a:latin typeface="Calibri" panose="020F0502020204030204" pitchFamily="34" charset="0"/>
              </a:rPr>
              <a:t>   </a:t>
            </a:r>
            <a:r>
              <a:rPr lang="ru-RU" altLang="ru-RU" sz="2400" b="1" dirty="0">
                <a:solidFill>
                  <a:srgbClr val="FF0000"/>
                </a:solidFill>
              </a:rPr>
              <a:t>Как получить допуск к урокам физкультуры по новым правилам?</a:t>
            </a:r>
            <a:endParaRPr lang="ru-RU" altLang="ru-RU" sz="2400" dirty="0"/>
          </a:p>
          <a:p>
            <a:pPr algn="just" eaLnBrk="1" hangingPunct="1"/>
            <a:r>
              <a:rPr lang="ru-RU" altLang="ru-RU" sz="2400" dirty="0"/>
              <a:t>             Теперь </a:t>
            </a:r>
            <a:r>
              <a:rPr lang="ru-RU" altLang="ru-RU" sz="2400" u="sng" dirty="0"/>
              <a:t>решение врачей </a:t>
            </a:r>
            <a:r>
              <a:rPr lang="ru-RU" altLang="ru-RU" sz="2400" dirty="0"/>
              <a:t>о допуске или ограничениях при занятиях физкультурой </a:t>
            </a:r>
            <a:r>
              <a:rPr lang="ru-RU" altLang="ru-RU" sz="2400" u="sng" dirty="0"/>
              <a:t>является обязательным </a:t>
            </a:r>
            <a:r>
              <a:rPr lang="ru-RU" altLang="ru-RU" sz="2400" dirty="0"/>
              <a:t>– без него ребенка не допустят к урокам.</a:t>
            </a:r>
          </a:p>
          <a:p>
            <a:pPr algn="just" eaLnBrk="1" hangingPunct="1"/>
            <a:endParaRPr lang="ru-RU" altLang="ru-RU" sz="2400" b="1" dirty="0">
              <a:solidFill>
                <a:srgbClr val="FF0000"/>
              </a:solidFill>
            </a:endParaRPr>
          </a:p>
          <a:p>
            <a:pPr algn="just" eaLnBrk="1" hangingPunct="1"/>
            <a:r>
              <a:rPr lang="ru-RU" altLang="ru-RU" sz="2400" b="1" dirty="0">
                <a:solidFill>
                  <a:srgbClr val="FF0000"/>
                </a:solidFill>
              </a:rPr>
              <a:t>Однако !!!</a:t>
            </a:r>
          </a:p>
          <a:p>
            <a:pPr algn="just" eaLnBrk="1" hangingPunct="1"/>
            <a:r>
              <a:rPr lang="ru-RU" altLang="ru-RU" sz="2400" dirty="0"/>
              <a:t>         Специально родителям обращаться к врачу за справкой о допуске на урок физкультуры не нужно, это делается </a:t>
            </a:r>
            <a:r>
              <a:rPr lang="ru-RU" altLang="ru-RU" sz="2400" b="1" u="sng" dirty="0"/>
              <a:t>в рамках прохождения обучающимися профилактических медосмотров.</a:t>
            </a:r>
          </a:p>
          <a:p>
            <a:pPr eaLnBrk="1" hangingPunct="1"/>
            <a:endParaRPr lang="ru-RU" altLang="ru-RU" sz="2400" dirty="0">
              <a:solidFill>
                <a:srgbClr val="FF0000"/>
              </a:solidFill>
            </a:endParaRPr>
          </a:p>
          <a:p>
            <a:pPr eaLnBrk="1" hangingPunct="1"/>
            <a:endParaRPr lang="ru-RU" altLang="ru-RU" sz="2400" dirty="0">
              <a:solidFill>
                <a:srgbClr val="FF0000"/>
              </a:solidFill>
            </a:endParaRPr>
          </a:p>
        </p:txBody>
      </p:sp>
      <p:sp>
        <p:nvSpPr>
          <p:cNvPr id="5125" name="AutoShape 2" descr="https://yandex-images.clstorage.net/5A5q1Qt50/80ffafbuwuY/VMWSKmGk-KFw8I5rSiM_uRopLTzQIHyGxTNNEV1lcTyjrfTB7uMznPwYRklQPB5dqGLzQB_hqBP-K9ahWz2fiAKUh3v2NTigNeJM-EygO7xJLn35gKY9hxNwTF4GePniOeeuSie9rQ4oGpKJQHpOWDG5dlGTKbhd_DCYqMKoQNDXjhuq5LWzq_ArQ6EDL7p9CCOtdQ-q6oXAaRVaQLbzrzatKw3qsqiKpZVVCwyixhC_cqPf1CO4UPO1XWxAqAEXGglbrS56-2mx4EPhiyh38sJkIfsIL2LHBi3clEJzfW72oSSGLXboBC0SWUxIJMDT_LsoHZqs91o-epSsRKJA1RIJV-jlvrKrd60JKcLm_XRAZKZygytoxEIkVFNCevAm_mdjxKQ3pIbokFJBw69M1PjzqhcU4HgRcP1TJwRkipUfwF4g5vt14n9tA-dNIvt_TGlkN0YraAHH6h0UwThzL_cmLIplMmYBbteXyoIkQpN3-OgdlGFwl7uyGq4F6oFQ1oyWpeS1P-gxqUQuQSn9_40u7rKJae-ODaBV3ciz_Wh8re8A7L5ozSpcW0EM68Pf-vKu1ZWgtxYyN5ssyKkF21IKGGLhu3VuPSDB7YQrtTJEIuk5R2PiiQToXBfAsr2p92FuAiP0rAWilZoDw6eAVv4yqxEUqjqZtzTQIsEmhlDXQ9KirDp14DbiQ-kHK_c5A2kpN4YrJsGE7JAbSLz5bLqmo80idqxKbBiaSg2sjt_9emxW3qs2Gvq9mmmBoQYemMwS7-E7OOj_oIZvAKC6fI3hanPJ52lFQeZYWs_0fCjyretF7_VnRmIaUkVLa4FW__8sWhKndJi68tjrweSK09WBlyrj8zBs9mDNaIrrfH7P5yo8zmmmSQVkUFTKPTNpOmGpBKtzI0Nok5LNSmVLFHvyp9deKPFQsnzdo05lxdYejp8i5Pu5ZHFujWkBJ7LyyOzutM_gbsoCJV1Qxw">
            <a:extLst>
              <a:ext uri="{FF2B5EF4-FFF2-40B4-BE49-F238E27FC236}">
                <a16:creationId xmlns:a16="http://schemas.microsoft.com/office/drawing/2014/main" id="{851CBA60-8AB2-C199-D4AA-D846258DC9A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5126" name="AutoShape 4" descr="https://yandex-images.clstorage.net/5A5q1Qt50/80ffafbuwuY/VMWSKmGk-KFw8I5rSiM_uRopLTzQIHyGxTNNEV1lcTyjrfTB7uMznPwYRklQPB5dqGLzQB_hqBP-K9ahWz2fiAKUh3v2NTigNeJM-EygO7xJLn35gKY9hxNwTF4GePniOeeuSie9rQ4oGpKJQHpOWDG5dlGTKbhd_DCYqMKoQNDXjhuq5LWzq_ArQ6EDL7p9CCOtdQ-q6oXAaRVaQLbzrzatKw3qsqiKpZVVCwyixhC_cqPf1CO4UPO1XWxAqAEXGglbrS56-2mx4EPhiyh38sJkIfsIL2LHBi3clEJzfW72oSSGLXboBC0SWUxIJMDT_LsoHZqs91o-epSsRKJA1RIJV-jlvrKrd60JKcLm_XRAZKZygytoxEIkVFNCevAm_mdjxKQ3pIbokFJBw69M1PjzqhcU4HgRcP1TJwRkipUfwF4g5vt14n9tA-dNIvt_TGlkN0YraAHH6h0UwThzL_cmLIplMmYBbteXyoIkQpN3-OgdlGFwl7uyGq4F6oFQ1oyWpeS1P-gxqUQuQSn9_40u7rKJae-ODaBV3ciz_Wh8re8A7L5ozSpcW0EM68Pf-vKu1ZWgtxYyN5ssyKkF21IKGGLhu3VuPSDB7YQrtTJEIuk5R2PiiQToXBfAsr2p92FuAiP0rAWilZoDw6eAVv4yqxEUqjqZtzTQIsEmhlDXQ9KirDp14DbiQ-kHK_c5A2kpN4YrJsGE7JAbSLz5bLqmo80idqxKbBiaSg2sjt_9emxW3qs2Gvq9mmmBoQYemMwS7-E7OOj_oIZvAKC6fI3hanPJ52lFQeZYWs_0fCjyretF7_VnRmIaUkVLa4FW__8sWhKndJi68tjrweSK09WBlyrj8zBs9mDNaIrrfH7P5yo8zmmmSQVkUFTKPTNpOmGpBKtzI0Nok5LNSmVLFHvyp9deKPFQsnzdo05lxdYejp8i5Pu5ZHFujWkBJ7LyyOzutM_gbsoCJV1Qxw">
            <a:extLst>
              <a:ext uri="{FF2B5EF4-FFF2-40B4-BE49-F238E27FC236}">
                <a16:creationId xmlns:a16="http://schemas.microsoft.com/office/drawing/2014/main" id="{0D8E4890-4810-0180-C9D3-7063019CD9D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: скругленные углы 26">
            <a:extLst>
              <a:ext uri="{FF2B5EF4-FFF2-40B4-BE49-F238E27FC236}">
                <a16:creationId xmlns:a16="http://schemas.microsoft.com/office/drawing/2014/main" id="{36BD7C9E-5204-EB23-F2BD-61BCB5177122}"/>
              </a:ext>
            </a:extLst>
          </p:cNvPr>
          <p:cNvSpPr/>
          <p:nvPr/>
        </p:nvSpPr>
        <p:spPr>
          <a:xfrm>
            <a:off x="1447800" y="152400"/>
            <a:ext cx="9296400" cy="968375"/>
          </a:xfrm>
          <a:prstGeom prst="roundRect">
            <a:avLst>
              <a:gd name="adj" fmla="val 8134"/>
            </a:avLst>
          </a:prstGeom>
          <a:solidFill>
            <a:srgbClr val="5B9BD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-2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Допуск к занятиям физической культурой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Прямоугольник 2">
            <a:extLst>
              <a:ext uri="{FF2B5EF4-FFF2-40B4-BE49-F238E27FC236}">
                <a16:creationId xmlns:a16="http://schemas.microsoft.com/office/drawing/2014/main" id="{7C8708BA-4EB1-25DF-9CAC-69CB24FB7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181600"/>
            <a:ext cx="9448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6148" name="Прямоугольник 8">
            <a:extLst>
              <a:ext uri="{FF2B5EF4-FFF2-40B4-BE49-F238E27FC236}">
                <a16:creationId xmlns:a16="http://schemas.microsoft.com/office/drawing/2014/main" id="{34002414-729D-C44D-E5DF-2ED09686E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524000"/>
            <a:ext cx="10134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400">
              <a:solidFill>
                <a:srgbClr val="FF0000"/>
              </a:solidFill>
            </a:endParaRPr>
          </a:p>
          <a:p>
            <a:pPr eaLnBrk="1" hangingPunct="1"/>
            <a:endParaRPr lang="ru-RU" altLang="ru-RU" sz="2400">
              <a:solidFill>
                <a:srgbClr val="FF0000"/>
              </a:solidFill>
            </a:endParaRPr>
          </a:p>
        </p:txBody>
      </p:sp>
      <p:sp>
        <p:nvSpPr>
          <p:cNvPr id="6149" name="AutoShape 2" descr="https://yandex-images.clstorage.net/5A5q1Qt50/80ffafbuwuY/VMWSKmGk-KFw8I5rSiM_uRopLTzQIHyGxTNNEV1lcTyjrfTB7uMznPwYRklQPB5dqGLzQB_hqBP-K9ahWz2fiAKUh3v2NTigNeJM-EygO7xJLn35gKY9hxNwTF4GePniOeeuSie9rQ4oGpKJQHpOWDG5dlGTKbhd_DCYqMKoQNDXjhuq5LWzq_ArQ6EDL7p9CCOtdQ-q6oXAaRVaQLbzrzatKw3qsqiKpZVVCwyixhC_cqPf1CO4UPO1XWxAqAEXGglbrS56-2mx4EPhiyh38sJkIfsIL2LHBi3clEJzfW72oSSGLXboBC0SWUxIJMDT_LsoHZqs91o-epSsRKJA1RIJV-jlvrKrd60JKcLm_XRAZKZygytoxEIkVFNCevAm_mdjxKQ3pIbokFJBw69M1PjzqhcU4HgRcP1TJwRkipUfwF4g5vt14n9tA-dNIvt_TGlkN0YraAHH6h0UwThzL_cmLIplMmYBbteXyoIkQpN3-OgdlGFwl7uyGq4F6oFQ1oyWpeS1P-gxqUQuQSn9_40u7rKJae-ODaBV3ciz_Wh8re8A7L5ozSpcW0EM68Pf-vKu1ZWgtxYyN5ssyKkF21IKGGLhu3VuPSDB7YQrtTJEIuk5R2PiiQToXBfAsr2p92FuAiP0rAWilZoDw6eAVv4yqxEUqjqZtzTQIsEmhlDXQ9KirDp14DbiQ-kHK_c5A2kpN4YrJsGE7JAbSLz5bLqmo80idqxKbBiaSg2sjt_9emxW3qs2Gvq9mmmBoQYemMwS7-E7OOj_oIZvAKC6fI3hanPJ52lFQeZYWs_0fCjyretF7_VnRmIaUkVLa4FW__8sWhKndJi68tjrweSK09WBlyrj8zBs9mDNaIrrfH7P5yo8zmmmSQVkUFTKPTNpOmGpBKtzI0Nok5LNSmVLFHvyp9deKPFQsnzdo05lxdYejp8i5Pu5ZHFujWkBJ7LyyOzutM_gbsoCJV1Qxw">
            <a:extLst>
              <a:ext uri="{FF2B5EF4-FFF2-40B4-BE49-F238E27FC236}">
                <a16:creationId xmlns:a16="http://schemas.microsoft.com/office/drawing/2014/main" id="{DFC74BC2-63B8-A352-C15B-BF31534E143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6150" name="AutoShape 4" descr="https://yandex-images.clstorage.net/5A5q1Qt50/80ffafbuwuY/VMWSKmGk-KFw8I5rSiM_uRopLTzQIHyGxTNNEV1lcTyjrfTB7uMznPwYRklQPB5dqGLzQB_hqBP-K9ahWz2fiAKUh3v2NTigNeJM-EygO7xJLn35gKY9hxNwTF4GePniOeeuSie9rQ4oGpKJQHpOWDG5dlGTKbhd_DCYqMKoQNDXjhuq5LWzq_ArQ6EDL7p9CCOtdQ-q6oXAaRVaQLbzrzatKw3qsqiKpZVVCwyixhC_cqPf1CO4UPO1XWxAqAEXGglbrS56-2mx4EPhiyh38sJkIfsIL2LHBi3clEJzfW72oSSGLXboBC0SWUxIJMDT_LsoHZqs91o-epSsRKJA1RIJV-jlvrKrd60JKcLm_XRAZKZygytoxEIkVFNCevAm_mdjxKQ3pIbokFJBw69M1PjzqhcU4HgRcP1TJwRkipUfwF4g5vt14n9tA-dNIvt_TGlkN0YraAHH6h0UwThzL_cmLIplMmYBbteXyoIkQpN3-OgdlGFwl7uyGq4F6oFQ1oyWpeS1P-gxqUQuQSn9_40u7rKJae-ODaBV3ciz_Wh8re8A7L5ozSpcW0EM68Pf-vKu1ZWgtxYyN5ssyKkF21IKGGLhu3VuPSDB7YQrtTJEIuk5R2PiiQToXBfAsr2p92FuAiP0rAWilZoDw6eAVv4yqxEUqjqZtzTQIsEmhlDXQ9KirDp14DbiQ-kHK_c5A2kpN4YrJsGE7JAbSLz5bLqmo80idqxKbBiaSg2sjt_9emxW3qs2Gvq9mmmBoQYemMwS7-E7OOj_oIZvAKC6fI3hanPJ52lFQeZYWs_0fCjyretF7_VnRmIaUkVLa4FW__8sWhKndJi68tjrweSK09WBlyrj8zBs9mDNaIrrfH7P5yo8zmmmSQVkUFTKPTNpOmGpBKtzI0Nok5LNSmVLFHvyp9deKPFQsnzdo05lxdYejp8i5Pu5ZHFujWkBJ7LyyOzutM_gbsoCJV1Qxw">
            <a:extLst>
              <a:ext uri="{FF2B5EF4-FFF2-40B4-BE49-F238E27FC236}">
                <a16:creationId xmlns:a16="http://schemas.microsoft.com/office/drawing/2014/main" id="{70962ADF-AE66-6891-A56E-47F0A9C7E05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6151" name="Rectangle 2">
            <a:extLst>
              <a:ext uri="{FF2B5EF4-FFF2-40B4-BE49-F238E27FC236}">
                <a16:creationId xmlns:a16="http://schemas.microsoft.com/office/drawing/2014/main" id="{01008E4E-9274-FDFB-031A-270BC91E85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-949424"/>
            <a:ext cx="11125200" cy="7078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14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        </a:t>
            </a:r>
          </a:p>
          <a:p>
            <a:pPr algn="just" eaLnBrk="1" hangingPunct="1"/>
            <a:r>
              <a:rPr lang="ru-RU" altLang="ru-RU" sz="14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 </a:t>
            </a:r>
          </a:p>
          <a:p>
            <a:pPr algn="just" eaLnBrk="1" hangingPunct="1"/>
            <a:endParaRPr lang="ru-RU" altLang="ru-RU" sz="1400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14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                                </a:t>
            </a:r>
          </a:p>
          <a:p>
            <a:pPr algn="just" eaLnBrk="1" hangingPunct="1"/>
            <a:r>
              <a:rPr lang="ru-RU" altLang="ru-RU" sz="14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                              </a:t>
            </a:r>
          </a:p>
          <a:p>
            <a:pPr algn="just" eaLnBrk="1" hangingPunct="1"/>
            <a:endParaRPr lang="ru-RU" altLang="ru-RU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/>
            <a:endParaRPr lang="ru-RU" altLang="ru-RU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         </a:t>
            </a:r>
          </a:p>
          <a:p>
            <a:pPr algn="just" eaLnBrk="1" hangingPunct="1"/>
            <a:endParaRPr lang="ru-RU" altLang="ru-RU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   </a:t>
            </a:r>
          </a:p>
          <a:p>
            <a:pPr algn="just" eaLnBrk="1" hangingPunct="1"/>
            <a:r>
              <a:rPr lang="ru-RU" altLang="ru-RU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             </a:t>
            </a:r>
          </a:p>
          <a:p>
            <a:pPr algn="just" eaLnBrk="1" hangingPunct="1"/>
            <a:r>
              <a:rPr lang="ru-RU" altLang="ru-RU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                   </a:t>
            </a:r>
          </a:p>
          <a:p>
            <a:pPr algn="just" eaLnBrk="1" hangingPunct="1"/>
            <a:r>
              <a:rPr lang="ru-RU" altLang="ru-RU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                   </a:t>
            </a:r>
          </a:p>
          <a:p>
            <a:pPr algn="just" eaLnBrk="1" hangingPunct="1"/>
            <a:endParaRPr lang="ru-RU" altLang="ru-RU" sz="24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      </a:t>
            </a:r>
          </a:p>
          <a:p>
            <a:pPr algn="just" eaLnBrk="1" hangingPunct="1"/>
            <a:r>
              <a:rPr lang="ru-RU" altLang="ru-RU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              </a:t>
            </a:r>
          </a:p>
          <a:p>
            <a:pPr algn="just" eaLnBrk="1" hangingPunct="1"/>
            <a:r>
              <a:rPr lang="ru-RU" altLang="ru-RU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</a:t>
            </a:r>
          </a:p>
          <a:p>
            <a:pPr algn="just" eaLnBrk="1" hangingPunct="1"/>
            <a:endParaRPr lang="ru-RU" altLang="ru-RU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/>
            <a:endParaRPr lang="ru-RU" altLang="ru-RU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/>
            <a:endParaRPr lang="ru-RU" altLang="ru-RU" sz="2400" dirty="0">
              <a:solidFill>
                <a:srgbClr val="000000"/>
              </a:solidFill>
            </a:endParaRPr>
          </a:p>
          <a:p>
            <a:pPr algn="just" eaLnBrk="1" hangingPunct="1"/>
            <a:endParaRPr lang="ru-RU" altLang="ru-RU" sz="2400" dirty="0"/>
          </a:p>
        </p:txBody>
      </p:sp>
      <p:sp>
        <p:nvSpPr>
          <p:cNvPr id="6152" name="Прямоугольник 9">
            <a:extLst>
              <a:ext uri="{FF2B5EF4-FFF2-40B4-BE49-F238E27FC236}">
                <a16:creationId xmlns:a16="http://schemas.microsoft.com/office/drawing/2014/main" id="{4E6AC0F3-CF10-F42B-EDB3-1F58E249A7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343400"/>
            <a:ext cx="1097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           </a:t>
            </a:r>
          </a:p>
        </p:txBody>
      </p:sp>
      <p:sp>
        <p:nvSpPr>
          <p:cNvPr id="6153" name="Прямоугольник 11">
            <a:extLst>
              <a:ext uri="{FF2B5EF4-FFF2-40B4-BE49-F238E27FC236}">
                <a16:creationId xmlns:a16="http://schemas.microsoft.com/office/drawing/2014/main" id="{67DF86BF-0594-6ADF-57F4-3293E0901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572000"/>
            <a:ext cx="32305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154" name="Прямоугольник 9">
            <a:extLst>
              <a:ext uri="{FF2B5EF4-FFF2-40B4-BE49-F238E27FC236}">
                <a16:creationId xmlns:a16="http://schemas.microsoft.com/office/drawing/2014/main" id="{ACA94E28-0DEA-97A5-7212-0A9AD96BD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120775"/>
            <a:ext cx="10210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400" dirty="0">
                <a:solidFill>
                  <a:srgbClr val="FF0000"/>
                </a:solidFill>
                <a:latin typeface="Calibri" panose="020F0502020204030204" pitchFamily="34" charset="0"/>
              </a:rPr>
              <a:t>☝!!!  </a:t>
            </a:r>
            <a:r>
              <a:rPr lang="ru-RU" altLang="ru-RU" sz="2400" b="1" dirty="0">
                <a:solidFill>
                  <a:srgbClr val="FF0000"/>
                </a:solidFill>
              </a:rPr>
              <a:t>Как оформляются результаты медосмотров?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55575" y="2057400"/>
            <a:ext cx="1180782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            На основании результатов профилактического осмотра врач, ответственный за проведение профилактического осмотра:</a:t>
            </a:r>
          </a:p>
          <a:p>
            <a:pPr algn="just"/>
            <a:r>
              <a:rPr lang="ru-RU" sz="2000" dirty="0"/>
              <a:t>           1) определяет группу здоровья несовершеннолетнего в соответствии с Правилами комплексной оценки состояния здоровья несовершеннолетних, предусмотренными </a:t>
            </a:r>
            <a:r>
              <a:rPr lang="ru-RU" sz="2000" dirty="0">
                <a:hlinkClick r:id="rId3" action="ppaction://hlinksldjump"/>
              </a:rPr>
              <a:t>приложением 2 к Порядку;</a:t>
            </a:r>
            <a:endParaRPr lang="ru-RU" sz="2000" dirty="0"/>
          </a:p>
          <a:p>
            <a:pPr algn="just"/>
            <a:r>
              <a:rPr lang="ru-RU" sz="2000" dirty="0"/>
              <a:t>            2) определяет медицинскую группу для занятий физической культурой в соответствии с Правилами определения медицинских групп для занятий несовершеннолетними физической культурой, предусмотренными </a:t>
            </a:r>
            <a:r>
              <a:rPr lang="ru-RU" sz="2000" dirty="0">
                <a:hlinkClick r:id="rId3" action="ppaction://hlinksldjump"/>
              </a:rPr>
              <a:t>приложением N 3 к Порядку </a:t>
            </a:r>
            <a:r>
              <a:rPr lang="ru-RU" sz="2000" dirty="0"/>
              <a:t>и оформляет медицинское заключение о принадлежности несовершеннолетнего к медицинской группе для занятий физической культурой по форме, предусмотренной </a:t>
            </a:r>
            <a:r>
              <a:rPr lang="ru-RU" sz="2000" dirty="0">
                <a:hlinkClick r:id="rId3" action="ppaction://hlinksldjump"/>
              </a:rPr>
              <a:t>приложением N 4 к Порядку</a:t>
            </a:r>
            <a:r>
              <a:rPr lang="ru-RU" sz="2000" dirty="0"/>
              <a:t> (в отношении несовершеннолетних, занимающихся физической культурой);</a:t>
            </a:r>
          </a:p>
          <a:p>
            <a:pPr algn="just"/>
            <a:r>
              <a:rPr lang="ru-RU" sz="2000" dirty="0"/>
              <a:t>             4)направляет информацию о результатах профилактического осмотра медицинским работникам медицинского блока образовательной организации, в которой обучается несовершеннолетний.</a:t>
            </a:r>
          </a:p>
        </p:txBody>
      </p:sp>
    </p:spTree>
    <p:extLst>
      <p:ext uri="{BB962C8B-B14F-4D97-AF65-F5344CB8AC3E}">
        <p14:creationId xmlns:p14="http://schemas.microsoft.com/office/powerpoint/2010/main" val="3909051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: скругленные углы 26">
            <a:extLst>
              <a:ext uri="{FF2B5EF4-FFF2-40B4-BE49-F238E27FC236}">
                <a16:creationId xmlns:a16="http://schemas.microsoft.com/office/drawing/2014/main" id="{36BD7C9E-5204-EB23-F2BD-61BCB5177122}"/>
              </a:ext>
            </a:extLst>
          </p:cNvPr>
          <p:cNvSpPr/>
          <p:nvPr/>
        </p:nvSpPr>
        <p:spPr>
          <a:xfrm>
            <a:off x="1447800" y="152400"/>
            <a:ext cx="9296400" cy="968375"/>
          </a:xfrm>
          <a:prstGeom prst="roundRect">
            <a:avLst>
              <a:gd name="adj" fmla="val 8134"/>
            </a:avLst>
          </a:prstGeom>
          <a:solidFill>
            <a:srgbClr val="5B9BD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-2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Допуск к занятиям физической культурой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Прямоугольник 2">
            <a:extLst>
              <a:ext uri="{FF2B5EF4-FFF2-40B4-BE49-F238E27FC236}">
                <a16:creationId xmlns:a16="http://schemas.microsoft.com/office/drawing/2014/main" id="{7C8708BA-4EB1-25DF-9CAC-69CB24FB7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181600"/>
            <a:ext cx="9448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6148" name="Прямоугольник 8">
            <a:extLst>
              <a:ext uri="{FF2B5EF4-FFF2-40B4-BE49-F238E27FC236}">
                <a16:creationId xmlns:a16="http://schemas.microsoft.com/office/drawing/2014/main" id="{34002414-729D-C44D-E5DF-2ED09686E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524000"/>
            <a:ext cx="10134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400">
              <a:solidFill>
                <a:srgbClr val="FF0000"/>
              </a:solidFill>
            </a:endParaRPr>
          </a:p>
          <a:p>
            <a:pPr eaLnBrk="1" hangingPunct="1"/>
            <a:endParaRPr lang="ru-RU" altLang="ru-RU" sz="2400">
              <a:solidFill>
                <a:srgbClr val="FF0000"/>
              </a:solidFill>
            </a:endParaRPr>
          </a:p>
        </p:txBody>
      </p:sp>
      <p:sp>
        <p:nvSpPr>
          <p:cNvPr id="6149" name="AutoShape 2" descr="https://yandex-images.clstorage.net/5A5q1Qt50/80ffafbuwuY/VMWSKmGk-KFw8I5rSiM_uRopLTzQIHyGxTNNEV1lcTyjrfTB7uMznPwYRklQPB5dqGLzQB_hqBP-K9ahWz2fiAKUh3v2NTigNeJM-EygO7xJLn35gKY9hxNwTF4GePniOeeuSie9rQ4oGpKJQHpOWDG5dlGTKbhd_DCYqMKoQNDXjhuq5LWzq_ArQ6EDL7p9CCOtdQ-q6oXAaRVaQLbzrzatKw3qsqiKpZVVCwyixhC_cqPf1CO4UPO1XWxAqAEXGglbrS56-2mx4EPhiyh38sJkIfsIL2LHBi3clEJzfW72oSSGLXboBC0SWUxIJMDT_LsoHZqs91o-epSsRKJA1RIJV-jlvrKrd60JKcLm_XRAZKZygytoxEIkVFNCevAm_mdjxKQ3pIbokFJBw69M1PjzqhcU4HgRcP1TJwRkipUfwF4g5vt14n9tA-dNIvt_TGlkN0YraAHH6h0UwThzL_cmLIplMmYBbteXyoIkQpN3-OgdlGFwl7uyGq4F6oFQ1oyWpeS1P-gxqUQuQSn9_40u7rKJae-ODaBV3ciz_Wh8re8A7L5ozSpcW0EM68Pf-vKu1ZWgtxYyN5ssyKkF21IKGGLhu3VuPSDB7YQrtTJEIuk5R2PiiQToXBfAsr2p92FuAiP0rAWilZoDw6eAVv4yqxEUqjqZtzTQIsEmhlDXQ9KirDp14DbiQ-kHK_c5A2kpN4YrJsGE7JAbSLz5bLqmo80idqxKbBiaSg2sjt_9emxW3qs2Gvq9mmmBoQYemMwS7-E7OOj_oIZvAKC6fI3hanPJ52lFQeZYWs_0fCjyretF7_VnRmIaUkVLa4FW__8sWhKndJi68tjrweSK09WBlyrj8zBs9mDNaIrrfH7P5yo8zmmmSQVkUFTKPTNpOmGpBKtzI0Nok5LNSmVLFHvyp9deKPFQsnzdo05lxdYejp8i5Pu5ZHFujWkBJ7LyyOzutM_gbsoCJV1Qxw">
            <a:extLst>
              <a:ext uri="{FF2B5EF4-FFF2-40B4-BE49-F238E27FC236}">
                <a16:creationId xmlns:a16="http://schemas.microsoft.com/office/drawing/2014/main" id="{DFC74BC2-63B8-A352-C15B-BF31534E143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6150" name="AutoShape 4" descr="https://yandex-images.clstorage.net/5A5q1Qt50/80ffafbuwuY/VMWSKmGk-KFw8I5rSiM_uRopLTzQIHyGxTNNEV1lcTyjrfTB7uMznPwYRklQPB5dqGLzQB_hqBP-K9ahWz2fiAKUh3v2NTigNeJM-EygO7xJLn35gKY9hxNwTF4GePniOeeuSie9rQ4oGpKJQHpOWDG5dlGTKbhd_DCYqMKoQNDXjhuq5LWzq_ArQ6EDL7p9CCOtdQ-q6oXAaRVaQLbzrzatKw3qsqiKpZVVCwyixhC_cqPf1CO4UPO1XWxAqAEXGglbrS56-2mx4EPhiyh38sJkIfsIL2LHBi3clEJzfW72oSSGLXboBC0SWUxIJMDT_LsoHZqs91o-epSsRKJA1RIJV-jlvrKrd60JKcLm_XRAZKZygytoxEIkVFNCevAm_mdjxKQ3pIbokFJBw69M1PjzqhcU4HgRcP1TJwRkipUfwF4g5vt14n9tA-dNIvt_TGlkN0YraAHH6h0UwThzL_cmLIplMmYBbteXyoIkQpN3-OgdlGFwl7uyGq4F6oFQ1oyWpeS1P-gxqUQuQSn9_40u7rKJae-ODaBV3ciz_Wh8re8A7L5ozSpcW0EM68Pf-vKu1ZWgtxYyN5ssyKkF21IKGGLhu3VuPSDB7YQrtTJEIuk5R2PiiQToXBfAsr2p92FuAiP0rAWilZoDw6eAVv4yqxEUqjqZtzTQIsEmhlDXQ9KirDp14DbiQ-kHK_c5A2kpN4YrJsGE7JAbSLz5bLqmo80idqxKbBiaSg2sjt_9emxW3qs2Gvq9mmmBoQYemMwS7-E7OOj_oIZvAKC6fI3hanPJ52lFQeZYWs_0fCjyretF7_VnRmIaUkVLa4FW__8sWhKndJi68tjrweSK09WBlyrj8zBs9mDNaIrrfH7P5yo8zmmmSQVkUFTKPTNpOmGpBKtzI0Nok5LNSmVLFHvyp9deKPFQsnzdo05lxdYejp8i5Pu5ZHFujWkBJ7LyyOzutM_gbsoCJV1Qxw">
            <a:extLst>
              <a:ext uri="{FF2B5EF4-FFF2-40B4-BE49-F238E27FC236}">
                <a16:creationId xmlns:a16="http://schemas.microsoft.com/office/drawing/2014/main" id="{70962ADF-AE66-6891-A56E-47F0A9C7E05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6151" name="Rectangle 2">
            <a:extLst>
              <a:ext uri="{FF2B5EF4-FFF2-40B4-BE49-F238E27FC236}">
                <a16:creationId xmlns:a16="http://schemas.microsoft.com/office/drawing/2014/main" id="{01008E4E-9274-FDFB-031A-270BC91E85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-2581275"/>
            <a:ext cx="11125200" cy="1034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14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        </a:t>
            </a:r>
          </a:p>
          <a:p>
            <a:pPr algn="just" eaLnBrk="1" hangingPunct="1"/>
            <a:r>
              <a:rPr lang="ru-RU" altLang="ru-RU" sz="14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 </a:t>
            </a:r>
          </a:p>
          <a:p>
            <a:pPr algn="just" eaLnBrk="1" hangingPunct="1"/>
            <a:endParaRPr lang="ru-RU" altLang="ru-RU" sz="1400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14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                                </a:t>
            </a:r>
          </a:p>
          <a:p>
            <a:pPr algn="just" eaLnBrk="1" hangingPunct="1"/>
            <a:r>
              <a:rPr lang="ru-RU" altLang="ru-RU" sz="14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                              </a:t>
            </a:r>
          </a:p>
          <a:p>
            <a:pPr algn="just" eaLnBrk="1" hangingPunct="1"/>
            <a:endParaRPr lang="ru-RU" altLang="ru-RU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/>
            <a:endParaRPr lang="ru-RU" altLang="ru-RU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         </a:t>
            </a:r>
          </a:p>
          <a:p>
            <a:pPr algn="just" eaLnBrk="1" hangingPunct="1"/>
            <a:endParaRPr lang="ru-RU" altLang="ru-RU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   </a:t>
            </a:r>
          </a:p>
          <a:p>
            <a:pPr algn="just" eaLnBrk="1" hangingPunct="1"/>
            <a:r>
              <a:rPr lang="ru-RU" altLang="ru-RU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             </a:t>
            </a:r>
          </a:p>
          <a:p>
            <a:pPr algn="just" eaLnBrk="1" hangingPunct="1"/>
            <a:r>
              <a:rPr lang="ru-RU" altLang="ru-RU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                   </a:t>
            </a:r>
          </a:p>
          <a:p>
            <a:pPr algn="just" eaLnBrk="1" hangingPunct="1"/>
            <a:r>
              <a:rPr lang="ru-RU" altLang="ru-RU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                   </a:t>
            </a:r>
          </a:p>
          <a:p>
            <a:pPr algn="just" eaLnBrk="1" hangingPunct="1"/>
            <a:endParaRPr lang="ru-RU" altLang="ru-RU" sz="24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      </a:t>
            </a:r>
          </a:p>
          <a:p>
            <a:pPr algn="just" eaLnBrk="1" hangingPunct="1"/>
            <a:r>
              <a:rPr lang="ru-RU" altLang="ru-RU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              В рамках прохождения медосмотров, которые проводятся 1 раз в течение календарного года, оформляется </a:t>
            </a:r>
            <a:r>
              <a:rPr lang="ru-RU" altLang="ru-RU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карта профилактического медосмотра по форме №030-ПО/у-17</a:t>
            </a:r>
            <a:r>
              <a:rPr lang="ru-RU" altLang="ru-RU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i="1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ru-RU" altLang="ru-RU" sz="2000" i="1" dirty="0">
                <a:latin typeface="Calibri" panose="020F0502020204030204" pitchFamily="34" charset="0"/>
              </a:rPr>
              <a:t>приказ Минздрава от </a:t>
            </a:r>
            <a:r>
              <a:rPr lang="ru-RU" altLang="ru-RU" sz="2000" i="1" dirty="0"/>
              <a:t>10 августа 2017 </a:t>
            </a:r>
            <a:r>
              <a:rPr lang="ru-RU" altLang="ru-RU" sz="2000" i="1" dirty="0" err="1"/>
              <a:t>N</a:t>
            </a:r>
            <a:r>
              <a:rPr lang="ru-RU" altLang="ru-RU" sz="2000" i="1" dirty="0"/>
              <a:t> 514н)</a:t>
            </a:r>
            <a:r>
              <a:rPr lang="ru-RU" altLang="ru-RU" sz="2400" dirty="0"/>
              <a:t>. </a:t>
            </a:r>
            <a:endParaRPr lang="ru-RU" altLang="ru-RU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В п.16.9 указывается медицинская группа для занятий физической культурой, в п.17 — рекомендации по занятиям физической культурой.</a:t>
            </a:r>
          </a:p>
          <a:p>
            <a:pPr algn="just" eaLnBrk="1" hangingPunct="1"/>
            <a:endParaRPr lang="ru-RU" altLang="ru-RU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/>
            <a:endParaRPr lang="ru-RU" altLang="ru-RU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/>
            <a:endParaRPr lang="ru-RU" altLang="ru-RU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</a:t>
            </a:r>
          </a:p>
          <a:p>
            <a:pPr algn="just" eaLnBrk="1" hangingPunct="1"/>
            <a:endParaRPr lang="ru-RU" altLang="ru-RU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/>
            <a:endParaRPr lang="ru-RU" altLang="ru-RU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/>
            <a:endParaRPr lang="ru-RU" altLang="ru-RU" sz="2400" dirty="0">
              <a:solidFill>
                <a:srgbClr val="000000"/>
              </a:solidFill>
            </a:endParaRPr>
          </a:p>
          <a:p>
            <a:pPr algn="just" eaLnBrk="1" hangingPunct="1"/>
            <a:endParaRPr lang="ru-RU" altLang="ru-RU" sz="2400" dirty="0"/>
          </a:p>
        </p:txBody>
      </p:sp>
      <p:sp>
        <p:nvSpPr>
          <p:cNvPr id="6152" name="Прямоугольник 9">
            <a:extLst>
              <a:ext uri="{FF2B5EF4-FFF2-40B4-BE49-F238E27FC236}">
                <a16:creationId xmlns:a16="http://schemas.microsoft.com/office/drawing/2014/main" id="{4E6AC0F3-CF10-F42B-EDB3-1F58E249A7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343400"/>
            <a:ext cx="109728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           </a:t>
            </a:r>
          </a:p>
          <a:p>
            <a:pPr algn="just" eaLnBrk="1" hangingPunct="1"/>
            <a:r>
              <a:rPr lang="ru-RU" altLang="ru-RU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            </a:t>
            </a:r>
            <a:r>
              <a:rPr lang="ru-RU" altLang="ru-RU" sz="2400" u="sng" dirty="0">
                <a:solidFill>
                  <a:srgbClr val="000000"/>
                </a:solidFill>
                <a:cs typeface="Times New Roman" panose="02020603050405020304" pitchFamily="18" charset="0"/>
              </a:rPr>
              <a:t>Результаты медицинского осмотра</a:t>
            </a:r>
            <a:r>
              <a:rPr lang="ru-RU" altLang="ru-RU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вносятся в медицинскую документацию, которая </a:t>
            </a:r>
            <a:r>
              <a:rPr lang="ru-RU" altLang="ru-RU" sz="2400" u="sng" dirty="0">
                <a:solidFill>
                  <a:srgbClr val="000000"/>
                </a:solidFill>
                <a:cs typeface="Times New Roman" panose="02020603050405020304" pitchFamily="18" charset="0"/>
              </a:rPr>
              <a:t>находится в ведении медицинского работника,</a:t>
            </a:r>
            <a:r>
              <a:rPr lang="ru-RU" altLang="ru-RU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сопровождающего обучающихся во время обучения в образовательной организации.</a:t>
            </a:r>
          </a:p>
        </p:txBody>
      </p:sp>
      <p:sp>
        <p:nvSpPr>
          <p:cNvPr id="6153" name="Прямоугольник 11">
            <a:extLst>
              <a:ext uri="{FF2B5EF4-FFF2-40B4-BE49-F238E27FC236}">
                <a16:creationId xmlns:a16="http://schemas.microsoft.com/office/drawing/2014/main" id="{67DF86BF-0594-6ADF-57F4-3293E0901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572000"/>
            <a:ext cx="32305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154" name="Прямоугольник 9">
            <a:extLst>
              <a:ext uri="{FF2B5EF4-FFF2-40B4-BE49-F238E27FC236}">
                <a16:creationId xmlns:a16="http://schemas.microsoft.com/office/drawing/2014/main" id="{ACA94E28-0DEA-97A5-7212-0A9AD96BD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447800"/>
            <a:ext cx="10287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400">
                <a:solidFill>
                  <a:srgbClr val="FF0000"/>
                </a:solidFill>
                <a:latin typeface="Calibri" panose="020F0502020204030204" pitchFamily="34" charset="0"/>
              </a:rPr>
              <a:t>☝!!!  </a:t>
            </a:r>
            <a:r>
              <a:rPr lang="ru-RU" altLang="ru-RU" sz="2400" b="1">
                <a:solidFill>
                  <a:srgbClr val="FF0000"/>
                </a:solidFill>
              </a:rPr>
              <a:t>Как оформляются результаты медосмотров?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: скругленные углы 26">
            <a:extLst>
              <a:ext uri="{FF2B5EF4-FFF2-40B4-BE49-F238E27FC236}">
                <a16:creationId xmlns:a16="http://schemas.microsoft.com/office/drawing/2014/main" id="{36BD7C9E-5204-EB23-F2BD-61BCB5177122}"/>
              </a:ext>
            </a:extLst>
          </p:cNvPr>
          <p:cNvSpPr/>
          <p:nvPr/>
        </p:nvSpPr>
        <p:spPr>
          <a:xfrm>
            <a:off x="1447800" y="152400"/>
            <a:ext cx="9296400" cy="968375"/>
          </a:xfrm>
          <a:prstGeom prst="roundRect">
            <a:avLst>
              <a:gd name="adj" fmla="val 8134"/>
            </a:avLst>
          </a:prstGeom>
          <a:solidFill>
            <a:srgbClr val="5B9BD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-2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Допуск к занятиям физической культурой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Прямоугольник 2">
            <a:extLst>
              <a:ext uri="{FF2B5EF4-FFF2-40B4-BE49-F238E27FC236}">
                <a16:creationId xmlns:a16="http://schemas.microsoft.com/office/drawing/2014/main" id="{7C8708BA-4EB1-25DF-9CAC-69CB24FB7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181600"/>
            <a:ext cx="9448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6148" name="Прямоугольник 8">
            <a:extLst>
              <a:ext uri="{FF2B5EF4-FFF2-40B4-BE49-F238E27FC236}">
                <a16:creationId xmlns:a16="http://schemas.microsoft.com/office/drawing/2014/main" id="{34002414-729D-C44D-E5DF-2ED09686E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524000"/>
            <a:ext cx="10134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400">
              <a:solidFill>
                <a:srgbClr val="FF0000"/>
              </a:solidFill>
            </a:endParaRPr>
          </a:p>
          <a:p>
            <a:pPr eaLnBrk="1" hangingPunct="1"/>
            <a:endParaRPr lang="ru-RU" altLang="ru-RU" sz="2400">
              <a:solidFill>
                <a:srgbClr val="FF0000"/>
              </a:solidFill>
            </a:endParaRPr>
          </a:p>
        </p:txBody>
      </p:sp>
      <p:sp>
        <p:nvSpPr>
          <p:cNvPr id="6149" name="AutoShape 2" descr="https://yandex-images.clstorage.net/5A5q1Qt50/80ffafbuwuY/VMWSKmGk-KFw8I5rSiM_uRopLTzQIHyGxTNNEV1lcTyjrfTB7uMznPwYRklQPB5dqGLzQB_hqBP-K9ahWz2fiAKUh3v2NTigNeJM-EygO7xJLn35gKY9hxNwTF4GePniOeeuSie9rQ4oGpKJQHpOWDG5dlGTKbhd_DCYqMKoQNDXjhuq5LWzq_ArQ6EDL7p9CCOtdQ-q6oXAaRVaQLbzrzatKw3qsqiKpZVVCwyixhC_cqPf1CO4UPO1XWxAqAEXGglbrS56-2mx4EPhiyh38sJkIfsIL2LHBi3clEJzfW72oSSGLXboBC0SWUxIJMDT_LsoHZqs91o-epSsRKJA1RIJV-jlvrKrd60JKcLm_XRAZKZygytoxEIkVFNCevAm_mdjxKQ3pIbokFJBw69M1PjzqhcU4HgRcP1TJwRkipUfwF4g5vt14n9tA-dNIvt_TGlkN0YraAHH6h0UwThzL_cmLIplMmYBbteXyoIkQpN3-OgdlGFwl7uyGq4F6oFQ1oyWpeS1P-gxqUQuQSn9_40u7rKJae-ODaBV3ciz_Wh8re8A7L5ozSpcW0EM68Pf-vKu1ZWgtxYyN5ssyKkF21IKGGLhu3VuPSDB7YQrtTJEIuk5R2PiiQToXBfAsr2p92FuAiP0rAWilZoDw6eAVv4yqxEUqjqZtzTQIsEmhlDXQ9KirDp14DbiQ-kHK_c5A2kpN4YrJsGE7JAbSLz5bLqmo80idqxKbBiaSg2sjt_9emxW3qs2Gvq9mmmBoQYemMwS7-E7OOj_oIZvAKC6fI3hanPJ52lFQeZYWs_0fCjyretF7_VnRmIaUkVLa4FW__8sWhKndJi68tjrweSK09WBlyrj8zBs9mDNaIrrfH7P5yo8zmmmSQVkUFTKPTNpOmGpBKtzI0Nok5LNSmVLFHvyp9deKPFQsnzdo05lxdYejp8i5Pu5ZHFujWkBJ7LyyOzutM_gbsoCJV1Qxw">
            <a:extLst>
              <a:ext uri="{FF2B5EF4-FFF2-40B4-BE49-F238E27FC236}">
                <a16:creationId xmlns:a16="http://schemas.microsoft.com/office/drawing/2014/main" id="{DFC74BC2-63B8-A352-C15B-BF31534E143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6150" name="AutoShape 4" descr="https://yandex-images.clstorage.net/5A5q1Qt50/80ffafbuwuY/VMWSKmGk-KFw8I5rSiM_uRopLTzQIHyGxTNNEV1lcTyjrfTB7uMznPwYRklQPB5dqGLzQB_hqBP-K9ahWz2fiAKUh3v2NTigNeJM-EygO7xJLn35gKY9hxNwTF4GePniOeeuSie9rQ4oGpKJQHpOWDG5dlGTKbhd_DCYqMKoQNDXjhuq5LWzq_ArQ6EDL7p9CCOtdQ-q6oXAaRVaQLbzrzatKw3qsqiKpZVVCwyixhC_cqPf1CO4UPO1XWxAqAEXGglbrS56-2mx4EPhiyh38sJkIfsIL2LHBi3clEJzfW72oSSGLXboBC0SWUxIJMDT_LsoHZqs91o-epSsRKJA1RIJV-jlvrKrd60JKcLm_XRAZKZygytoxEIkVFNCevAm_mdjxKQ3pIbokFJBw69M1PjzqhcU4HgRcP1TJwRkipUfwF4g5vt14n9tA-dNIvt_TGlkN0YraAHH6h0UwThzL_cmLIplMmYBbteXyoIkQpN3-OgdlGFwl7uyGq4F6oFQ1oyWpeS1P-gxqUQuQSn9_40u7rKJae-ODaBV3ciz_Wh8re8A7L5ozSpcW0EM68Pf-vKu1ZWgtxYyN5ssyKkF21IKGGLhu3VuPSDB7YQrtTJEIuk5R2PiiQToXBfAsr2p92FuAiP0rAWilZoDw6eAVv4yqxEUqjqZtzTQIsEmhlDXQ9KirDp14DbiQ-kHK_c5A2kpN4YrJsGE7JAbSLz5bLqmo80idqxKbBiaSg2sjt_9emxW3qs2Gvq9mmmBoQYemMwS7-E7OOj_oIZvAKC6fI3hanPJ52lFQeZYWs_0fCjyretF7_VnRmIaUkVLa4FW__8sWhKndJi68tjrweSK09WBlyrj8zBs9mDNaIrrfH7P5yo8zmmmSQVkUFTKPTNpOmGpBKtzI0Nok5LNSmVLFHvyp9deKPFQsnzdo05lxdYejp8i5Pu5ZHFujWkBJ7LyyOzutM_gbsoCJV1Qxw">
            <a:extLst>
              <a:ext uri="{FF2B5EF4-FFF2-40B4-BE49-F238E27FC236}">
                <a16:creationId xmlns:a16="http://schemas.microsoft.com/office/drawing/2014/main" id="{70962ADF-AE66-6891-A56E-47F0A9C7E05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6151" name="Rectangle 2">
            <a:extLst>
              <a:ext uri="{FF2B5EF4-FFF2-40B4-BE49-F238E27FC236}">
                <a16:creationId xmlns:a16="http://schemas.microsoft.com/office/drawing/2014/main" id="{01008E4E-9274-FDFB-031A-270BC91E85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58571"/>
            <a:ext cx="11125200" cy="4862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14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        </a:t>
            </a:r>
          </a:p>
          <a:p>
            <a:pPr algn="just" eaLnBrk="1" hangingPunct="1"/>
            <a:r>
              <a:rPr lang="ru-RU" altLang="ru-RU" sz="14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 </a:t>
            </a:r>
          </a:p>
          <a:p>
            <a:pPr algn="just" eaLnBrk="1" hangingPunct="1"/>
            <a:endParaRPr lang="ru-RU" altLang="ru-RU" sz="1400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14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                                </a:t>
            </a:r>
          </a:p>
          <a:p>
            <a:pPr algn="just" eaLnBrk="1" hangingPunct="1"/>
            <a:r>
              <a:rPr lang="ru-RU" altLang="ru-RU" sz="14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                              </a:t>
            </a:r>
          </a:p>
          <a:p>
            <a:pPr algn="just" eaLnBrk="1" hangingPunct="1"/>
            <a:endParaRPr lang="ru-RU" altLang="ru-RU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</a:t>
            </a:r>
            <a:r>
              <a:rPr lang="ru-RU" sz="2400" b="1" dirty="0">
                <a:solidFill>
                  <a:srgbClr val="FF0000"/>
                </a:solidFill>
              </a:rPr>
              <a:t>Медицинские группы для занятий физической культурой:</a:t>
            </a:r>
            <a:endParaRPr lang="ru-RU" altLang="ru-RU" sz="24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             </a:t>
            </a:r>
          </a:p>
          <a:p>
            <a:pPr algn="just" eaLnBrk="1" hangingPunct="1"/>
            <a:r>
              <a:rPr lang="ru-RU" altLang="ru-RU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                   </a:t>
            </a:r>
          </a:p>
          <a:p>
            <a:pPr algn="just" eaLnBrk="1" hangingPunct="1"/>
            <a:r>
              <a:rPr lang="ru-RU" altLang="ru-RU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                   </a:t>
            </a:r>
          </a:p>
          <a:p>
            <a:pPr algn="just" eaLnBrk="1" hangingPunct="1"/>
            <a:endParaRPr lang="ru-RU" altLang="ru-RU" sz="24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         </a:t>
            </a:r>
          </a:p>
          <a:p>
            <a:pPr algn="just" eaLnBrk="1" hangingPunct="1"/>
            <a:r>
              <a:rPr lang="ru-RU" altLang="ru-RU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              </a:t>
            </a:r>
          </a:p>
          <a:p>
            <a:pPr algn="just" eaLnBrk="1" hangingPunct="1"/>
            <a:endParaRPr lang="ru-RU" altLang="ru-RU" sz="2400" dirty="0">
              <a:solidFill>
                <a:srgbClr val="000000"/>
              </a:solidFill>
            </a:endParaRPr>
          </a:p>
          <a:p>
            <a:pPr algn="just" eaLnBrk="1" hangingPunct="1"/>
            <a:endParaRPr lang="ru-RU" altLang="ru-RU" sz="2400" dirty="0"/>
          </a:p>
        </p:txBody>
      </p:sp>
      <p:sp>
        <p:nvSpPr>
          <p:cNvPr id="6152" name="Прямоугольник 9">
            <a:extLst>
              <a:ext uri="{FF2B5EF4-FFF2-40B4-BE49-F238E27FC236}">
                <a16:creationId xmlns:a16="http://schemas.microsoft.com/office/drawing/2014/main" id="{4E6AC0F3-CF10-F42B-EDB3-1F58E249A7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057401"/>
            <a:ext cx="11048999" cy="384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sz="2400" dirty="0"/>
              <a:t>           </a:t>
            </a:r>
            <a:r>
              <a:rPr lang="ru-RU" sz="2000" dirty="0"/>
              <a:t>В зависимости от состояния здоровья несовершеннолетние относятся к следующим медицинским группам для занятий физической культурой: </a:t>
            </a:r>
            <a:r>
              <a:rPr lang="ru-RU" sz="2000" b="1" u="sng" dirty="0"/>
              <a:t>основная, подготовительная и специальная.</a:t>
            </a:r>
          </a:p>
          <a:p>
            <a:pPr algn="just" eaLnBrk="1" hangingPunct="1"/>
            <a:r>
              <a:rPr lang="ru-RU" sz="2000" dirty="0"/>
              <a:t>           </a:t>
            </a:r>
            <a:r>
              <a:rPr lang="ru-RU" sz="2000" u="sng" dirty="0">
                <a:solidFill>
                  <a:srgbClr val="FF0000"/>
                </a:solidFill>
              </a:rPr>
              <a:t>Основная медицинская группа (I группа): </a:t>
            </a:r>
          </a:p>
          <a:p>
            <a:pPr algn="just" eaLnBrk="1" hangingPunct="1"/>
            <a:r>
              <a:rPr lang="ru-RU" sz="2000" dirty="0"/>
              <a:t>            разрешаются занятия в полном объеме по учебной программе физического воспитания с использованием профилактических технологий, подготовка и сдача тестов индивидуальной физической подготовленности;</a:t>
            </a:r>
          </a:p>
          <a:p>
            <a:pPr algn="just" eaLnBrk="1" hangingPunct="1"/>
            <a:r>
              <a:rPr lang="ru-RU" sz="2000" dirty="0"/>
              <a:t>           </a:t>
            </a:r>
            <a:r>
              <a:rPr lang="ru-RU" sz="2000" u="sng" dirty="0">
                <a:solidFill>
                  <a:srgbClr val="FF0000"/>
                </a:solidFill>
              </a:rPr>
              <a:t>Подготовительная медицинская группа (II группа):</a:t>
            </a:r>
            <a:r>
              <a:rPr lang="ru-RU" sz="2000" dirty="0"/>
              <a:t> </a:t>
            </a:r>
          </a:p>
          <a:p>
            <a:pPr algn="just" eaLnBrk="1" hangingPunct="1"/>
            <a:r>
              <a:rPr lang="ru-RU" sz="2000" dirty="0"/>
              <a:t>           по учебным программам физического воспитания при условии более постепенного освоения комплекса двигательных навыков и умений, особенно связанных с предъявлением к организму повышенных требований, более осторожного дозирования физической нагрузки и исключения противопоказанных движений.</a:t>
            </a:r>
          </a:p>
        </p:txBody>
      </p:sp>
      <p:sp>
        <p:nvSpPr>
          <p:cNvPr id="6153" name="Прямоугольник 11">
            <a:extLst>
              <a:ext uri="{FF2B5EF4-FFF2-40B4-BE49-F238E27FC236}">
                <a16:creationId xmlns:a16="http://schemas.microsoft.com/office/drawing/2014/main" id="{67DF86BF-0594-6ADF-57F4-3293E0901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572000"/>
            <a:ext cx="32305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154" name="Прямоугольник 9">
            <a:extLst>
              <a:ext uri="{FF2B5EF4-FFF2-40B4-BE49-F238E27FC236}">
                <a16:creationId xmlns:a16="http://schemas.microsoft.com/office/drawing/2014/main" id="{ACA94E28-0DEA-97A5-7212-0A9AD96BD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447800"/>
            <a:ext cx="10287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400" dirty="0">
                <a:solidFill>
                  <a:srgbClr val="FF0000"/>
                </a:solidFill>
                <a:latin typeface="Calibri" panose="020F0502020204030204" pitchFamily="34" charset="0"/>
              </a:rPr>
              <a:t>☝!!!  </a:t>
            </a:r>
            <a:endParaRPr lang="ru-RU" alt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093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: скругленные углы 26">
            <a:extLst>
              <a:ext uri="{FF2B5EF4-FFF2-40B4-BE49-F238E27FC236}">
                <a16:creationId xmlns:a16="http://schemas.microsoft.com/office/drawing/2014/main" id="{36BD7C9E-5204-EB23-F2BD-61BCB5177122}"/>
              </a:ext>
            </a:extLst>
          </p:cNvPr>
          <p:cNvSpPr/>
          <p:nvPr/>
        </p:nvSpPr>
        <p:spPr>
          <a:xfrm>
            <a:off x="1447800" y="152400"/>
            <a:ext cx="9296400" cy="968375"/>
          </a:xfrm>
          <a:prstGeom prst="roundRect">
            <a:avLst>
              <a:gd name="adj" fmla="val 8134"/>
            </a:avLst>
          </a:prstGeom>
          <a:solidFill>
            <a:srgbClr val="5B9BD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-2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Допуск к занятиям физической культурой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Прямоугольник 2">
            <a:extLst>
              <a:ext uri="{FF2B5EF4-FFF2-40B4-BE49-F238E27FC236}">
                <a16:creationId xmlns:a16="http://schemas.microsoft.com/office/drawing/2014/main" id="{7C8708BA-4EB1-25DF-9CAC-69CB24FB7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181600"/>
            <a:ext cx="9448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6148" name="Прямоугольник 8">
            <a:extLst>
              <a:ext uri="{FF2B5EF4-FFF2-40B4-BE49-F238E27FC236}">
                <a16:creationId xmlns:a16="http://schemas.microsoft.com/office/drawing/2014/main" id="{34002414-729D-C44D-E5DF-2ED09686E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524000"/>
            <a:ext cx="10134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400">
              <a:solidFill>
                <a:srgbClr val="FF0000"/>
              </a:solidFill>
            </a:endParaRPr>
          </a:p>
          <a:p>
            <a:pPr eaLnBrk="1" hangingPunct="1"/>
            <a:endParaRPr lang="ru-RU" altLang="ru-RU" sz="2400">
              <a:solidFill>
                <a:srgbClr val="FF0000"/>
              </a:solidFill>
            </a:endParaRPr>
          </a:p>
        </p:txBody>
      </p:sp>
      <p:sp>
        <p:nvSpPr>
          <p:cNvPr id="6149" name="AutoShape 2" descr="https://yandex-images.clstorage.net/5A5q1Qt50/80ffafbuwuY/VMWSKmGk-KFw8I5rSiM_uRopLTzQIHyGxTNNEV1lcTyjrfTB7uMznPwYRklQPB5dqGLzQB_hqBP-K9ahWz2fiAKUh3v2NTigNeJM-EygO7xJLn35gKY9hxNwTF4GePniOeeuSie9rQ4oGpKJQHpOWDG5dlGTKbhd_DCYqMKoQNDXjhuq5LWzq_ArQ6EDL7p9CCOtdQ-q6oXAaRVaQLbzrzatKw3qsqiKpZVVCwyixhC_cqPf1CO4UPO1XWxAqAEXGglbrS56-2mx4EPhiyh38sJkIfsIL2LHBi3clEJzfW72oSSGLXboBC0SWUxIJMDT_LsoHZqs91o-epSsRKJA1RIJV-jlvrKrd60JKcLm_XRAZKZygytoxEIkVFNCevAm_mdjxKQ3pIbokFJBw69M1PjzqhcU4HgRcP1TJwRkipUfwF4g5vt14n9tA-dNIvt_TGlkN0YraAHH6h0UwThzL_cmLIplMmYBbteXyoIkQpN3-OgdlGFwl7uyGq4F6oFQ1oyWpeS1P-gxqUQuQSn9_40u7rKJae-ODaBV3ciz_Wh8re8A7L5ozSpcW0EM68Pf-vKu1ZWgtxYyN5ssyKkF21IKGGLhu3VuPSDB7YQrtTJEIuk5R2PiiQToXBfAsr2p92FuAiP0rAWilZoDw6eAVv4yqxEUqjqZtzTQIsEmhlDXQ9KirDp14DbiQ-kHK_c5A2kpN4YrJsGE7JAbSLz5bLqmo80idqxKbBiaSg2sjt_9emxW3qs2Gvq9mmmBoQYemMwS7-E7OOj_oIZvAKC6fI3hanPJ52lFQeZYWs_0fCjyretF7_VnRmIaUkVLa4FW__8sWhKndJi68tjrweSK09WBlyrj8zBs9mDNaIrrfH7P5yo8zmmmSQVkUFTKPTNpOmGpBKtzI0Nok5LNSmVLFHvyp9deKPFQsnzdo05lxdYejp8i5Pu5ZHFujWkBJ7LyyOzutM_gbsoCJV1Qxw">
            <a:extLst>
              <a:ext uri="{FF2B5EF4-FFF2-40B4-BE49-F238E27FC236}">
                <a16:creationId xmlns:a16="http://schemas.microsoft.com/office/drawing/2014/main" id="{DFC74BC2-63B8-A352-C15B-BF31534E143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6150" name="AutoShape 4" descr="https://yandex-images.clstorage.net/5A5q1Qt50/80ffafbuwuY/VMWSKmGk-KFw8I5rSiM_uRopLTzQIHyGxTNNEV1lcTyjrfTB7uMznPwYRklQPB5dqGLzQB_hqBP-K9ahWz2fiAKUh3v2NTigNeJM-EygO7xJLn35gKY9hxNwTF4GePniOeeuSie9rQ4oGpKJQHpOWDG5dlGTKbhd_DCYqMKoQNDXjhuq5LWzq_ArQ6EDL7p9CCOtdQ-q6oXAaRVaQLbzrzatKw3qsqiKpZVVCwyixhC_cqPf1CO4UPO1XWxAqAEXGglbrS56-2mx4EPhiyh38sJkIfsIL2LHBi3clEJzfW72oSSGLXboBC0SWUxIJMDT_LsoHZqs91o-epSsRKJA1RIJV-jlvrKrd60JKcLm_XRAZKZygytoxEIkVFNCevAm_mdjxKQ3pIbokFJBw69M1PjzqhcU4HgRcP1TJwRkipUfwF4g5vt14n9tA-dNIvt_TGlkN0YraAHH6h0UwThzL_cmLIplMmYBbteXyoIkQpN3-OgdlGFwl7uyGq4F6oFQ1oyWpeS1P-gxqUQuQSn9_40u7rKJae-ODaBV3ciz_Wh8re8A7L5ozSpcW0EM68Pf-vKu1ZWgtxYyN5ssyKkF21IKGGLhu3VuPSDB7YQrtTJEIuk5R2PiiQToXBfAsr2p92FuAiP0rAWilZoDw6eAVv4yqxEUqjqZtzTQIsEmhlDXQ9KirDp14DbiQ-kHK_c5A2kpN4YrJsGE7JAbSLz5bLqmo80idqxKbBiaSg2sjt_9emxW3qs2Gvq9mmmBoQYemMwS7-E7OOj_oIZvAKC6fI3hanPJ52lFQeZYWs_0fCjyretF7_VnRmIaUkVLa4FW__8sWhKndJi68tjrweSK09WBlyrj8zBs9mDNaIrrfH7P5yo8zmmmSQVkUFTKPTNpOmGpBKtzI0Nok5LNSmVLFHvyp9deKPFQsnzdo05lxdYejp8i5Pu5ZHFujWkBJ7LyyOzutM_gbsoCJV1Qxw">
            <a:extLst>
              <a:ext uri="{FF2B5EF4-FFF2-40B4-BE49-F238E27FC236}">
                <a16:creationId xmlns:a16="http://schemas.microsoft.com/office/drawing/2014/main" id="{70962ADF-AE66-6891-A56E-47F0A9C7E05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6151" name="Rectangle 2">
            <a:extLst>
              <a:ext uri="{FF2B5EF4-FFF2-40B4-BE49-F238E27FC236}">
                <a16:creationId xmlns:a16="http://schemas.microsoft.com/office/drawing/2014/main" id="{01008E4E-9274-FDFB-031A-270BC91E85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-26095"/>
            <a:ext cx="11125200" cy="523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14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        </a:t>
            </a:r>
          </a:p>
          <a:p>
            <a:pPr algn="just" eaLnBrk="1" hangingPunct="1"/>
            <a:r>
              <a:rPr lang="ru-RU" altLang="ru-RU" sz="14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 </a:t>
            </a:r>
          </a:p>
          <a:p>
            <a:pPr algn="just" eaLnBrk="1" hangingPunct="1"/>
            <a:endParaRPr lang="ru-RU" altLang="ru-RU" sz="1400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14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                                </a:t>
            </a:r>
          </a:p>
          <a:p>
            <a:pPr algn="just" eaLnBrk="1" hangingPunct="1"/>
            <a:r>
              <a:rPr lang="ru-RU" altLang="ru-RU" sz="14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                              </a:t>
            </a:r>
          </a:p>
          <a:p>
            <a:pPr algn="just" eaLnBrk="1" hangingPunct="1"/>
            <a:r>
              <a:rPr lang="ru-RU" sz="2400" b="1" dirty="0">
                <a:solidFill>
                  <a:srgbClr val="FF0000"/>
                </a:solidFill>
              </a:rPr>
              <a:t>                   </a:t>
            </a:r>
          </a:p>
          <a:p>
            <a:pPr algn="just" eaLnBrk="1" hangingPunct="1"/>
            <a:r>
              <a:rPr lang="ru-RU" sz="2400" b="1" dirty="0">
                <a:solidFill>
                  <a:srgbClr val="FF0000"/>
                </a:solidFill>
              </a:rPr>
              <a:t>                   Медицинские группы для занятий физической культурой:</a:t>
            </a:r>
            <a:endParaRPr lang="ru-RU" altLang="ru-RU" sz="24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algn="just" eaLnBrk="1" hangingPunct="1"/>
            <a:endParaRPr lang="ru-RU" altLang="ru-RU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</a:t>
            </a:r>
            <a:r>
              <a:rPr lang="ru-RU" altLang="ru-RU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             </a:t>
            </a:r>
          </a:p>
          <a:p>
            <a:pPr algn="just" eaLnBrk="1" hangingPunct="1"/>
            <a:r>
              <a:rPr lang="ru-RU" altLang="ru-RU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                   </a:t>
            </a:r>
          </a:p>
          <a:p>
            <a:pPr algn="just" eaLnBrk="1" hangingPunct="1"/>
            <a:r>
              <a:rPr lang="ru-RU" altLang="ru-RU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                   </a:t>
            </a:r>
          </a:p>
          <a:p>
            <a:pPr algn="just" eaLnBrk="1" hangingPunct="1"/>
            <a:endParaRPr lang="ru-RU" altLang="ru-RU" sz="24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         </a:t>
            </a:r>
          </a:p>
          <a:p>
            <a:pPr algn="just" eaLnBrk="1" hangingPunct="1"/>
            <a:r>
              <a:rPr lang="ru-RU" altLang="ru-RU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              </a:t>
            </a:r>
          </a:p>
          <a:p>
            <a:pPr algn="just" eaLnBrk="1" hangingPunct="1"/>
            <a:endParaRPr lang="ru-RU" altLang="ru-RU" sz="2400" dirty="0">
              <a:solidFill>
                <a:srgbClr val="000000"/>
              </a:solidFill>
            </a:endParaRPr>
          </a:p>
          <a:p>
            <a:pPr algn="just" eaLnBrk="1" hangingPunct="1"/>
            <a:endParaRPr lang="ru-RU" altLang="ru-RU" sz="2400" dirty="0"/>
          </a:p>
        </p:txBody>
      </p:sp>
      <p:sp>
        <p:nvSpPr>
          <p:cNvPr id="6152" name="Прямоугольник 9">
            <a:extLst>
              <a:ext uri="{FF2B5EF4-FFF2-40B4-BE49-F238E27FC236}">
                <a16:creationId xmlns:a16="http://schemas.microsoft.com/office/drawing/2014/main" id="{4E6AC0F3-CF10-F42B-EDB3-1F58E249A7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057401"/>
            <a:ext cx="11048999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sz="2400" dirty="0"/>
              <a:t>         </a:t>
            </a:r>
            <a:r>
              <a:rPr lang="ru-RU" sz="2000" u="sng" dirty="0">
                <a:solidFill>
                  <a:srgbClr val="FF0000"/>
                </a:solidFill>
              </a:rPr>
              <a:t>Специальная медицинская группа для занятий физической культурой делится на две подгруппы: специальную "А" и специальную "Б". </a:t>
            </a:r>
          </a:p>
          <a:p>
            <a:pPr algn="just" eaLnBrk="1" hangingPunct="1"/>
            <a:r>
              <a:rPr lang="ru-RU" sz="2000" dirty="0"/>
              <a:t>           </a:t>
            </a:r>
            <a:r>
              <a:rPr lang="ru-RU" sz="2000" u="sng" dirty="0"/>
              <a:t>Специальная подгруппа "А" (III группа)</a:t>
            </a:r>
            <a:r>
              <a:rPr lang="ru-RU" sz="2000" dirty="0"/>
              <a:t> - разрешаются занятия оздоровительной физической культурой по специальным программам (профилактические и оздоровительные технологии). При занятиях оздоровительной физической культурой должны учитываться характер и степень выраженности нарушений состояния здоровья, физического развития и уровень функциональных возможностей несовершеннолетнего, при этом резко ограничивают скоростно-силовые, акробатические упражнения и подвижные игры умеренной интенсивности, рекомендуются прогулки на открытом воздухе. Возможны занятия адаптивной физической культурой.</a:t>
            </a:r>
          </a:p>
          <a:p>
            <a:pPr algn="just" eaLnBrk="1" hangingPunct="1"/>
            <a:r>
              <a:rPr lang="ru-RU" sz="2000" dirty="0"/>
              <a:t>            </a:t>
            </a:r>
            <a:r>
              <a:rPr lang="ru-RU" sz="2000" u="sng" dirty="0"/>
              <a:t>Специальная подгруппа "Б" (IV группа) </a:t>
            </a:r>
            <a:r>
              <a:rPr lang="ru-RU" sz="2000" dirty="0"/>
              <a:t>- рекомендуются в обязательном порядке занятия лечебной физкультурой в медицинской организации, а также проведение регулярных самостоятельных занятий в домашних условиях по комплексам, предложенным врачом по лечебной физкультуре медицинской организации.</a:t>
            </a:r>
          </a:p>
          <a:p>
            <a:pPr algn="just" eaLnBrk="1" hangingPunct="1"/>
            <a:endParaRPr lang="ru-RU" sz="2000" dirty="0"/>
          </a:p>
          <a:p>
            <a:pPr algn="just" eaLnBrk="1" hangingPunct="1"/>
            <a:endParaRPr lang="ru-RU" altLang="ru-RU" sz="2000" u="sng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153" name="Прямоугольник 11">
            <a:extLst>
              <a:ext uri="{FF2B5EF4-FFF2-40B4-BE49-F238E27FC236}">
                <a16:creationId xmlns:a16="http://schemas.microsoft.com/office/drawing/2014/main" id="{67DF86BF-0594-6ADF-57F4-3293E0901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572000"/>
            <a:ext cx="32305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154" name="Прямоугольник 9">
            <a:extLst>
              <a:ext uri="{FF2B5EF4-FFF2-40B4-BE49-F238E27FC236}">
                <a16:creationId xmlns:a16="http://schemas.microsoft.com/office/drawing/2014/main" id="{ACA94E28-0DEA-97A5-7212-0A9AD96BD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295400"/>
            <a:ext cx="10210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400" dirty="0">
                <a:solidFill>
                  <a:srgbClr val="FF0000"/>
                </a:solidFill>
                <a:latin typeface="Calibri" panose="020F0502020204030204" pitchFamily="34" charset="0"/>
              </a:rPr>
              <a:t>☝!!! </a:t>
            </a:r>
            <a:endParaRPr lang="ru-RU" alt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609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: скругленные углы 26">
            <a:extLst>
              <a:ext uri="{FF2B5EF4-FFF2-40B4-BE49-F238E27FC236}">
                <a16:creationId xmlns:a16="http://schemas.microsoft.com/office/drawing/2014/main" id="{AC86C34B-9DA2-30DE-B427-2F0306042C53}"/>
              </a:ext>
            </a:extLst>
          </p:cNvPr>
          <p:cNvSpPr/>
          <p:nvPr/>
        </p:nvSpPr>
        <p:spPr>
          <a:xfrm>
            <a:off x="1524000" y="152400"/>
            <a:ext cx="9296400" cy="968375"/>
          </a:xfrm>
          <a:prstGeom prst="roundRect">
            <a:avLst>
              <a:gd name="adj" fmla="val 8134"/>
            </a:avLst>
          </a:prstGeom>
          <a:solidFill>
            <a:srgbClr val="5B9BD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-2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Допуск к занятиям физической культурой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AutoShape 2" descr="https://yandex-images.clstorage.net/5A5q1Qt50/80ffafbuwuY/VMWSKmGk-KFw8I5rSiM_uRopLTzQIHyGxTNNEV1lcTyjrfTB7uMznPwYRklQPB5dqGLzQB_hqBP-K9ahWz2fiAKUh3v2NTigNeJM-EygO7xJLn35gKY9hxNwTF4GePniOeeuSie9rQ4oGpKJQHpOWDG5dlGTKbhd_DCYqMKoQNDXjhuq5LWzq_ArQ6EDL7p9CCOtdQ-q6oXAaRVaQLbzrzatKw3qsqiKpZVVCwyixhC_cqPf1CO4UPO1XWxAqAEXGglbrS56-2mx4EPhiyh38sJkIfsIL2LHBi3clEJzfW72oSSGLXboBC0SWUxIJMDT_LsoHZqs91o-epSsRKJA1RIJV-jlvrKrd60JKcLm_XRAZKZygytoxEIkVFNCevAm_mdjxKQ3pIbokFJBw69M1PjzqhcU4HgRcP1TJwRkipUfwF4g5vt14n9tA-dNIvt_TGlkN0YraAHH6h0UwThzL_cmLIplMmYBbteXyoIkQpN3-OgdlGFwl7uyGq4F6oFQ1oyWpeS1P-gxqUQuQSn9_40u7rKJae-ODaBV3ciz_Wh8re8A7L5ozSpcW0EM68Pf-vKu1ZWgtxYyN5ssyKkF21IKGGLhu3VuPSDB7YQrtTJEIuk5R2PiiQToXBfAsr2p92FuAiP0rAWilZoDw6eAVv4yqxEUqjqZtzTQIsEmhlDXQ9KirDp14DbiQ-kHK_c5A2kpN4YrJsGE7JAbSLz5bLqmo80idqxKbBiaSg2sjt_9emxW3qs2Gvq9mmmBoQYemMwS7-E7OOj_oIZvAKC6fI3hanPJ52lFQeZYWs_0fCjyretF7_VnRmIaUkVLa4FW__8sWhKndJi68tjrweSK09WBlyrj8zBs9mDNaIrrfH7P5yo8zmmmSQVkUFTKPTNpOmGpBKtzI0Nok5LNSmVLFHvyp9deKPFQsnzdo05lxdYejp8i5Pu5ZHFujWkBJ7LyyOzutM_gbsoCJV1Qxw">
            <a:extLst>
              <a:ext uri="{FF2B5EF4-FFF2-40B4-BE49-F238E27FC236}">
                <a16:creationId xmlns:a16="http://schemas.microsoft.com/office/drawing/2014/main" id="{C43A23A3-A811-29DB-4F98-96E3A1B556D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7172" name="AutoShape 4" descr="https://yandex-images.clstorage.net/5A5q1Qt50/80ffafbuwuY/VMWSKmGk-KFw8I5rSiM_uRopLTzQIHyGxTNNEV1lcTyjrfTB7uMznPwYRklQPB5dqGLzQB_hqBP-K9ahWz2fiAKUh3v2NTigNeJM-EygO7xJLn35gKY9hxNwTF4GePniOeeuSie9rQ4oGpKJQHpOWDG5dlGTKbhd_DCYqMKoQNDXjhuq5LWzq_ArQ6EDL7p9CCOtdQ-q6oXAaRVaQLbzrzatKw3qsqiKpZVVCwyixhC_cqPf1CO4UPO1XWxAqAEXGglbrS56-2mx4EPhiyh38sJkIfsIL2LHBi3clEJzfW72oSSGLXboBC0SWUxIJMDT_LsoHZqs91o-epSsRKJA1RIJV-jlvrKrd60JKcLm_XRAZKZygytoxEIkVFNCevAm_mdjxKQ3pIbokFJBw69M1PjzqhcU4HgRcP1TJwRkipUfwF4g5vt14n9tA-dNIvt_TGlkN0YraAHH6h0UwThzL_cmLIplMmYBbteXyoIkQpN3-OgdlGFwl7uyGq4F6oFQ1oyWpeS1P-gxqUQuQSn9_40u7rKJae-ODaBV3ciz_Wh8re8A7L5ozSpcW0EM68Pf-vKu1ZWgtxYyN5ssyKkF21IKGGLhu3VuPSDB7YQrtTJEIuk5R2PiiQToXBfAsr2p92FuAiP0rAWilZoDw6eAVv4yqxEUqjqZtzTQIsEmhlDXQ9KirDp14DbiQ-kHK_c5A2kpN4YrJsGE7JAbSLz5bLqmo80idqxKbBiaSg2sjt_9emxW3qs2Gvq9mmmBoQYemMwS7-E7OOj_oIZvAKC6fI3hanPJ52lFQeZYWs_0fCjyretF7_VnRmIaUkVLa4FW__8sWhKndJi68tjrweSK09WBlyrj8zBs9mDNaIrrfH7P5yo8zmmmSQVkUFTKPTNpOmGpBKtzI0Nok5LNSmVLFHvyp9deKPFQsnzdo05lxdYejp8i5Pu5ZHFujWkBJ7LyyOzutM_gbsoCJV1Qxw">
            <a:extLst>
              <a:ext uri="{FF2B5EF4-FFF2-40B4-BE49-F238E27FC236}">
                <a16:creationId xmlns:a16="http://schemas.microsoft.com/office/drawing/2014/main" id="{997AC56B-7759-3648-19FF-298A5A8B636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7173" name="Rectangle 2">
            <a:extLst>
              <a:ext uri="{FF2B5EF4-FFF2-40B4-BE49-F238E27FC236}">
                <a16:creationId xmlns:a16="http://schemas.microsoft.com/office/drawing/2014/main" id="{D1E3F4CA-EE07-A18F-30BB-5D31394F0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46063"/>
            <a:ext cx="10134600" cy="486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14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        </a:t>
            </a:r>
          </a:p>
          <a:p>
            <a:pPr algn="just" eaLnBrk="1" hangingPunct="1"/>
            <a:r>
              <a:rPr lang="ru-RU" altLang="ru-RU" sz="14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 </a:t>
            </a:r>
          </a:p>
          <a:p>
            <a:pPr algn="just" eaLnBrk="1" hangingPunct="1"/>
            <a:endParaRPr lang="ru-RU" altLang="ru-RU" sz="140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14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                                </a:t>
            </a:r>
          </a:p>
          <a:p>
            <a:pPr algn="just" eaLnBrk="1" hangingPunct="1"/>
            <a:r>
              <a:rPr lang="ru-RU" altLang="ru-RU" sz="14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                              </a:t>
            </a:r>
          </a:p>
          <a:p>
            <a:pPr algn="just" eaLnBrk="1" hangingPunct="1"/>
            <a:endParaRPr lang="ru-RU" altLang="ru-RU" sz="24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/>
            <a:endParaRPr lang="ru-RU" altLang="ru-RU" sz="24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           </a:t>
            </a:r>
          </a:p>
          <a:p>
            <a:pPr algn="just" eaLnBrk="1" hangingPunct="1"/>
            <a:endParaRPr lang="ru-RU" altLang="ru-RU" sz="24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     </a:t>
            </a:r>
          </a:p>
          <a:p>
            <a:pPr algn="just" eaLnBrk="1" hangingPunct="1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               </a:t>
            </a:r>
          </a:p>
          <a:p>
            <a:pPr algn="just" eaLnBrk="1" hangingPunct="1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                 </a:t>
            </a:r>
          </a:p>
          <a:p>
            <a:pPr algn="just" eaLnBrk="1" hangingPunct="1"/>
            <a:endParaRPr lang="ru-RU" altLang="ru-RU" sz="24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/>
            <a:endParaRPr lang="ru-RU" altLang="ru-RU" sz="2400">
              <a:solidFill>
                <a:srgbClr val="000000"/>
              </a:solidFill>
            </a:endParaRPr>
          </a:p>
          <a:p>
            <a:pPr algn="just" eaLnBrk="1" hangingPunct="1"/>
            <a:endParaRPr lang="ru-RU" altLang="ru-RU" sz="2400"/>
          </a:p>
        </p:txBody>
      </p:sp>
      <p:sp>
        <p:nvSpPr>
          <p:cNvPr id="7174" name="Прямоугольник 7">
            <a:extLst>
              <a:ext uri="{FF2B5EF4-FFF2-40B4-BE49-F238E27FC236}">
                <a16:creationId xmlns:a16="http://schemas.microsoft.com/office/drawing/2014/main" id="{2D8FFFC8-06E6-545F-C248-6D69C43D3D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447800"/>
            <a:ext cx="1112520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4400">
                <a:solidFill>
                  <a:srgbClr val="FF0000"/>
                </a:solidFill>
                <a:latin typeface="Calibri" panose="020F0502020204030204" pitchFamily="34" charset="0"/>
              </a:rPr>
              <a:t>☝!!! </a:t>
            </a:r>
            <a:r>
              <a:rPr lang="ru-RU" altLang="ru-RU" sz="2400" b="1">
                <a:solidFill>
                  <a:srgbClr val="FF0000"/>
                </a:solidFill>
              </a:rPr>
              <a:t>Что делать, если ребенок не прошел медицинский профилактический осмотр?</a:t>
            </a:r>
          </a:p>
          <a:p>
            <a:pPr algn="just" eaLnBrk="1" hangingPunct="1"/>
            <a:endParaRPr lang="ru-RU" altLang="ru-RU" sz="20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400"/>
              <a:t>                          </a:t>
            </a:r>
          </a:p>
          <a:p>
            <a:pPr algn="just" eaLnBrk="1" hangingPunct="1"/>
            <a:r>
              <a:rPr lang="ru-RU" altLang="ru-RU" sz="2400"/>
              <a:t>                                   </a:t>
            </a:r>
          </a:p>
          <a:p>
            <a:pPr algn="just" eaLnBrk="1" hangingPunct="1"/>
            <a:r>
              <a:rPr lang="ru-RU" altLang="ru-RU" sz="2400"/>
              <a:t>                               </a:t>
            </a:r>
          </a:p>
          <a:p>
            <a:pPr algn="just" eaLnBrk="1" hangingPunct="1"/>
            <a:r>
              <a:rPr lang="ru-RU" altLang="ru-RU" sz="2400"/>
              <a:t>                               </a:t>
            </a:r>
          </a:p>
        </p:txBody>
      </p:sp>
      <p:pic>
        <p:nvPicPr>
          <p:cNvPr id="7175" name="Picture 4">
            <a:extLst>
              <a:ext uri="{FF2B5EF4-FFF2-40B4-BE49-F238E27FC236}">
                <a16:creationId xmlns:a16="http://schemas.microsoft.com/office/drawing/2014/main" id="{23F9AD45-D887-8C05-0BC3-259CB9A6F1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" y="3200400"/>
            <a:ext cx="240506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Прямоугольник 8">
            <a:extLst>
              <a:ext uri="{FF2B5EF4-FFF2-40B4-BE49-F238E27FC236}">
                <a16:creationId xmlns:a16="http://schemas.microsoft.com/office/drawing/2014/main" id="{18ABBBD1-AEEB-F6A2-AD2E-E6E9E099F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743200"/>
            <a:ext cx="8305800" cy="295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endParaRPr lang="ru-RU" altLang="ru-RU"/>
          </a:p>
          <a:p>
            <a:pPr algn="just" eaLnBrk="1" hangingPunct="1"/>
            <a:r>
              <a:rPr lang="ru-RU" altLang="ru-RU"/>
              <a:t>          </a:t>
            </a:r>
            <a:r>
              <a:rPr lang="ru-RU" altLang="ru-RU" sz="2400"/>
              <a:t>Если ребенок не прошел медицинский профилактический осмотр, ему следует обратиться к участковому педиатру для получения справки, подтверждающей отсутствие противопоказаний для занятий физкультурой.</a:t>
            </a:r>
            <a:r>
              <a:rPr lang="ru-RU" altLang="ru-RU" sz="24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400"/>
              <a:t>Родители обязаны принести такую справку в школу.  </a:t>
            </a:r>
          </a:p>
          <a:p>
            <a:pPr algn="just" eaLnBrk="1" hangingPunct="1"/>
            <a:r>
              <a:rPr lang="ru-RU" altLang="ru-RU" sz="2400"/>
              <a:t>                       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1855</TotalTime>
  <Words>993</Words>
  <Application>Microsoft Macintosh PowerPoint</Application>
  <PresentationFormat>Широкоэкранный</PresentationFormat>
  <Paragraphs>176</Paragraphs>
  <Slides>10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автономное учреждение</dc:title>
  <dc:creator>User-077</dc:creator>
  <cp:lastModifiedBy>Виктор Акопьян</cp:lastModifiedBy>
  <cp:revision>193</cp:revision>
  <cp:lastPrinted>2023-01-10T10:13:23Z</cp:lastPrinted>
  <dcterms:created xsi:type="dcterms:W3CDTF">2022-01-11T10:54:08Z</dcterms:created>
  <dcterms:modified xsi:type="dcterms:W3CDTF">2023-08-17T09:44:45Z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2021-11-25T00:00:00Z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2022-01-11T00:00:00Z</vt:filetime>
  </property>
</Properties>
</file>