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80" r:id="rId6"/>
    <p:sldId id="279" r:id="rId7"/>
    <p:sldId id="262" r:id="rId8"/>
    <p:sldId id="267" r:id="rId9"/>
    <p:sldId id="269" r:id="rId10"/>
    <p:sldId id="268" r:id="rId11"/>
    <p:sldId id="270" r:id="rId12"/>
    <p:sldId id="263" r:id="rId13"/>
    <p:sldId id="265" r:id="rId14"/>
    <p:sldId id="271" r:id="rId15"/>
    <p:sldId id="264" r:id="rId16"/>
    <p:sldId id="272" r:id="rId17"/>
    <p:sldId id="273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5FFFC-D5D4-43B2-B70C-5A844E88ACA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E73E4-E95C-42CF-8BE1-DCFEC096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F1FE08-01A8-490A-A85F-4319A7A3FCF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AD4C7-818A-4294-88B9-31B923752EA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chi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eoman.ru/" TargetMode="External"/><Relationship Id="rId3" Type="http://schemas.openxmlformats.org/officeDocument/2006/relationships/hyperlink" Target="http://geo.1september.ru/" TargetMode="External"/><Relationship Id="rId7" Type="http://schemas.openxmlformats.org/officeDocument/2006/relationships/hyperlink" Target="http://geo.historic.ru/" TargetMode="External"/><Relationship Id="rId2" Type="http://schemas.openxmlformats.org/officeDocument/2006/relationships/hyperlink" Target="http://school-collection.ed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teoweb.ru/" TargetMode="External"/><Relationship Id="rId5" Type="http://schemas.openxmlformats.org/officeDocument/2006/relationships/hyperlink" Target="http://www.meteoweb.ru/" TargetMode="External"/><Relationship Id="rId10" Type="http://schemas.openxmlformats.org/officeDocument/2006/relationships/hyperlink" Target="http://www.rgo.ru/" TargetMode="External"/><Relationship Id="rId4" Type="http://schemas.openxmlformats.org/officeDocument/2006/relationships/hyperlink" Target="http://www.nat-geo.ru/" TargetMode="External"/><Relationship Id="rId9" Type="http://schemas.openxmlformats.org/officeDocument/2006/relationships/hyperlink" Target="http://www.mirkart.ru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</a:rPr>
              <a:t>Использование современных технологий в процессе обучения географии 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3933056"/>
            <a:ext cx="5184576" cy="151216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Bookman Old Style" pitchFamily="18" charset="0"/>
              </a:rPr>
              <a:t>Учитель географии </a:t>
            </a:r>
          </a:p>
          <a:p>
            <a:r>
              <a:rPr lang="ru-RU" sz="2000" b="1" dirty="0" smtClean="0">
                <a:solidFill>
                  <a:srgbClr val="0000FF"/>
                </a:solidFill>
                <a:latin typeface="Bookman Old Style" pitchFamily="18" charset="0"/>
              </a:rPr>
              <a:t>ГБОУ СОШ пос. Новый Кутулук </a:t>
            </a:r>
          </a:p>
          <a:p>
            <a:r>
              <a:rPr lang="ru-RU" sz="2000" b="1" dirty="0" smtClean="0">
                <a:solidFill>
                  <a:srgbClr val="0000FF"/>
                </a:solidFill>
                <a:latin typeface="Bookman Old Style" pitchFamily="18" charset="0"/>
              </a:rPr>
              <a:t>Незнамова Наталья Ивановна</a:t>
            </a:r>
            <a:endParaRPr lang="ru-RU" sz="2000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48250" y="5929330"/>
            <a:ext cx="145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  2024 год</a:t>
            </a:r>
            <a:endParaRPr lang="ru-RU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3" descr="D:\Documents and Settings\Admin\Рабочий стол\Social Edu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4925" y="5380037"/>
            <a:ext cx="14890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я это знал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Это противоречит тому, что я знал (думал иначе)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+ Узнал что-то новое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 я хочу узнать об этом побольше (не понял, есть вопросы)</a:t>
            </a: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Вооружившись тайным кодом, дети читают текст.</a:t>
            </a: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По ходу чтения ставят условные знаки.</a:t>
            </a: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Обсуждают в парах.</a:t>
            </a: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Можно заполнить таблицу с этими значками.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rgbClr val="0000FF"/>
                </a:solidFill>
                <a:effectLst/>
                <a:latin typeface="Bookman Old Style" pitchFamily="18" charset="0"/>
              </a:rPr>
              <a:t>Инсерт</a:t>
            </a:r>
            <a:r>
              <a:rPr lang="ru-RU" dirty="0" smtClean="0">
                <a:solidFill>
                  <a:srgbClr val="0000FF"/>
                </a:solidFill>
                <a:effectLst/>
                <a:latin typeface="Bookman Old Style" pitchFamily="18" charset="0"/>
              </a:rPr>
              <a:t> (условные значки)</a:t>
            </a:r>
            <a:endParaRPr lang="ru-RU" dirty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373362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«Ведущий»: формирует вопрос, уточняет неясно высказанные идеи, следит за работой секретаря, положительно реагирует на все идеи.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«Секретарь»: записывает все идеи, следит за временем.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«Участники мозговой атаки»: озвучивают идеи, не критикуют, не перебивают.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Bookman Old Style" pitchFamily="18" charset="0"/>
              </a:rPr>
              <a:t>Мозговой штурм</a:t>
            </a:r>
            <a:endParaRPr lang="ru-RU" dirty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0"/>
            <a:ext cx="4680520" cy="692696"/>
          </a:xfr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err="1" smtClean="0">
                <a:solidFill>
                  <a:srgbClr val="0000FF"/>
                </a:solidFill>
                <a:latin typeface="Bookman Old Style" pitchFamily="18" charset="0"/>
                <a:cs typeface="Times New Roman" pitchFamily="18" charset="0"/>
              </a:rPr>
              <a:t>Синквейн</a:t>
            </a:r>
            <a:r>
              <a:rPr lang="ru-RU" sz="3600" dirty="0" smtClean="0">
                <a:solidFill>
                  <a:srgbClr val="0000FF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0000FF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220072" y="1628800"/>
            <a:ext cx="3571900" cy="37147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Образец: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География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Древняя, научная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Открывает, описывает, картографирует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Изучает природные и производственные территориальные комплексы и их компоненты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Наука о земле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780928"/>
            <a:ext cx="4788626" cy="36933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Схема: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Первая строка – тема, одно существительное, которое обозначает объект обсуждения;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Вторая строка – 2 прилагательных, описывающее и характеризующее тему;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Третья строка – 3 глагола о характерных действиях объекта;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четвертой строке – целая фраза, которая выражает личное впечатление, понимание темы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Пятая строка – слово-резюме, синоним, представляющий собой итог, сущность объекта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908720"/>
            <a:ext cx="4195251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Активизирует творческую деятельность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учащихся с разным уровнем знаний,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Определяет уровень понимания темы,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выделять главное и применять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полученные знания в новой ситуации.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4070256" cy="631844"/>
          </a:xfr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Bookman Old Style" pitchFamily="18" charset="0"/>
              </a:rPr>
              <a:t>Кластеры</a:t>
            </a:r>
            <a:endParaRPr lang="ru-RU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000108"/>
            <a:ext cx="4471990" cy="4873752"/>
          </a:xfrm>
        </p:spPr>
        <p:txBody>
          <a:bodyPr>
            <a:normAutofit fontScale="92500" lnSpcReduction="20000"/>
          </a:bodyPr>
          <a:lstStyle/>
          <a:p>
            <a:r>
              <a:rPr lang="ru-RU" sz="2200" b="1" dirty="0" smtClean="0">
                <a:latin typeface="Bookman Old Style" pitchFamily="18" charset="0"/>
              </a:rPr>
              <a:t>Кластер</a:t>
            </a:r>
            <a:r>
              <a:rPr lang="ru-RU" sz="2200" dirty="0" smtClean="0">
                <a:latin typeface="Bookman Old Style" pitchFamily="18" charset="0"/>
              </a:rPr>
              <a:t> – это графическая организация материала, показывающая смысловые поля того или иного понятия.</a:t>
            </a:r>
          </a:p>
          <a:p>
            <a:r>
              <a:rPr lang="ru-RU" sz="2200" dirty="0" smtClean="0">
                <a:latin typeface="Bookman Old Style" pitchFamily="18" charset="0"/>
              </a:rPr>
              <a:t>Составление кластера позволяет учащимся свободно и открыто думать по поводу какой-либо темы. Учащийся записывает в центре листа ключевое понятие, а от него рисует стрелки-лучи в разные стороны, которые соединяют это слово с другими, от которых в свою очередь лучи расходятся далее и далее. Луч означает существующую между терминами логическую связь.</a:t>
            </a:r>
          </a:p>
          <a:p>
            <a:pPr>
              <a:buNone/>
            </a:pPr>
            <a:endParaRPr lang="ru-RU" sz="2200" dirty="0" smtClean="0"/>
          </a:p>
          <a:p>
            <a:endParaRPr lang="ru-RU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908720"/>
            <a:ext cx="3816424" cy="4366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5987008" cy="582594"/>
          </a:xfr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latin typeface="Bookman Old Style" pitchFamily="18" charset="0"/>
              </a:rPr>
              <a:t>Логические цепочки</a:t>
            </a:r>
            <a:endParaRPr lang="ru-RU" sz="2800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4829180" cy="30003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Составьте схему, связывающую предложенные слова в единое целое. Приготовьтесь прокомментировать установленные связи, объясняя термины, понятия. Приведите пример (примеры) территории России, где реализуется данная схема. Приведите факты, подтверждающие ваш пример.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071942"/>
            <a:ext cx="457200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="1" u="sng" dirty="0" smtClean="0"/>
              <a:t>Пример 1</a:t>
            </a:r>
          </a:p>
          <a:p>
            <a:pPr algn="ctr"/>
            <a:r>
              <a:rPr lang="ru-RU" b="1" dirty="0" smtClean="0"/>
              <a:t>Овраги, эрозия, пашни, ливень, рекультивация</a:t>
            </a:r>
            <a:endParaRPr lang="ru-RU" dirty="0" smtClean="0"/>
          </a:p>
          <a:p>
            <a:r>
              <a:rPr lang="ru-RU" dirty="0" smtClean="0"/>
              <a:t>пашни</a:t>
            </a:r>
          </a:p>
          <a:p>
            <a:r>
              <a:rPr lang="ru-RU" dirty="0" smtClean="0"/>
              <a:t>ливень</a:t>
            </a:r>
          </a:p>
          <a:p>
            <a:r>
              <a:rPr lang="ru-RU" dirty="0" smtClean="0"/>
              <a:t>эрозия</a:t>
            </a:r>
          </a:p>
          <a:p>
            <a:r>
              <a:rPr lang="ru-RU" dirty="0" smtClean="0"/>
              <a:t>овраг</a:t>
            </a:r>
          </a:p>
          <a:p>
            <a:r>
              <a:rPr lang="ru-RU" dirty="0" smtClean="0"/>
              <a:t>рекультивация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72132" y="1071546"/>
            <a:ext cx="3357554" cy="258532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u="sng" dirty="0" smtClean="0"/>
              <a:t>Пример 2</a:t>
            </a:r>
          </a:p>
          <a:p>
            <a:pPr algn="ctr"/>
            <a:r>
              <a:rPr lang="ru-RU" dirty="0" smtClean="0"/>
              <a:t>   Спад в экономике -  снижение рождаемости - сокращение числа занятых для обслуживания в медицине и образовании - сокращение численности трудоспособного населения ( в будущем)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14313"/>
            <a:ext cx="8229600" cy="1357312"/>
          </a:xfr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00FF"/>
                </a:solidFill>
                <a:effectLst/>
                <a:latin typeface="Bookman Old Style" pitchFamily="18" charset="0"/>
              </a:rPr>
              <a:t>Технология проектной деятельности школьников.</a:t>
            </a:r>
            <a:endParaRPr lang="ru-RU" sz="3600" dirty="0">
              <a:solidFill>
                <a:srgbClr val="0000FF"/>
              </a:solidFill>
              <a:effectLst/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276872"/>
            <a:ext cx="7452320" cy="34470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Bookman Old Style" pitchFamily="18" charset="0"/>
              </a:rPr>
              <a:t>При использовании проектной технологии </a:t>
            </a:r>
          </a:p>
          <a:p>
            <a:pPr algn="ctr"/>
            <a:r>
              <a:rPr lang="ru-RU" sz="2000" b="1" dirty="0" smtClean="0">
                <a:latin typeface="Bookman Old Style" pitchFamily="18" charset="0"/>
              </a:rPr>
              <a:t>каждый ученик:</a:t>
            </a:r>
            <a:r>
              <a:rPr lang="ru-RU" sz="2000" dirty="0" smtClean="0">
                <a:latin typeface="Bookman Old Style" pitchFamily="18" charset="0"/>
              </a:rPr>
              <a:t> </a:t>
            </a:r>
          </a:p>
          <a:p>
            <a:r>
              <a:rPr lang="ru-RU" sz="2000" dirty="0" smtClean="0">
                <a:latin typeface="Bookman Old Style" pitchFamily="18" charset="0"/>
              </a:rPr>
              <a:t>учится приобретать знания самостоятельно и использовать их для решения новых познавательных и практических задач;</a:t>
            </a:r>
          </a:p>
          <a:p>
            <a:r>
              <a:rPr lang="ru-RU" sz="2000" dirty="0" smtClean="0">
                <a:latin typeface="Bookman Old Style" pitchFamily="18" charset="0"/>
              </a:rPr>
              <a:t>приобретает коммуникативные навыки и умения;</a:t>
            </a:r>
          </a:p>
          <a:p>
            <a:r>
              <a:rPr lang="ru-RU" sz="2000" dirty="0" smtClean="0">
                <a:latin typeface="Bookman Old Style" pitchFamily="18" charset="0"/>
              </a:rPr>
              <a:t>овладевает практическими умениями исследовательской работы:</a:t>
            </a:r>
          </a:p>
          <a:p>
            <a:r>
              <a:rPr lang="ru-RU" sz="2000" dirty="0" smtClean="0">
                <a:latin typeface="Bookman Old Style" pitchFamily="18" charset="0"/>
              </a:rPr>
              <a:t>собирает необходимую информацию, учится анализировать факты, делает выводы и заключения.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metodisty.ru/modules/boonex/photos/data/files/45706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000544"/>
            <a:ext cx="2143110" cy="285748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7686700" cy="4948068"/>
          </a:xfrm>
        </p:spPr>
        <p:txBody>
          <a:bodyPr>
            <a:normAutofit lnSpcReduction="10000"/>
          </a:bodyPr>
          <a:lstStyle/>
          <a:p>
            <a:pPr>
              <a:buFontTx/>
              <a:buBlip>
                <a:blip r:embed="rId3"/>
              </a:buBlip>
            </a:pPr>
            <a:r>
              <a:rPr lang="ru-RU" sz="2600" b="1" dirty="0" smtClean="0">
                <a:latin typeface="Bookman Old Style" pitchFamily="18" charset="0"/>
                <a:cs typeface="Times New Roman" pitchFamily="18" charset="0"/>
              </a:rPr>
              <a:t>Проблемное обучение</a:t>
            </a:r>
            <a:r>
              <a:rPr lang="ru-RU" sz="2600" dirty="0" smtClean="0">
                <a:latin typeface="Bookman Old Style" pitchFamily="18" charset="0"/>
                <a:cs typeface="Times New Roman" pitchFamily="18" charset="0"/>
              </a:rPr>
              <a:t> – это современное инновационное обучение, где учебные задачи решаются с помощью постановки проблемных заданий, вопросов, проектов и поиска их решений.</a:t>
            </a:r>
          </a:p>
          <a:p>
            <a:pPr>
              <a:buNone/>
            </a:pPr>
            <a:r>
              <a:rPr lang="ru-RU" sz="2600" dirty="0" smtClean="0">
                <a:latin typeface="Bookman Old Style" pitchFamily="18" charset="0"/>
                <a:cs typeface="Times New Roman" pitchFamily="18" charset="0"/>
              </a:rPr>
              <a:t>          ПРИМЕРЫ:</a:t>
            </a:r>
          </a:p>
          <a:p>
            <a:pPr>
              <a:buFontTx/>
              <a:buBlip>
                <a:blip r:embed="rId3"/>
              </a:buBlip>
            </a:pPr>
            <a:r>
              <a:rPr lang="ru-RU" sz="2600" dirty="0" smtClean="0">
                <a:latin typeface="Bookman Old Style" pitchFamily="18" charset="0"/>
                <a:cs typeface="Times New Roman" pitchFamily="18" charset="0"/>
              </a:rPr>
              <a:t>Какое влияние оказывает большая территория на экономику страны – благоприятствует или затрудняет развитие хозяйства?</a:t>
            </a:r>
          </a:p>
          <a:p>
            <a:pPr>
              <a:buFontTx/>
              <a:buBlip>
                <a:blip r:embed="rId3"/>
              </a:buBlip>
            </a:pPr>
            <a:r>
              <a:rPr lang="ru-RU" sz="2600" dirty="0" smtClean="0">
                <a:latin typeface="Bookman Old Style" pitchFamily="18" charset="0"/>
                <a:cs typeface="Times New Roman" pitchFamily="18" charset="0"/>
              </a:rPr>
              <a:t>Какие же города лучше для жизни людей – большие или маленькие?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Bookman Old Style" pitchFamily="18" charset="0"/>
              </a:rPr>
              <a:t>Технологии проблемного обучения</a:t>
            </a:r>
            <a:endParaRPr lang="ru-RU" dirty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052736"/>
            <a:ext cx="4786346" cy="53052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Ролевая игра по теме «Природа Антарктиды» 7 класс.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Счастливый случай 6 класс;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Природа России 8 класс;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Путешествие по южным материкам 7 класс.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«Кто быстрее»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«Третий лишний»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«Угадай контур»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642942"/>
          </a:xfr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00FF"/>
                </a:solidFill>
                <a:effectLst/>
                <a:latin typeface="Bookman Old Style" pitchFamily="18" charset="0"/>
              </a:rPr>
              <a:t>Игровая технология</a:t>
            </a:r>
            <a:endParaRPr lang="ru-RU" dirty="0">
              <a:solidFill>
                <a:srgbClr val="0000FF"/>
              </a:solidFill>
              <a:effectLst/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4943" y="4675070"/>
            <a:ext cx="3571899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- это вид деятельности в условиях ситуаций, направленных на воссоздание и усвоение общественного опыта, в котором складывается и совершенствуется самоуправление поведением.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 descr="http://www.hullumaja.com/files/pictures/2009/10/24/qhM9rlPZI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785794"/>
            <a:ext cx="2839661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00FF"/>
                </a:solidFill>
                <a:latin typeface="Bookman Old Style" pitchFamily="18" charset="0"/>
              </a:rPr>
              <a:t>«Найди географическую ошибку»</a:t>
            </a:r>
            <a:endParaRPr lang="ru-RU" sz="3200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7743804" cy="540240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“Здравствуйте дорогие семиклассники! Я не могу прийти к вам на урок, но мое письмо поможет вам очень хорошо изучить Африку. Африка – самый большой по площади материк на земле, экватор не пересекает Африку, но нулевой меридиан делит ее на северное и южное полушария. Африка омывается водами трех океанов: Атлантическим, Тихим, Индийским. Средиземное море отделяет ее от Северной Америки, а Суэцкий канал соединяет Красное море с Индийским океаном. Гибралтарский пролив отделяет Африку от острова Мадагаскар. Но, пока, все. Читайте мои письма, будете знать об Африке все!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свидания                        Ваш друг.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223923" cy="65520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36527"/>
            <a:ext cx="8229600" cy="4721431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Современная школа имеет дело с разносторонней, многогранной, активной личностью. Традиционный подход в организации образовательного процесса, характеризующийся доминирующей ролью учителя и пассивной позицией ученика не в полной мере обеспечивает достижение требуемых результатов качества образования. Это заставляет нас педагогов искать новые подходы и способы организации образовательного процесса, взаимодействия учителя и ученика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Инновационные  педагогические технологии, основанные на применении информационных, коммуникативных методов обучения, позволяют решить задачу модернизации Российского образования.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203032" cy="1143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Bookman Old Style" pitchFamily="18" charset="0"/>
                <a:cs typeface="Times New Roman" pitchFamily="18" charset="0"/>
              </a:rPr>
              <a:t>Актуальность</a:t>
            </a:r>
            <a:endParaRPr lang="ru-RU" dirty="0">
              <a:solidFill>
                <a:srgbClr val="0000FF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rgbClr val="0000FF"/>
                </a:solidFill>
                <a:latin typeface="Bookman Old Style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0000FF"/>
                </a:solidFill>
                <a:latin typeface="Bookman Old Style" pitchFamily="18" charset="0"/>
                <a:cs typeface="Times New Roman" pitchFamily="18" charset="0"/>
              </a:rPr>
              <a:t>за внимание !</a:t>
            </a:r>
            <a:endParaRPr lang="ru-RU" sz="6000" b="1" dirty="0">
              <a:solidFill>
                <a:srgbClr val="0000FF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5004048" y="1628800"/>
            <a:ext cx="3962400" cy="50720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уроки-презентации;</a:t>
            </a:r>
          </a:p>
          <a:p>
            <a:pPr lvl="0"/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уроки с использованием учебника мультимедиа;</a:t>
            </a:r>
          </a:p>
          <a:p>
            <a:pPr lvl="0"/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уроки с использованием «Библиотеки электронных наглядных пособий»;</a:t>
            </a:r>
          </a:p>
          <a:p>
            <a:pPr lvl="0"/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Видеофильмы</a:t>
            </a:r>
          </a:p>
          <a:p>
            <a:pPr lvl="0"/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Образовательные сайты.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5" y="1571612"/>
            <a:ext cx="4071966" cy="50257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2400" dirty="0" smtClean="0">
                <a:latin typeface="Bookman Old Style" pitchFamily="18" charset="0"/>
              </a:rPr>
              <a:t>Использование ИКТ: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 smtClean="0">
                <a:latin typeface="Bookman Old Style" pitchFamily="18" charset="0"/>
              </a:rPr>
              <a:t>повышает мотивацию учащихся к учению;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 smtClean="0">
                <a:latin typeface="Bookman Old Style" pitchFamily="18" charset="0"/>
              </a:rPr>
              <a:t>активизирует познавательную деятельность;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 smtClean="0">
                <a:latin typeface="Bookman Old Style" pitchFamily="18" charset="0"/>
              </a:rPr>
              <a:t>развивает мышление и творческие способности ребёнка;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 smtClean="0">
                <a:latin typeface="Bookman Old Style" pitchFamily="18" charset="0"/>
              </a:rPr>
              <a:t>формирует активную жизненную позицию в современном обществе.</a:t>
            </a:r>
          </a:p>
          <a:p>
            <a:endParaRPr lang="ru-RU" sz="24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3568" y="260648"/>
            <a:ext cx="7992888" cy="1143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7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</a:pPr>
            <a:r>
              <a:rPr lang="ru-RU" sz="4400" b="1" dirty="0" smtClean="0">
                <a:solidFill>
                  <a:srgbClr val="0000FF"/>
                </a:solidFill>
                <a:latin typeface="Bookman Old Style" pitchFamily="18" charset="0"/>
              </a:rPr>
              <a:t>Информационно-коммуникационные технологии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Bookman Old Style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6250" y="1124744"/>
            <a:ext cx="819150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  <a:hlinkClick r:id="rId3"/>
              </a:rPr>
              <a:t>https://uchi.ru</a:t>
            </a:r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Bookman Old Style" pitchFamily="18" charset="0"/>
              </a:rPr>
              <a:t>Мои классы</a:t>
            </a:r>
            <a:endParaRPr lang="ru-RU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pic>
        <p:nvPicPr>
          <p:cNvPr id="389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8229600" cy="4337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1.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http://school-collection.edu.ru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хранилище единой коллекции ЦОР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2.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http://geo.1september.ru/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сайт учителей «Я иду на урок географии» </a:t>
            </a: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3.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http://www.nat-geo.ru/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National Geographic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/>
              </a:rPr>
              <a:t>4.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http://www.meteoweb.ru/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интернет-журнал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Meteoweb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7"/>
              </a:rPr>
              <a:t>5.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http://geo.historic.ru/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географический справочник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8"/>
              </a:rPr>
              <a:t>6.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http://www.geoman.ru/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географическая энциклопедия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9"/>
              </a:rPr>
              <a:t>7.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http://www.mirkart.ru/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10"/>
              </a:rPr>
              <a:t>8.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http://www.rgo.ru/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сайт Русского географического общества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Bookman Old Style" pitchFamily="18" charset="0"/>
              </a:rPr>
              <a:t>Образовательные сайты и электронные пособия</a:t>
            </a:r>
            <a:endParaRPr lang="ru-RU" dirty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latin typeface="Bookman Old Style" pitchFamily="18" charset="0"/>
              </a:rPr>
              <a:t>«Вызов – осмысление – рефлексия»</a:t>
            </a:r>
            <a:endParaRPr lang="ru-RU" sz="3200" b="1" dirty="0"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Bookman Old Style" pitchFamily="18" charset="0"/>
              </a:rPr>
              <a:t>Технология критического мышления</a:t>
            </a:r>
            <a:endParaRPr lang="ru-RU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14282" y="2143116"/>
            <a:ext cx="4286280" cy="45243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дает эта технология обучающемуся?</a:t>
            </a: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Формирует личную ответственность за собственное образование.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Развивает навыки работы с текстами, идеями, большим объемом информации.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Развивает творческие и аналитические способности.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Развивает умение работать сообща, социальные навыки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714876" y="2201856"/>
            <a:ext cx="4214842" cy="45243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даёт технология учителю?</a:t>
            </a: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Знакомство с уникальной программой, включающей эффективные приёмы и формы работы.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Возможность повысить квалификацию, примкнуть к мировому сообществу педагогов.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Возможность создания ситуации, когда интересно учить и интересно учиться.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357188"/>
            <a:ext cx="7594600" cy="744537"/>
          </a:xfr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/>
            <a:r>
              <a:rPr lang="ru-RU" sz="3600" dirty="0" smtClean="0">
                <a:solidFill>
                  <a:srgbClr val="0000FF"/>
                </a:solidFill>
                <a:latin typeface="Bookman Old Style" pitchFamily="18" charset="0"/>
              </a:rPr>
              <a:t>«Что я знаю»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775575" cy="511333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ru-RU" dirty="0" smtClean="0">
                <a:solidFill>
                  <a:srgbClr val="000066"/>
                </a:solidFill>
                <a:latin typeface="Bookman Old Style" pitchFamily="18" charset="0"/>
              </a:rPr>
              <a:t>1) Озвучивание темы;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ru-RU" dirty="0" smtClean="0">
                <a:solidFill>
                  <a:srgbClr val="000066"/>
                </a:solidFill>
                <a:latin typeface="Bookman Old Style" pitchFamily="18" charset="0"/>
              </a:rPr>
              <a:t>2) В течение 3 минут записывать на листке ответы на вопрос: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ru-RU" dirty="0" smtClean="0">
                <a:solidFill>
                  <a:srgbClr val="000066"/>
                </a:solidFill>
                <a:latin typeface="Bookman Old Style" pitchFamily="18" charset="0"/>
              </a:rPr>
              <a:t>   Что я знаю по теме урока или мне кажется, что я знаю?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ru-RU" dirty="0" smtClean="0">
                <a:solidFill>
                  <a:srgbClr val="000066"/>
                </a:solidFill>
                <a:latin typeface="Bookman Old Style" pitchFamily="18" charset="0"/>
              </a:rPr>
              <a:t>3) Обсуждение с партнёром или с группой своих знаний;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ru-RU" dirty="0" smtClean="0">
                <a:solidFill>
                  <a:srgbClr val="000066"/>
                </a:solidFill>
                <a:latin typeface="Bookman Old Style" pitchFamily="18" charset="0"/>
              </a:rPr>
              <a:t>4) Все идеи записываются учителем на доске или листе ватмана;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ru-RU" dirty="0" smtClean="0">
                <a:solidFill>
                  <a:srgbClr val="000066"/>
                </a:solidFill>
                <a:latin typeface="Bookman Old Style" pitchFamily="18" charset="0"/>
              </a:rPr>
              <a:t>5) Обсуждаются все разногласия, возникшие в ходе обсуждения.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/>
            <a:r>
              <a:rPr lang="ru-RU" dirty="0" smtClean="0">
                <a:solidFill>
                  <a:srgbClr val="0000FF"/>
                </a:solidFill>
                <a:latin typeface="Bookman Old Style" pitchFamily="18" charset="0"/>
              </a:rPr>
              <a:t>«Верно – неверно»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76400"/>
            <a:ext cx="7705725" cy="4416425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ru-RU" sz="2800" dirty="0" smtClean="0">
                <a:solidFill>
                  <a:srgbClr val="000066"/>
                </a:solidFill>
                <a:latin typeface="Bookman Old Style" pitchFamily="18" charset="0"/>
              </a:rPr>
              <a:t>1) На доске написаны верные и </a:t>
            </a:r>
            <a:r>
              <a:rPr lang="ru-RU" sz="2800" dirty="0" smtClean="0">
                <a:solidFill>
                  <a:srgbClr val="000066"/>
                </a:solidFill>
                <a:latin typeface="Bookman Old Style" pitchFamily="18" charset="0"/>
              </a:rPr>
              <a:t>неверные утверждения </a:t>
            </a:r>
            <a:r>
              <a:rPr lang="ru-RU" sz="2800" dirty="0" smtClean="0">
                <a:solidFill>
                  <a:srgbClr val="000066"/>
                </a:solidFill>
                <a:latin typeface="Bookman Old Style" pitchFamily="18" charset="0"/>
              </a:rPr>
              <a:t>по новой теме;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ru-RU" sz="2800" dirty="0" smtClean="0">
                <a:solidFill>
                  <a:srgbClr val="000066"/>
                </a:solidFill>
                <a:latin typeface="Bookman Old Style" pitchFamily="18" charset="0"/>
              </a:rPr>
              <a:t>2) Учащиеся ставят знак «+» там, где они считают утверждение правильным, и знак «-» там, где, по их мнению, оно неверно.</a:t>
            </a:r>
          </a:p>
        </p:txBody>
      </p:sp>
      <p:pic>
        <p:nvPicPr>
          <p:cNvPr id="15364" name="Picture 4" descr="j043264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113" y="188913"/>
            <a:ext cx="11160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303</TotalTime>
  <Words>965</Words>
  <Application>Microsoft Office PowerPoint</Application>
  <PresentationFormat>Экран (4:3)</PresentationFormat>
  <Paragraphs>126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Использование современных технологий в процессе обучения географии </vt:lpstr>
      <vt:lpstr>Актуальность</vt:lpstr>
      <vt:lpstr>Слайд 3</vt:lpstr>
      <vt:lpstr>https://uchi.ru </vt:lpstr>
      <vt:lpstr>Мои классы</vt:lpstr>
      <vt:lpstr>Образовательные сайты и электронные пособия</vt:lpstr>
      <vt:lpstr>Технология критического мышления</vt:lpstr>
      <vt:lpstr>«Что я знаю»</vt:lpstr>
      <vt:lpstr>«Верно – неверно»</vt:lpstr>
      <vt:lpstr>Инсерт (условные значки)</vt:lpstr>
      <vt:lpstr>Мозговой штурм</vt:lpstr>
      <vt:lpstr>Синквейн </vt:lpstr>
      <vt:lpstr>Кластеры</vt:lpstr>
      <vt:lpstr>Логические цепочки</vt:lpstr>
      <vt:lpstr>Технология проектной деятельности школьников.</vt:lpstr>
      <vt:lpstr>Технологии проблемного обучения</vt:lpstr>
      <vt:lpstr>Игровая технология</vt:lpstr>
      <vt:lpstr>«Найди географическую ошибку»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современных технологий в процессе обучения географии</dc:title>
  <dc:creator>User</dc:creator>
  <cp:lastModifiedBy>User</cp:lastModifiedBy>
  <cp:revision>39</cp:revision>
  <dcterms:modified xsi:type="dcterms:W3CDTF">2024-08-27T01:32:59Z</dcterms:modified>
</cp:coreProperties>
</file>