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1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5721-7842-47E4-B804-65905036FE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5DC7-EE76-47CE-AD2F-8C9D47DF98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45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5721-7842-47E4-B804-65905036FE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5DC7-EE76-47CE-AD2F-8C9D47DF98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905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5721-7842-47E4-B804-65905036FE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5DC7-EE76-47CE-AD2F-8C9D47DF98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38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916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5721-7842-47E4-B804-65905036FE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5DC7-EE76-47CE-AD2F-8C9D47DF98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887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5721-7842-47E4-B804-65905036FE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5DC7-EE76-47CE-AD2F-8C9D47DF98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595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5721-7842-47E4-B804-65905036FE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5DC7-EE76-47CE-AD2F-8C9D47DF98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79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5721-7842-47E4-B804-65905036FE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5DC7-EE76-47CE-AD2F-8C9D47DF98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151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5721-7842-47E4-B804-65905036FE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5DC7-EE76-47CE-AD2F-8C9D47DF98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752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5721-7842-47E4-B804-65905036FE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5DC7-EE76-47CE-AD2F-8C9D47DF98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782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5721-7842-47E4-B804-65905036FE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5DC7-EE76-47CE-AD2F-8C9D47DF98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286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5721-7842-47E4-B804-65905036FE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5DC7-EE76-47CE-AD2F-8C9D47DF98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065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25721-7842-47E4-B804-65905036FE0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F5DC7-EE76-47CE-AD2F-8C9D47DF98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030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abali.ru/wp-content/uploads/2016/09/gerb_samarskoj_oblasti.png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93524" y="6142467"/>
            <a:ext cx="408173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ru-RU" b="1" kern="0" dirty="0">
                <a:solidFill>
                  <a:srgbClr val="000E56"/>
                </a:solidFill>
                <a:latin typeface="Arial"/>
                <a:cs typeface="Arial"/>
              </a:rPr>
              <a:t>Нефтегорск </a:t>
            </a:r>
            <a:r>
              <a:rPr b="1" kern="0" dirty="0">
                <a:solidFill>
                  <a:srgbClr val="000E56"/>
                </a:solidFill>
                <a:latin typeface="Arial"/>
                <a:cs typeface="Arial"/>
              </a:rPr>
              <a:t>,</a:t>
            </a:r>
            <a:r>
              <a:rPr b="1" kern="0" spc="365" dirty="0">
                <a:solidFill>
                  <a:srgbClr val="000E56"/>
                </a:solidFill>
                <a:latin typeface="Arial"/>
                <a:cs typeface="Arial"/>
              </a:rPr>
              <a:t> </a:t>
            </a:r>
            <a:r>
              <a:rPr lang="ru-RU" b="1" kern="0" dirty="0">
                <a:solidFill>
                  <a:srgbClr val="000E56"/>
                </a:solidFill>
                <a:latin typeface="Arial"/>
                <a:cs typeface="Arial"/>
              </a:rPr>
              <a:t>26 августа, </a:t>
            </a:r>
            <a:r>
              <a:rPr b="1" kern="0" spc="-40" dirty="0">
                <a:solidFill>
                  <a:srgbClr val="000E56"/>
                </a:solidFill>
                <a:latin typeface="Arial"/>
                <a:cs typeface="Arial"/>
              </a:rPr>
              <a:t> </a:t>
            </a:r>
            <a:r>
              <a:rPr b="1" kern="0" dirty="0">
                <a:solidFill>
                  <a:srgbClr val="000E56"/>
                </a:solidFill>
                <a:latin typeface="Arial"/>
                <a:cs typeface="Arial"/>
              </a:rPr>
              <a:t>2025</a:t>
            </a:r>
            <a:r>
              <a:rPr b="1" kern="0" spc="-80" dirty="0">
                <a:solidFill>
                  <a:srgbClr val="000E56"/>
                </a:solidFill>
                <a:latin typeface="Arial"/>
                <a:cs typeface="Arial"/>
              </a:rPr>
              <a:t> </a:t>
            </a:r>
            <a:r>
              <a:rPr b="1" kern="0" spc="-20" dirty="0">
                <a:solidFill>
                  <a:srgbClr val="000E56"/>
                </a:solidFill>
                <a:latin typeface="Arial"/>
                <a:cs typeface="Arial"/>
              </a:rPr>
              <a:t>года</a:t>
            </a:r>
            <a:endParaRPr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4400" y="2361063"/>
            <a:ext cx="10890912" cy="901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2855" marR="5080" indent="-2510790" algn="ctr">
              <a:lnSpc>
                <a:spcPct val="148500"/>
              </a:lnSpc>
              <a:spcBef>
                <a:spcPts val="100"/>
              </a:spcBef>
            </a:pPr>
            <a:r>
              <a:rPr lang="ru-RU" sz="4400" spc="-5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ВПР 2025года </a:t>
            </a:r>
            <a:endParaRPr lang="ru-RU" sz="2800" b="1" kern="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3260" y="1596593"/>
            <a:ext cx="271907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kern="0" spc="-1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Методическое</a:t>
            </a:r>
            <a:r>
              <a:rPr kern="0" spc="-6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kern="0" spc="-1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объединение</a:t>
            </a:r>
            <a:endParaRPr kern="0">
              <a:solidFill>
                <a:sysClr val="windowText" lastClr="000000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47186" y="1596593"/>
            <a:ext cx="204152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учителей</a:t>
            </a:r>
            <a:r>
              <a:rPr kern="0" spc="-5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kern="0" spc="-1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географии.</a:t>
            </a:r>
            <a:endParaRPr kern="0">
              <a:solidFill>
                <a:sysClr val="windowText" lastClr="00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47028" y="4903470"/>
            <a:ext cx="55225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b="1" kern="0" spc="-10" dirty="0">
                <a:solidFill>
                  <a:srgbClr val="001F5F"/>
                </a:solidFill>
                <a:latin typeface="Times New Roman"/>
                <a:cs typeface="Times New Roman"/>
              </a:rPr>
              <a:t>Пономаренко</a:t>
            </a:r>
            <a:r>
              <a:rPr b="1" kern="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b="1" kern="0" dirty="0">
                <a:solidFill>
                  <a:srgbClr val="001F5F"/>
                </a:solidFill>
                <a:latin typeface="Times New Roman"/>
                <a:cs typeface="Times New Roman"/>
              </a:rPr>
              <a:t>Ольга</a:t>
            </a:r>
            <a:r>
              <a:rPr b="1" kern="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b="1" kern="0" spc="-10" dirty="0">
                <a:solidFill>
                  <a:srgbClr val="001F5F"/>
                </a:solidFill>
                <a:latin typeface="Times New Roman"/>
                <a:cs typeface="Times New Roman"/>
              </a:rPr>
              <a:t>Леонидовна,</a:t>
            </a:r>
            <a:r>
              <a:rPr b="1" kern="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b="1" kern="0" dirty="0">
                <a:solidFill>
                  <a:srgbClr val="001F5F"/>
                </a:solidFill>
                <a:latin typeface="Times New Roman"/>
                <a:cs typeface="Times New Roman"/>
              </a:rPr>
              <a:t>учитель</a:t>
            </a:r>
            <a:r>
              <a:rPr b="1" kern="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b="1" kern="0" spc="-10" dirty="0">
                <a:solidFill>
                  <a:srgbClr val="001F5F"/>
                </a:solidFill>
                <a:latin typeface="Times New Roman"/>
                <a:cs typeface="Times New Roman"/>
              </a:rPr>
              <a:t>географии </a:t>
            </a:r>
            <a:r>
              <a:rPr b="1" kern="0" spc="-20" dirty="0">
                <a:solidFill>
                  <a:srgbClr val="001F5F"/>
                </a:solidFill>
                <a:latin typeface="Times New Roman"/>
                <a:cs typeface="Times New Roman"/>
              </a:rPr>
              <a:t>ГБОУ</a:t>
            </a:r>
            <a:r>
              <a:rPr b="1" kern="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b="1" kern="0" dirty="0">
                <a:solidFill>
                  <a:srgbClr val="001F5F"/>
                </a:solidFill>
                <a:latin typeface="Times New Roman"/>
                <a:cs typeface="Times New Roman"/>
              </a:rPr>
              <a:t>СОШ</a:t>
            </a:r>
            <a:r>
              <a:rPr b="1" kern="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b="1" kern="0" dirty="0">
                <a:solidFill>
                  <a:srgbClr val="001F5F"/>
                </a:solidFill>
                <a:latin typeface="Times New Roman"/>
                <a:cs typeface="Times New Roman"/>
              </a:rPr>
              <a:t>№3</a:t>
            </a:r>
            <a:r>
              <a:rPr b="1" kern="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b="1" kern="0" spc="-105" dirty="0">
                <a:solidFill>
                  <a:srgbClr val="001F5F"/>
                </a:solidFill>
                <a:latin typeface="Times New Roman"/>
                <a:cs typeface="Times New Roman"/>
              </a:rPr>
              <a:t>г.</a:t>
            </a:r>
            <a:r>
              <a:rPr b="1" kern="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b="1" kern="0" spc="-10" dirty="0">
                <a:solidFill>
                  <a:srgbClr val="001F5F"/>
                </a:solidFill>
                <a:latin typeface="Times New Roman"/>
                <a:cs typeface="Times New Roman"/>
              </a:rPr>
              <a:t>Нефтегорска,</a:t>
            </a:r>
            <a:r>
              <a:rPr b="1" kern="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b="1" kern="0" spc="-10" dirty="0">
                <a:solidFill>
                  <a:srgbClr val="001F5F"/>
                </a:solidFill>
                <a:latin typeface="Times New Roman"/>
                <a:cs typeface="Times New Roman"/>
              </a:rPr>
              <a:t>методист</a:t>
            </a:r>
            <a:r>
              <a:rPr b="1" kern="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b="1" kern="0" spc="-25" dirty="0">
                <a:solidFill>
                  <a:srgbClr val="001F5F"/>
                </a:solidFill>
                <a:latin typeface="Times New Roman"/>
                <a:cs typeface="Times New Roman"/>
              </a:rPr>
              <a:t>РЦ.</a:t>
            </a:r>
            <a:endParaRPr kern="0">
              <a:solidFill>
                <a:sysClr val="windowText" lastClr="000000"/>
              </a:solidFill>
              <a:latin typeface="Times New Roman"/>
              <a:cs typeface="Times New Roman"/>
            </a:endParaRPr>
          </a:p>
        </p:txBody>
      </p:sp>
      <p:pic>
        <p:nvPicPr>
          <p:cNvPr id="7" name="object 7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1436" y="355091"/>
            <a:ext cx="858012" cy="946403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052304" y="193547"/>
            <a:ext cx="1905000" cy="1429512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2772536" y="220827"/>
            <a:ext cx="6337300" cy="93980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>
              <a:spcBef>
                <a:spcPts val="219"/>
              </a:spcBef>
            </a:pPr>
            <a:r>
              <a:rPr sz="1400" kern="0" spc="-10" dirty="0">
                <a:solidFill>
                  <a:srgbClr val="000009"/>
                </a:solidFill>
                <a:latin typeface="Times New Roman"/>
                <a:cs typeface="Times New Roman"/>
              </a:rPr>
              <a:t>Юго-</a:t>
            </a:r>
            <a:r>
              <a:rPr sz="1400" kern="0" dirty="0">
                <a:solidFill>
                  <a:srgbClr val="000009"/>
                </a:solidFill>
                <a:latin typeface="Times New Roman"/>
                <a:cs typeface="Times New Roman"/>
              </a:rPr>
              <a:t>Восточное</a:t>
            </a:r>
            <a:r>
              <a:rPr sz="1400" kern="0" spc="-45" dirty="0">
                <a:solidFill>
                  <a:srgbClr val="000009"/>
                </a:solidFill>
                <a:latin typeface="Times New Roman"/>
                <a:cs typeface="Times New Roman"/>
              </a:rPr>
              <a:t> </a:t>
            </a:r>
            <a:r>
              <a:rPr sz="1400" kern="0" spc="-10" dirty="0">
                <a:solidFill>
                  <a:srgbClr val="000009"/>
                </a:solidFill>
                <a:latin typeface="Times New Roman"/>
                <a:cs typeface="Times New Roman"/>
              </a:rPr>
              <a:t>управление</a:t>
            </a:r>
            <a:r>
              <a:rPr sz="1400" kern="0" spc="-5" dirty="0">
                <a:solidFill>
                  <a:srgbClr val="000009"/>
                </a:solidFill>
                <a:latin typeface="Times New Roman"/>
                <a:cs typeface="Times New Roman"/>
              </a:rPr>
              <a:t> </a:t>
            </a:r>
            <a:r>
              <a:rPr sz="1400" kern="0" spc="-10" dirty="0">
                <a:solidFill>
                  <a:srgbClr val="000009"/>
                </a:solidFill>
                <a:latin typeface="Times New Roman"/>
                <a:cs typeface="Times New Roman"/>
              </a:rPr>
              <a:t>министерства</a:t>
            </a:r>
            <a:r>
              <a:rPr sz="1400" kern="0" spc="-20" dirty="0">
                <a:solidFill>
                  <a:srgbClr val="000009"/>
                </a:solidFill>
                <a:latin typeface="Times New Roman"/>
                <a:cs typeface="Times New Roman"/>
              </a:rPr>
              <a:t> </a:t>
            </a:r>
            <a:r>
              <a:rPr sz="1400" kern="0" spc="-10" dirty="0">
                <a:solidFill>
                  <a:srgbClr val="000009"/>
                </a:solidFill>
                <a:latin typeface="Times New Roman"/>
                <a:cs typeface="Times New Roman"/>
              </a:rPr>
              <a:t>образования</a:t>
            </a:r>
            <a:r>
              <a:rPr sz="1400" kern="0" spc="-30" dirty="0">
                <a:solidFill>
                  <a:srgbClr val="000009"/>
                </a:solidFill>
                <a:latin typeface="Times New Roman"/>
                <a:cs typeface="Times New Roman"/>
              </a:rPr>
              <a:t> </a:t>
            </a:r>
            <a:r>
              <a:rPr sz="1400" kern="0" dirty="0">
                <a:solidFill>
                  <a:srgbClr val="000009"/>
                </a:solidFill>
                <a:latin typeface="Times New Roman"/>
                <a:cs typeface="Times New Roman"/>
              </a:rPr>
              <a:t>и</a:t>
            </a:r>
            <a:r>
              <a:rPr sz="1400" kern="0" spc="-5" dirty="0">
                <a:solidFill>
                  <a:srgbClr val="000009"/>
                </a:solidFill>
                <a:latin typeface="Times New Roman"/>
                <a:cs typeface="Times New Roman"/>
              </a:rPr>
              <a:t> </a:t>
            </a:r>
            <a:r>
              <a:rPr sz="1400" kern="0" spc="-10" dirty="0">
                <a:solidFill>
                  <a:srgbClr val="000009"/>
                </a:solidFill>
                <a:latin typeface="Times New Roman"/>
                <a:cs typeface="Times New Roman"/>
              </a:rPr>
              <a:t>науки</a:t>
            </a:r>
            <a:r>
              <a:rPr sz="1400" kern="0" dirty="0">
                <a:solidFill>
                  <a:srgbClr val="000009"/>
                </a:solidFill>
                <a:latin typeface="Times New Roman"/>
                <a:cs typeface="Times New Roman"/>
              </a:rPr>
              <a:t> </a:t>
            </a:r>
            <a:r>
              <a:rPr sz="1400" kern="0" spc="-10" dirty="0">
                <a:solidFill>
                  <a:srgbClr val="000009"/>
                </a:solidFill>
                <a:latin typeface="Times New Roman"/>
                <a:cs typeface="Times New Roman"/>
              </a:rPr>
              <a:t>Самарской</a:t>
            </a:r>
            <a:r>
              <a:rPr sz="1400" kern="0" spc="-30" dirty="0">
                <a:solidFill>
                  <a:srgbClr val="000009"/>
                </a:solidFill>
                <a:latin typeface="Times New Roman"/>
                <a:cs typeface="Times New Roman"/>
              </a:rPr>
              <a:t> </a:t>
            </a:r>
            <a:r>
              <a:rPr sz="1400" kern="0" spc="-10" dirty="0">
                <a:solidFill>
                  <a:srgbClr val="000009"/>
                </a:solidFill>
                <a:latin typeface="Times New Roman"/>
                <a:cs typeface="Times New Roman"/>
              </a:rPr>
              <a:t>области</a:t>
            </a:r>
            <a:endParaRPr sz="1400" kern="0" dirty="0">
              <a:solidFill>
                <a:sysClr val="windowText" lastClr="000000"/>
              </a:solidFill>
              <a:latin typeface="Times New Roman"/>
              <a:cs typeface="Times New Roman"/>
            </a:endParaRPr>
          </a:p>
          <a:p>
            <a:pPr marL="320040" marR="309245" indent="1228725">
              <a:lnSpc>
                <a:spcPct val="107100"/>
              </a:lnSpc>
            </a:pPr>
            <a:r>
              <a:rPr sz="1400" b="1" kern="0" spc="-25" dirty="0">
                <a:solidFill>
                  <a:srgbClr val="000009"/>
                </a:solidFill>
                <a:latin typeface="Times New Roman"/>
                <a:cs typeface="Times New Roman"/>
              </a:rPr>
              <a:t>Государственное</a:t>
            </a:r>
            <a:r>
              <a:rPr sz="1400" b="1" kern="0" spc="-30" dirty="0">
                <a:solidFill>
                  <a:srgbClr val="000009"/>
                </a:solidFill>
                <a:latin typeface="Times New Roman"/>
                <a:cs typeface="Times New Roman"/>
              </a:rPr>
              <a:t> </a:t>
            </a:r>
            <a:r>
              <a:rPr sz="1400" b="1" kern="0" spc="-10" dirty="0">
                <a:solidFill>
                  <a:srgbClr val="000009"/>
                </a:solidFill>
                <a:latin typeface="Times New Roman"/>
                <a:cs typeface="Times New Roman"/>
              </a:rPr>
              <a:t>бюджетное</a:t>
            </a:r>
            <a:r>
              <a:rPr sz="1400" b="1" kern="0" spc="5" dirty="0">
                <a:solidFill>
                  <a:srgbClr val="000009"/>
                </a:solidFill>
                <a:latin typeface="Times New Roman"/>
                <a:cs typeface="Times New Roman"/>
              </a:rPr>
              <a:t> </a:t>
            </a:r>
            <a:r>
              <a:rPr sz="1400" b="1" kern="0" spc="-10" dirty="0">
                <a:solidFill>
                  <a:srgbClr val="000009"/>
                </a:solidFill>
                <a:latin typeface="Times New Roman"/>
                <a:cs typeface="Times New Roman"/>
              </a:rPr>
              <a:t>учреждение дополнительного профессионального</a:t>
            </a:r>
            <a:r>
              <a:rPr sz="1400" b="1" kern="0" spc="10" dirty="0">
                <a:solidFill>
                  <a:srgbClr val="000009"/>
                </a:solidFill>
                <a:latin typeface="Times New Roman"/>
                <a:cs typeface="Times New Roman"/>
              </a:rPr>
              <a:t> </a:t>
            </a:r>
            <a:r>
              <a:rPr sz="1400" b="1" kern="0" spc="-10" dirty="0">
                <a:solidFill>
                  <a:srgbClr val="000009"/>
                </a:solidFill>
                <a:latin typeface="Times New Roman"/>
                <a:cs typeface="Times New Roman"/>
              </a:rPr>
              <a:t>образования</a:t>
            </a:r>
            <a:r>
              <a:rPr sz="1400" b="1" kern="0" spc="-15" dirty="0">
                <a:solidFill>
                  <a:srgbClr val="000009"/>
                </a:solidFill>
                <a:latin typeface="Times New Roman"/>
                <a:cs typeface="Times New Roman"/>
              </a:rPr>
              <a:t> </a:t>
            </a:r>
            <a:r>
              <a:rPr sz="1400" b="1" kern="0" dirty="0">
                <a:solidFill>
                  <a:srgbClr val="000009"/>
                </a:solidFill>
                <a:latin typeface="Times New Roman"/>
                <a:cs typeface="Times New Roman"/>
              </a:rPr>
              <a:t>Самарской</a:t>
            </a:r>
            <a:r>
              <a:rPr sz="1400" b="1" kern="0" spc="5" dirty="0">
                <a:solidFill>
                  <a:srgbClr val="000009"/>
                </a:solidFill>
                <a:latin typeface="Times New Roman"/>
                <a:cs typeface="Times New Roman"/>
              </a:rPr>
              <a:t> </a:t>
            </a:r>
            <a:r>
              <a:rPr sz="1400" b="1" kern="0" spc="-10" dirty="0">
                <a:solidFill>
                  <a:srgbClr val="000009"/>
                </a:solidFill>
                <a:latin typeface="Times New Roman"/>
                <a:cs typeface="Times New Roman"/>
              </a:rPr>
              <a:t>области</a:t>
            </a:r>
            <a:endParaRPr sz="1400" kern="0" dirty="0">
              <a:solidFill>
                <a:sysClr val="windowText" lastClr="000000"/>
              </a:solidFill>
              <a:latin typeface="Times New Roman"/>
              <a:cs typeface="Times New Roman"/>
            </a:endParaRPr>
          </a:p>
          <a:p>
            <a:pPr marL="1782445">
              <a:spcBef>
                <a:spcPts val="120"/>
              </a:spcBef>
            </a:pPr>
            <a:r>
              <a:rPr sz="1400" b="1" kern="0" spc="-10" dirty="0">
                <a:solidFill>
                  <a:srgbClr val="000009"/>
                </a:solidFill>
                <a:latin typeface="Times New Roman"/>
                <a:cs typeface="Times New Roman"/>
              </a:rPr>
              <a:t>«Нефтегорский</a:t>
            </a:r>
            <a:r>
              <a:rPr sz="1400" b="1" kern="0" spc="-25" dirty="0">
                <a:solidFill>
                  <a:srgbClr val="000009"/>
                </a:solidFill>
                <a:latin typeface="Times New Roman"/>
                <a:cs typeface="Times New Roman"/>
              </a:rPr>
              <a:t> </a:t>
            </a:r>
            <a:r>
              <a:rPr sz="1400" b="1" kern="0" dirty="0">
                <a:solidFill>
                  <a:srgbClr val="000009"/>
                </a:solidFill>
                <a:latin typeface="Times New Roman"/>
                <a:cs typeface="Times New Roman"/>
              </a:rPr>
              <a:t>Ресурсный</a:t>
            </a:r>
            <a:r>
              <a:rPr sz="1400" b="1" kern="0" spc="-25" dirty="0">
                <a:solidFill>
                  <a:srgbClr val="000009"/>
                </a:solidFill>
                <a:latin typeface="Times New Roman"/>
                <a:cs typeface="Times New Roman"/>
              </a:rPr>
              <a:t> </a:t>
            </a:r>
            <a:r>
              <a:rPr sz="1400" b="1" kern="0" spc="-10" dirty="0">
                <a:solidFill>
                  <a:srgbClr val="000009"/>
                </a:solidFill>
                <a:latin typeface="Times New Roman"/>
                <a:cs typeface="Times New Roman"/>
              </a:rPr>
              <a:t>центр»</a:t>
            </a:r>
            <a:endParaRPr sz="1400" kern="0" dirty="0">
              <a:solidFill>
                <a:sysClr val="windowText" lastClr="000000"/>
              </a:solidFill>
              <a:latin typeface="Times New Roman"/>
              <a:cs typeface="Times New Roman"/>
            </a:endParaRPr>
          </a:p>
        </p:txBody>
      </p:sp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0114" y="3035034"/>
            <a:ext cx="4462366" cy="3457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6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1080" y="413173"/>
            <a:ext cx="10058400" cy="5714671"/>
          </a:xfrm>
        </p:spPr>
        <p:txBody>
          <a:bodyPr>
            <a:normAutofit lnSpcReduction="10000"/>
          </a:bodyPr>
          <a:lstStyle/>
          <a:p>
            <a:pPr indent="228600" algn="just">
              <a:lnSpc>
                <a:spcPct val="150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Всероссийские проверочные работы (далее – ВПР) по географии для учащихся 5-8-х, 10 классов проводились на территории Самарской области весной 2025 года в штатном режиме.</a:t>
            </a:r>
          </a:p>
          <a:p>
            <a:pPr indent="228600" algn="just">
              <a:lnSpc>
                <a:spcPct val="150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Проведенные работы позволили оценить уровень достижения обучающимися не только предметных, но и метапредметных результатов, в том числе овладения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межпредметными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понятиями и способность использования универсальных учебных действий (далее – УУД) в учебной, познавательной и социальной практике.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80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72862" y="328806"/>
            <a:ext cx="10058400" cy="1450757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2338" y="383325"/>
            <a:ext cx="10058400" cy="402336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В написании ВПР по географии по материалам 5 класса приняли участие 138 обучающихся из 7 образовательных организаций Юго-Восточного округа Самарской области,</a:t>
            </a:r>
            <a:endParaRPr lang="ru-RU" sz="2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66364"/>
              </p:ext>
            </p:extLst>
          </p:nvPr>
        </p:nvGraphicFramePr>
        <p:xfrm>
          <a:off x="289096" y="2296924"/>
          <a:ext cx="7265254" cy="445588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849817"/>
                <a:gridCol w="2590039"/>
                <a:gridCol w="1825398"/>
              </a:tblGrid>
              <a:tr h="11858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55650" marR="545465" indent="-1936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Территориальное</a:t>
                      </a:r>
                      <a:r>
                        <a:rPr lang="en-US" sz="18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5730" marR="12192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</a:t>
                      </a:r>
                      <a:r>
                        <a:rPr lang="ru-RU" sz="1800" spc="-3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участников,</a:t>
                      </a:r>
                      <a:r>
                        <a:rPr lang="ru-RU" sz="1800" spc="-3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получивших  </a:t>
                      </a:r>
                      <a:r>
                        <a:rPr lang="ru-RU" sz="18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5730" marR="742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«3»,</a:t>
                      </a:r>
                      <a:r>
                        <a:rPr lang="ru-RU" sz="1800" spc="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«4»</a:t>
                      </a:r>
                      <a:r>
                        <a:rPr lang="ru-RU" sz="1800" spc="-3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«5» (%)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53670" indent="-5715" algn="ctr">
                        <a:lnSpc>
                          <a:spcPct val="107000"/>
                        </a:lnSpc>
                        <a:spcBef>
                          <a:spcPts val="655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участников,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получивших</a:t>
                      </a:r>
                      <a:r>
                        <a:rPr lang="ru-RU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отметки «4» и «5» (</a:t>
                      </a:r>
                      <a:r>
                        <a:rPr lang="ru-RU" sz="18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454">
                <a:tc>
                  <a:txBody>
                    <a:bodyPr/>
                    <a:lstStyle/>
                    <a:p>
                      <a:pPr marL="67945">
                        <a:lnSpc>
                          <a:spcPts val="1355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Российская</a:t>
                      </a:r>
                      <a:r>
                        <a:rPr lang="en-US" sz="1800" b="1" i="1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Федерация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20015" algn="ctr">
                        <a:lnSpc>
                          <a:spcPct val="107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95,61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572135" marR="566420" algn="ctr">
                        <a:lnSpc>
                          <a:spcPct val="107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54,04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</a:tr>
              <a:tr h="320309">
                <a:tc>
                  <a:txBody>
                    <a:bodyPr/>
                    <a:lstStyle/>
                    <a:p>
                      <a:pPr marL="67945">
                        <a:lnSpc>
                          <a:spcPct val="107000"/>
                        </a:lnSpc>
                        <a:spcBef>
                          <a:spcPts val="21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Самарская</a:t>
                      </a:r>
                      <a:r>
                        <a:rPr lang="en-US" sz="1800" b="1" i="1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20015" algn="ctr">
                        <a:lnSpc>
                          <a:spcPct val="107000"/>
                        </a:lnSpc>
                        <a:spcBef>
                          <a:spcPts val="18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86,8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572135" marR="566420" algn="ctr">
                        <a:lnSpc>
                          <a:spcPct val="107000"/>
                        </a:lnSpc>
                        <a:spcBef>
                          <a:spcPts val="18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68,09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</a:tr>
              <a:tr h="296454">
                <a:tc>
                  <a:txBody>
                    <a:bodyPr/>
                    <a:lstStyle/>
                    <a:p>
                      <a:pPr marL="67945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Юго-Восточное</a:t>
                      </a:r>
                      <a:r>
                        <a:rPr lang="en-US" sz="1800" b="1" i="1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ТУ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20015" algn="ctr">
                        <a:lnSpc>
                          <a:spcPct val="107000"/>
                        </a:lnSpc>
                        <a:spcBef>
                          <a:spcPts val="18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572135" marR="566420" algn="ctr">
                        <a:lnSpc>
                          <a:spcPct val="107000"/>
                        </a:lnSpc>
                        <a:spcBef>
                          <a:spcPts val="18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57,24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</a:tr>
              <a:tr h="2964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с.Алексеевка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20015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2135" marR="56642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4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№1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с.Борское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2135" marR="56642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59,2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4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№2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с.Борское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2135" marR="56642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87,5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4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с.Петровка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2135" marR="56642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4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№1 г.Нефтегорска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2135" marR="56642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92,59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4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№2 г.Нефтегорска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2135" marR="56642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4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№3 г.Нефтегорска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2135" marR="56642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54,55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28800" y="1630625"/>
            <a:ext cx="811705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Результаты обучения детей по программе географии 5 класса.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723164" y="2278966"/>
            <a:ext cx="4135902" cy="44242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5-х классов ОО Юго-Восточного образовательного округа выполнили практически все предложенные задания ВПР.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Почти у всех обучающихся по географии программы 5 класса (более 80%) сформированы представления о географии, ее роли в освоении планеты человеком, о целостности и неоднородности Земли как планеты в пространстве и во времени, о географических объектах, явлениях, закономерностях. На достаточном уровне сформировано умение (УУД) находить информацию, представленную в явном виде.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98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0915" y="151570"/>
            <a:ext cx="10515600" cy="4351338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написании ВПР по географии по материалам 6 класса приняли участие 285 обучающихся из 15 образовательных организаций Юго-Восточного округа Самарской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37955" y="1071304"/>
            <a:ext cx="101568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Распределение групп баллов по общеобразовательным учреждениям Юго-Восточного округа</a:t>
            </a:r>
            <a:endParaRPr lang="ru-RU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5932833"/>
              </p:ext>
            </p:extLst>
          </p:nvPr>
        </p:nvGraphicFramePr>
        <p:xfrm>
          <a:off x="759654" y="1449378"/>
          <a:ext cx="10958733" cy="547879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878986"/>
                <a:gridCol w="1622179"/>
                <a:gridCol w="1284941"/>
                <a:gridCol w="1284941"/>
                <a:gridCol w="1443843"/>
                <a:gridCol w="1443843"/>
              </a:tblGrid>
              <a:tr h="380904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08280" algn="l">
                        <a:lnSpc>
                          <a:spcPct val="107000"/>
                        </a:lnSpc>
                        <a:spcBef>
                          <a:spcPts val="96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Территориальное</a:t>
                      </a:r>
                      <a:r>
                        <a:rPr lang="en-US" sz="14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8740" marR="48260" indent="-1079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участников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701675" marR="475615" indent="-210820" algn="l">
                        <a:lnSpc>
                          <a:spcPct val="107000"/>
                        </a:lnSpc>
                        <a:spcBef>
                          <a:spcPts val="90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Распределение участников по</a:t>
                      </a:r>
                      <a:r>
                        <a:rPr lang="ru-RU" sz="14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полученным</a:t>
                      </a:r>
                      <a:r>
                        <a:rPr lang="ru-RU" sz="14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баллам, 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38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01295" marR="194945" algn="ctr">
                        <a:lnSpc>
                          <a:spcPct val="107000"/>
                        </a:lnSpc>
                        <a:spcBef>
                          <a:spcPts val="115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«2»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815" marR="163830" algn="ctr">
                        <a:lnSpc>
                          <a:spcPct val="107000"/>
                        </a:lnSpc>
                        <a:spcBef>
                          <a:spcPts val="115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«3»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180" marR="161925" algn="ctr">
                        <a:lnSpc>
                          <a:spcPct val="107000"/>
                        </a:lnSpc>
                        <a:spcBef>
                          <a:spcPts val="115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«4»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3995" marR="208915" algn="ctr">
                        <a:lnSpc>
                          <a:spcPct val="107000"/>
                        </a:lnSpc>
                        <a:spcBef>
                          <a:spcPts val="115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«5»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458">
                <a:tc>
                  <a:txBody>
                    <a:bodyPr/>
                    <a:lstStyle/>
                    <a:p>
                      <a:pPr marL="67945" algn="l">
                        <a:lnSpc>
                          <a:spcPct val="107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Российская</a:t>
                      </a:r>
                      <a:r>
                        <a:rPr lang="en-US" sz="1400" b="1" i="1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Федерация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0345" algn="l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2565" marR="194945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815" marR="165100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180" marR="163830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3995" marR="210185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480">
                <a:tc>
                  <a:txBody>
                    <a:bodyPr/>
                    <a:lstStyle/>
                    <a:p>
                      <a:pPr marL="67945" algn="l">
                        <a:lnSpc>
                          <a:spcPct val="107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Самарская</a:t>
                      </a:r>
                      <a:r>
                        <a:rPr lang="en-US" sz="1400" b="1" i="1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8445" algn="l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15981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02565" marR="194945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1,11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70815" marR="165100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33,68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70180" marR="163830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49,5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13995" marR="210185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16,16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180480">
                <a:tc>
                  <a:txBody>
                    <a:bodyPr/>
                    <a:lstStyle/>
                    <a:p>
                      <a:pPr marL="67945" algn="l">
                        <a:lnSpc>
                          <a:spcPct val="107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Юго-Восточное</a:t>
                      </a:r>
                      <a:r>
                        <a:rPr lang="en-US" sz="1400" b="1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ТУ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7645" marR="201295" algn="l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2565" marR="194945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70815" marR="165100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70180" marR="163830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48,77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13995" marR="210185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11,58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80480">
                <a:tc>
                  <a:txBody>
                    <a:bodyPr/>
                    <a:lstStyle/>
                    <a:p>
                      <a:pPr marL="67945" algn="l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Нефтегорский</a:t>
                      </a:r>
                      <a:r>
                        <a:rPr lang="en-US" sz="14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м.р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7645" marR="201295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815" marR="165100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32,17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180" marR="163830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50,35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3995" marR="210185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17,48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480">
                <a:tc>
                  <a:txBody>
                    <a:bodyPr/>
                    <a:lstStyle/>
                    <a:p>
                      <a:pPr marL="67945" algn="l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Борский</a:t>
                      </a:r>
                      <a:r>
                        <a:rPr lang="en-US" sz="14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м.р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7645" marR="201295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815" marR="16510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42,39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180" marR="16383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51,09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3995" marR="210185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5,43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458">
                <a:tc>
                  <a:txBody>
                    <a:bodyPr/>
                    <a:lstStyle/>
                    <a:p>
                      <a:pPr marL="67945" algn="l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Алексеевский</a:t>
                      </a:r>
                      <a:r>
                        <a:rPr lang="en-US" sz="14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м.р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7645" marR="201295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815" marR="16510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180" marR="16383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3995" marR="210185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с.Алексеевка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6,06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63,64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21,21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9,09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с.Герасимовка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с.Летниково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с.Патровка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16,67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83,33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№1 с.Борское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54,17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41,67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4,17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№2 с.Борское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1,79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41,07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7,14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с.Петровка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87,5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ООШ с.Заплавное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№1 г.Нефтегорска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27,5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№2 г.Нефтегорска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№3 г.Нефтегорска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35,71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14,29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с.Богдановка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с.Зуевка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4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с.Утевка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1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ООШ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с.Покровка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33,33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16,67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940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7861" y="250044"/>
            <a:ext cx="10515600" cy="4351338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написании ВПР в штатном режиме в 2025 году приняли участие 108 обучающихся по программе географии 7 класса, реализующую основную общеобразовательную программу основного общего образования из 9 ОО</a:t>
            </a: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721330"/>
              </p:ext>
            </p:extLst>
          </p:nvPr>
        </p:nvGraphicFramePr>
        <p:xfrm>
          <a:off x="421443" y="1511478"/>
          <a:ext cx="8553746" cy="521287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190985"/>
                <a:gridCol w="1228767"/>
                <a:gridCol w="973316"/>
                <a:gridCol w="973316"/>
                <a:gridCol w="1093681"/>
                <a:gridCol w="1093681"/>
              </a:tblGrid>
              <a:tr h="545316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08280" algn="l">
                        <a:lnSpc>
                          <a:spcPct val="107000"/>
                        </a:lnSpc>
                        <a:spcBef>
                          <a:spcPts val="96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Территориальное</a:t>
                      </a:r>
                      <a:r>
                        <a:rPr lang="en-US" sz="14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8740" marR="48260" indent="-1079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участников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R="45085" algn="ctr">
                        <a:lnSpc>
                          <a:spcPct val="107000"/>
                        </a:lnSpc>
                        <a:spcBef>
                          <a:spcPts val="90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Распределение участников по</a:t>
                      </a:r>
                      <a:r>
                        <a:rPr lang="ru-RU" sz="1400" spc="-28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полученным</a:t>
                      </a:r>
                      <a:r>
                        <a:rPr lang="ru-RU" sz="1400" spc="-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баллам, %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01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01295" marR="194945" algn="ctr">
                        <a:lnSpc>
                          <a:spcPct val="107000"/>
                        </a:lnSpc>
                        <a:spcBef>
                          <a:spcPts val="115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«2»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815" marR="163830" algn="ctr">
                        <a:lnSpc>
                          <a:spcPct val="107000"/>
                        </a:lnSpc>
                        <a:spcBef>
                          <a:spcPts val="115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«3»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180" marR="161925" algn="ctr">
                        <a:lnSpc>
                          <a:spcPct val="107000"/>
                        </a:lnSpc>
                        <a:spcBef>
                          <a:spcPts val="115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«4»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3995" marR="208915" algn="ctr">
                        <a:lnSpc>
                          <a:spcPct val="107000"/>
                        </a:lnSpc>
                        <a:spcBef>
                          <a:spcPts val="115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«5»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44">
                <a:tc>
                  <a:txBody>
                    <a:bodyPr/>
                    <a:lstStyle/>
                    <a:p>
                      <a:pPr marL="67945" algn="l">
                        <a:lnSpc>
                          <a:spcPct val="107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Российская</a:t>
                      </a:r>
                      <a:r>
                        <a:rPr lang="en-US" sz="1400" b="1" i="1" spc="-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Федерация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8280" marR="201930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27330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810" marR="123825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36525" algn="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6375" marR="201930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44">
                <a:tc>
                  <a:txBody>
                    <a:bodyPr/>
                    <a:lstStyle/>
                    <a:p>
                      <a:pPr marL="67945" algn="l">
                        <a:lnSpc>
                          <a:spcPct val="107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Самарская</a:t>
                      </a:r>
                      <a:r>
                        <a:rPr lang="en-US" sz="1400" b="1" i="1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27330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810" marR="123825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38,33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36525" algn="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45,59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6375" marR="201930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5,55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44">
                <a:tc>
                  <a:txBody>
                    <a:bodyPr/>
                    <a:lstStyle/>
                    <a:p>
                      <a:pPr marL="67945" algn="l">
                        <a:lnSpc>
                          <a:spcPct val="107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Юго-Восточное</a:t>
                      </a:r>
                      <a:r>
                        <a:rPr lang="en-US" sz="1400" b="1" i="1" spc="-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ТУ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5,55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3,89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4,48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90174">
                <a:tc>
                  <a:txBody>
                    <a:bodyPr/>
                    <a:lstStyle/>
                    <a:p>
                      <a:pPr marL="67945" algn="l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Нефтегорский</a:t>
                      </a:r>
                      <a:r>
                        <a:rPr lang="en-US" sz="1400" spc="-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м.р.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4,88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51,22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36,59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14,48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28">
                <a:tc>
                  <a:txBody>
                    <a:bodyPr/>
                    <a:lstStyle/>
                    <a:p>
                      <a:pPr marL="67945" algn="l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Борский</a:t>
                      </a:r>
                      <a:r>
                        <a:rPr lang="en-US" sz="14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м.р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38,46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30,55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44">
                <a:tc>
                  <a:txBody>
                    <a:bodyPr/>
                    <a:lstStyle/>
                    <a:p>
                      <a:pPr marL="67945" algn="l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Алексеевский</a:t>
                      </a:r>
                      <a:r>
                        <a:rPr lang="en-US" sz="14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м.р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15,38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53,85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30,77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с.Алексеевка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15,38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53,85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30,77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№1 с.Борское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1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№2 с.Борское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с.Петровка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2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ООШ с.Заплавное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2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№1 г.Нефтегорска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8,33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16,67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2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№2 г.Нефтегорска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1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№3 г.Нефтегорска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4,17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45,83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9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с.Утевка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9,52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38,1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38,1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14,29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369083" y="1603717"/>
            <a:ext cx="2672862" cy="506436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Обучающиеся по географии программы 7 класса ОО Юго-Восточного округа выполнили задания ВПР успешно</a:t>
            </a:r>
            <a:endParaRPr lang="ru-RU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59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2541" y="460660"/>
            <a:ext cx="10515600" cy="1325563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0654" y="242485"/>
            <a:ext cx="10515600" cy="4351338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написании ВПР по географии в штатном режиме весной 2025 года приняли участие 124 обучающихся по материалам 8 класса из 10 образовательных организаций Юго-Восточного образовательного округа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568858"/>
              </p:ext>
            </p:extLst>
          </p:nvPr>
        </p:nvGraphicFramePr>
        <p:xfrm>
          <a:off x="207346" y="1397112"/>
          <a:ext cx="7476345" cy="119919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696088"/>
                <a:gridCol w="1181432"/>
                <a:gridCol w="864111"/>
                <a:gridCol w="841392"/>
                <a:gridCol w="946661"/>
                <a:gridCol w="946661"/>
              </a:tblGrid>
              <a:tr h="514350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0345" algn="ctr">
                        <a:lnSpc>
                          <a:spcPct val="107000"/>
                        </a:lnSpc>
                        <a:spcBef>
                          <a:spcPts val="97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8740" marR="48260" indent="-107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участников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1144905" marR="72390" indent="-1064260">
                        <a:lnSpc>
                          <a:spcPct val="107000"/>
                        </a:lnSpc>
                        <a:spcBef>
                          <a:spcPts val="90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Распределение</a:t>
                      </a:r>
                      <a:r>
                        <a:rPr lang="ru-RU" sz="1400" spc="-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участников</a:t>
                      </a:r>
                      <a:r>
                        <a:rPr lang="ru-RU" sz="1400" spc="-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ru-RU" sz="1400" spc="-3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полученным</a:t>
                      </a:r>
                      <a:r>
                        <a:rPr lang="ru-RU" sz="14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баллам,</a:t>
                      </a:r>
                      <a:r>
                        <a:rPr lang="ru-RU" sz="14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2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05740" marR="198120" algn="ctr">
                        <a:lnSpc>
                          <a:spcPct val="107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«2»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35585" algn="r">
                        <a:lnSpc>
                          <a:spcPct val="107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«3»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168910" algn="ctr">
                        <a:lnSpc>
                          <a:spcPct val="107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«4»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8440" marR="212090" algn="ctr">
                        <a:lnSpc>
                          <a:spcPct val="107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«5»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67945">
                        <a:lnSpc>
                          <a:spcPct val="107000"/>
                        </a:lnSpc>
                        <a:spcBef>
                          <a:spcPts val="115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Российская</a:t>
                      </a:r>
                      <a:r>
                        <a:rPr lang="en-US" sz="1400" b="1" i="1" spc="-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Федерация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7645" marR="201295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67945">
                        <a:lnSpc>
                          <a:spcPct val="107000"/>
                        </a:lnSpc>
                        <a:spcBef>
                          <a:spcPts val="115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Самарская</a:t>
                      </a:r>
                      <a:r>
                        <a:rPr lang="en-US" sz="1400" b="1" i="1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07645" marR="201295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7379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05740" marR="19939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1,27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79705" algn="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37,48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73355" marR="17018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49,57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18440" marR="213995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11,67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087375"/>
              </p:ext>
            </p:extLst>
          </p:nvPr>
        </p:nvGraphicFramePr>
        <p:xfrm>
          <a:off x="215593" y="2642680"/>
          <a:ext cx="7440802" cy="365290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805300"/>
                <a:gridCol w="1092046"/>
                <a:gridCol w="845994"/>
                <a:gridCol w="865739"/>
                <a:gridCol w="862702"/>
                <a:gridCol w="969021"/>
              </a:tblGrid>
              <a:tr h="208280">
                <a:tc>
                  <a:txBody>
                    <a:bodyPr/>
                    <a:lstStyle/>
                    <a:p>
                      <a:pPr marL="67945" algn="l">
                        <a:lnSpc>
                          <a:spcPct val="107000"/>
                        </a:lnSpc>
                        <a:spcBef>
                          <a:spcPts val="115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Юго-Восточное</a:t>
                      </a:r>
                      <a:r>
                        <a:rPr lang="en-US" sz="1600" b="1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7645" marR="201295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124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5740" marR="19939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1,61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179705" algn="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37,1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73355" marR="17018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52,42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18440" marR="213995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8,87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67945" algn="l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Нефтегорский</a:t>
                      </a:r>
                      <a:r>
                        <a:rPr lang="en-US" sz="16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м.р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7645" marR="201295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5740" marR="199390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9705" algn="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29,03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170180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49,57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8440" marR="213995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11,67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67945" algn="l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Борский</a:t>
                      </a:r>
                      <a:r>
                        <a:rPr lang="en-US" sz="16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м.р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7645" marR="201295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1,79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9705" algn="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168910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44,64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8440" marR="212090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3,57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67945" algn="l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Алексеевский</a:t>
                      </a:r>
                      <a:r>
                        <a:rPr lang="en-US" sz="16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м.р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16,67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9705" algn="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17018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66,67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8440" marR="213995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16,67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с.Алексеевка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33,33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33,33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33,33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с.Герасимовка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№1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с.Борское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4,76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42,86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42,86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9,52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№2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с.Борское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66,67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33,33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с.Петровка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ООШ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с.Гвардейцы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№1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г.Нефтегорска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30,43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60,87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8,7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№3 г.Нефтегорска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30,43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47,83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21,74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с.Богдановка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18,18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81,82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ООШ с.Покровка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88548" y="155259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915702" y="1405719"/>
            <a:ext cx="3739486" cy="4831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Результаты ВПР по географии более чем на 80% соответствуют текущей успеваемости обучающихся 8 классов 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47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7132" y="187894"/>
            <a:ext cx="10515600" cy="4351338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написании ВПР по географии в штатном режиме весной 2025 года приняли участие 29 обучающихся по материалам 10 класса из 2 образовательных организаций Юго-Восточного образовательного округа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584337"/>
              </p:ext>
            </p:extLst>
          </p:nvPr>
        </p:nvGraphicFramePr>
        <p:xfrm>
          <a:off x="493949" y="1847488"/>
          <a:ext cx="9619043" cy="182375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68779"/>
                <a:gridCol w="1520026"/>
                <a:gridCol w="1111763"/>
                <a:gridCol w="1082533"/>
                <a:gridCol w="1217971"/>
                <a:gridCol w="1217971"/>
              </a:tblGrid>
              <a:tr h="782231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0345" algn="ctr">
                        <a:lnSpc>
                          <a:spcPct val="107000"/>
                        </a:lnSpc>
                        <a:spcBef>
                          <a:spcPts val="97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8740" marR="48260" indent="-107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участников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1144905" marR="72390" indent="-1064260">
                        <a:lnSpc>
                          <a:spcPct val="107000"/>
                        </a:lnSpc>
                        <a:spcBef>
                          <a:spcPts val="90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Распределение</a:t>
                      </a:r>
                      <a:r>
                        <a:rPr lang="ru-RU" sz="1400" spc="-2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участников</a:t>
                      </a:r>
                      <a:r>
                        <a:rPr lang="ru-RU" sz="1400" spc="-2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ru-RU" sz="1400" spc="-3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полученным</a:t>
                      </a:r>
                      <a:r>
                        <a:rPr lang="ru-RU" sz="1400" spc="-28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баллам,</a:t>
                      </a:r>
                      <a:r>
                        <a:rPr lang="ru-RU" sz="140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71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05740" marR="198120" algn="ctr">
                        <a:lnSpc>
                          <a:spcPct val="107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«2»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35585" algn="r">
                        <a:lnSpc>
                          <a:spcPct val="107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«3»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168910" algn="ctr">
                        <a:lnSpc>
                          <a:spcPct val="107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«4»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8440" marR="212090" algn="ctr">
                        <a:lnSpc>
                          <a:spcPct val="107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«5»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176">
                <a:tc>
                  <a:txBody>
                    <a:bodyPr/>
                    <a:lstStyle/>
                    <a:p>
                      <a:pPr marL="67945">
                        <a:lnSpc>
                          <a:spcPct val="107000"/>
                        </a:lnSpc>
                        <a:spcBef>
                          <a:spcPts val="115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Российская</a:t>
                      </a:r>
                      <a:r>
                        <a:rPr lang="en-US" sz="1400" b="1" i="1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Федерация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7645" marR="201295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176">
                <a:tc>
                  <a:txBody>
                    <a:bodyPr/>
                    <a:lstStyle/>
                    <a:p>
                      <a:pPr marL="67945">
                        <a:lnSpc>
                          <a:spcPct val="107000"/>
                        </a:lnSpc>
                        <a:spcBef>
                          <a:spcPts val="115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Самарская</a:t>
                      </a:r>
                      <a:r>
                        <a:rPr lang="en-US" sz="1400" b="1" i="1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07645" marR="201295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3651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05740" marR="19939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0,49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179705" algn="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11,34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73355" marR="17018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48,18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18440" marR="213995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39,99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542223"/>
              </p:ext>
            </p:extLst>
          </p:nvPr>
        </p:nvGraphicFramePr>
        <p:xfrm>
          <a:off x="515843" y="3652337"/>
          <a:ext cx="9528909" cy="254432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592550"/>
                <a:gridCol w="1398506"/>
                <a:gridCol w="1083405"/>
                <a:gridCol w="1108691"/>
                <a:gridCol w="1104801"/>
                <a:gridCol w="1240956"/>
              </a:tblGrid>
              <a:tr h="0">
                <a:tc>
                  <a:txBody>
                    <a:bodyPr/>
                    <a:lstStyle/>
                    <a:p>
                      <a:pPr marL="67945" algn="l">
                        <a:lnSpc>
                          <a:spcPct val="107000"/>
                        </a:lnSpc>
                        <a:spcBef>
                          <a:spcPts val="115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Юго-Восточное</a:t>
                      </a:r>
                      <a:r>
                        <a:rPr lang="en-US" sz="1400" b="1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ТУ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7645" marR="201295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5740" marR="19939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179705" algn="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13,79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73355" marR="17018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58,62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18440" marR="213995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27,59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581820">
                <a:tc>
                  <a:txBody>
                    <a:bodyPr/>
                    <a:lstStyle/>
                    <a:p>
                      <a:pPr marL="67945" algn="l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Нефтегорский</a:t>
                      </a:r>
                      <a:r>
                        <a:rPr lang="en-US" sz="14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м.р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7645" marR="201295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5740" marR="199390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9705" algn="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74,1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170180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62,96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8440" marR="213995"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29,63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820">
                <a:tc>
                  <a:txBody>
                    <a:bodyPr/>
                    <a:lstStyle/>
                    <a:p>
                      <a:pPr marL="67945" algn="l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Алексеевский</a:t>
                      </a:r>
                      <a:r>
                        <a:rPr lang="en-US" sz="14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м.р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9705" algn="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170180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8440" marR="213995" algn="ctr">
                        <a:lnSpc>
                          <a:spcPct val="107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8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с.С-Ивановка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8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№3 г.Нефтегорска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7,41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62,96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29,63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075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ВЫВОДЫ</a:t>
            </a:r>
            <a:r>
              <a:rPr lang="ru-RU" sz="2000" b="1" spc="6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000" b="1" spc="6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РЕКОМЕНДАЦИИ</a:t>
            </a:r>
            <a:r>
              <a:rPr lang="ru-RU" sz="2000" b="1" spc="7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</a:t>
            </a:r>
            <a:r>
              <a:rPr lang="ru-RU" sz="2000" b="1" spc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ИТОГАМ</a:t>
            </a:r>
            <a:r>
              <a:rPr lang="ru-RU" sz="2000" b="1" spc="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ПРОВЕДЕНИЯ</a:t>
            </a:r>
            <a:r>
              <a:rPr lang="ru-RU" sz="2000" b="1" spc="-38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ВПР ПО</a:t>
            </a:r>
            <a:r>
              <a:rPr lang="ru-RU" sz="2000" b="1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ГЕОГРАФИИ В 2025 году</a:t>
            </a:r>
            <a:b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2665" y="1347952"/>
            <a:ext cx="10515600" cy="5510048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основе сделанного анализа результатов ВПР 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следующем учебном году необходимо обратить внимание учителя на перечень элементов содержания и недостаточно освоенные умения, навыки, виды деятельности участниками ВПР: ;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Знать обязательную номенклатуру, знать признаки определений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Использовать графическую интерпретацию показателей климата для выявления заданных закономерностей.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3.Больше внимания уделять отработке умения по нанесению географических объектов на контурную карту.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По анализу географического текста, извлекать конкретную информацию к заданному вопросу; преобразовывать информацию из одной знаковой системы в другую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483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 </a:t>
            </a: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705492" y="2967335"/>
            <a:ext cx="67810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Спасибо за внимание!</a:t>
            </a:r>
            <a:endParaRPr lang="ru-RU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225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1051</Words>
  <Application>Microsoft Office PowerPoint</Application>
  <PresentationFormat>Широкоэкранный</PresentationFormat>
  <Paragraphs>463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 </vt:lpstr>
      <vt:lpstr> </vt:lpstr>
      <vt:lpstr> </vt:lpstr>
      <vt:lpstr> </vt:lpstr>
      <vt:lpstr> </vt:lpstr>
      <vt:lpstr> </vt:lpstr>
      <vt:lpstr>ВЫВОДЫ И РЕКОМЕНДАЦИИ ПО ИТОГАМ ПРОВЕДЕНИЯ             ВПР ПО ГЕОГРАФИИ В 2025 году </vt:lpstr>
      <vt:lpstr>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2025-08-25T11:59:55Z</dcterms:created>
  <dcterms:modified xsi:type="dcterms:W3CDTF">2025-08-25T17:15:17Z</dcterms:modified>
</cp:coreProperties>
</file>