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D1FE0B-3D0D-DD3E-4C4C-777799EAE9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49ECDCD-926C-D670-BEDA-01C1BBF0BB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629B112-841F-DF50-8479-CF4E11EBA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76F95-F58B-4671-BB25-426A80A2EB05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87D9ADA-95C6-B0BF-1D9D-469BD1298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C75E3E9-DC8D-4103-6D39-FAB38DE0B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F80F1-D734-48FF-94E9-8FB6D752A5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057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0E41CD-C649-07DF-B619-A7829F4E9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03834D1-23D3-7775-83AF-EA73825DAE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A93F592-C893-77B2-67EE-DCB3BE034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76F95-F58B-4671-BB25-426A80A2EB05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0971E8D-A5D0-9191-D1DB-5C9AFF08C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7E70886-AC80-0804-E800-68906F9ED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F80F1-D734-48FF-94E9-8FB6D752A5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0991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573DDB9-30A2-95C7-0D62-F0490A314B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89E10B9-E4F3-09A4-A3EF-F39C7997A3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DBDF457-071C-3ACF-A659-A1B1B9235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76F95-F58B-4671-BB25-426A80A2EB05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6C6B06C-A9AF-6516-1BC7-A64826633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1A6EF33-155F-C3ED-83D7-5573F7005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F80F1-D734-48FF-94E9-8FB6D752A5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5487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D881BD-41C8-4633-F678-5A62A6B13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AED2A62-4D58-78DA-B3C2-991F944411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E8DE96D-3B0C-5A7A-A502-874584A37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76F95-F58B-4671-BB25-426A80A2EB05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91D2C2-10B4-7C0F-567F-8142EA1D3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8387F24-E076-9B7B-3B2F-763047E0D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F80F1-D734-48FF-94E9-8FB6D752A5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2611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C4B350-0D28-3BBC-E387-5A863504E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2820335-EA76-05ED-1602-5A87525F45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8C177CA-A5F3-1A8A-0E25-F1413DC28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76F95-F58B-4671-BB25-426A80A2EB05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AEA7276-D9DB-3872-B32E-FB8B80C747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6FA7058-153D-AB32-4754-12D9FF2E1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F80F1-D734-48FF-94E9-8FB6D752A5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7298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4861C3-F374-343C-2443-4A2E89D10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E94A74E-C3FC-16CA-A3B2-7FF739CA2E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AF782CC-F402-8F09-6D6F-CCFEA23F41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1711F5E-C337-595E-A21C-3B2EE79E4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76F95-F58B-4671-BB25-426A80A2EB05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9B9C09F-46B3-069D-7E80-29901EE60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1D2873B-8A82-CE7C-422A-88EFB1514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F80F1-D734-48FF-94E9-8FB6D752A5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0032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E3046A-6AB1-F1F9-6FD8-C1E42D180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1D65B5A-8519-4536-7968-4EB35D8FA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14ED616-F1FA-12B8-03F8-9F54E6CA47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624378F9-0614-2A2A-58C2-A2F98F67F4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D860507-544C-0629-F0FF-1DA116A72B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76F5BC3-E160-6F40-F902-702599DB0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76F95-F58B-4671-BB25-426A80A2EB05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B200674-4AE9-06D9-11F7-053F5B5DA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AECA11A-AB7D-B38A-2F92-2A380EF82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F80F1-D734-48FF-94E9-8FB6D752A5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1816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1A1210-07F2-20CB-9F87-D04E1244B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D128FBC-B2D7-C1BF-20F4-E2A8AB432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76F95-F58B-4671-BB25-426A80A2EB05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01FA6C5-70DB-4A69-8418-DAED11558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FD3106D-AFE0-08A7-F125-C89E6A0EC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F80F1-D734-48FF-94E9-8FB6D752A5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8476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8AE02C3-AB39-08CE-FCAF-92EDE0019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76F95-F58B-4671-BB25-426A80A2EB05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4B9E905-7AD0-67E0-CD8A-0A31F89A1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AF8712-E3C1-9E2B-210D-6496431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F80F1-D734-48FF-94E9-8FB6D752A5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0896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DC7AC0-960D-8C2A-D5AA-8E6870CE2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04C2758-AECB-93B6-C97E-1A08C853A8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80966F5-021A-F7B4-4C79-981CF4BDE2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1747354-D609-9E53-535D-07C701EDF7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76F95-F58B-4671-BB25-426A80A2EB05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5F87C2D-B0E9-28B2-2D4B-815B8E198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A42F273-A972-20CF-9FD9-098EDBAE6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F80F1-D734-48FF-94E9-8FB6D752A5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7828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8E67CD-9A8E-4C33-9DAB-8A5144602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204A3B6-DAFF-7B20-BC8A-3D663B4D74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6B6F651-47A2-9048-50C9-0E8A1C8587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5E66CC2-BA8D-D692-FEBB-6A342DFDF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76F95-F58B-4671-BB25-426A80A2EB05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285325F-E068-7C74-D360-690CCE339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B9D38C1-ED26-F472-8FD5-E8A26262D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F80F1-D734-48FF-94E9-8FB6D752A5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6390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0A9970-C1AF-51E9-174D-6B2D31C5A4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BBC60E3-7A2C-853A-FAD4-FCB1650F32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8F3E208-5E32-74C5-76C1-762AB52F50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976F95-F58B-4671-BB25-426A80A2EB05}" type="datetimeFigureOut">
              <a:rPr lang="ru-RU" smtClean="0"/>
              <a:t>25.11.2025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06DB61-1264-FF3D-B226-18C7E7C8CC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531755A-FBDB-13E9-D449-8C05F4351D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F80F1-D734-48FF-94E9-8FB6D752A5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947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485DA81-E54F-ACC3-4C8B-7F37FF7076D9}"/>
              </a:ext>
            </a:extLst>
          </p:cNvPr>
          <p:cNvSpPr txBox="1"/>
          <p:nvPr/>
        </p:nvSpPr>
        <p:spPr>
          <a:xfrm>
            <a:off x="935665" y="979046"/>
            <a:ext cx="10228521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4000" dirty="0">
                <a:solidFill>
                  <a:schemeClr val="accent1">
                    <a:lumMod val="50000"/>
                  </a:schemeClr>
                </a:solidFill>
              </a:rPr>
              <a:t>МЕТОДИЧЕСКИЕ РЕКОМЕНДАЦИИ ПО ОРГАНИЗАЦИИ ДОМАШНЕЙ УЧЕБНОЙ РАБОТЫ ОБУЧАЮЩИХСЯ ОБЩЕОБРАЗОВАТЕЛЬНЫХ ОРГАНИЗАЦИЙ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FAC9BAA-1615-2167-2610-E7C7A750E13A}"/>
              </a:ext>
            </a:extLst>
          </p:cNvPr>
          <p:cNvSpPr txBox="1"/>
          <p:nvPr/>
        </p:nvSpPr>
        <p:spPr>
          <a:xfrm>
            <a:off x="6804836" y="4455042"/>
            <a:ext cx="450820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Райзвих Н.С., учитель ГБОУ СОШ №2 «ОЦ» с. Борское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B44A3832-DE9C-4146-C8C1-60DC01C2A5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23435" y="3429000"/>
            <a:ext cx="3354351" cy="3096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2F3BEE0-DEFB-3D6D-2884-1ABF7A7AEB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98456" y="43602"/>
            <a:ext cx="2143125" cy="214312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172B95C-EB58-BD7A-4CC3-8CF5D914FA4E}"/>
              </a:ext>
            </a:extLst>
          </p:cNvPr>
          <p:cNvSpPr txBox="1"/>
          <p:nvPr/>
        </p:nvSpPr>
        <p:spPr>
          <a:xfrm>
            <a:off x="656560" y="177431"/>
            <a:ext cx="10294975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Домашняя работа — учебная деятельность обучающихся общеобразовательных организаций, выполняемая ими самостоятельно или с участием родителей (законных представителей), спроектированная педагогом с целью обеспечения достижения планируемых результатов обучения.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E53ED58-4182-6888-9407-1352DB7CBD99}"/>
              </a:ext>
            </a:extLst>
          </p:cNvPr>
          <p:cNvSpPr txBox="1"/>
          <p:nvPr/>
        </p:nvSpPr>
        <p:spPr>
          <a:xfrm>
            <a:off x="699087" y="2510182"/>
            <a:ext cx="10964827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Домашнее задание — специально отобранное или сконструированное педагогом учебное задание, предназначенное для самостоятельного, парного, группового, совместного с родителями (законными представителями) выполнения обучающимися во внеучебное время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100872-7BCE-9A67-159A-78CE3C80FB9A}"/>
              </a:ext>
            </a:extLst>
          </p:cNvPr>
          <p:cNvSpPr txBox="1"/>
          <p:nvPr/>
        </p:nvSpPr>
        <p:spPr>
          <a:xfrm>
            <a:off x="762881" y="4864687"/>
            <a:ext cx="10837237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Домашняя работа состоит из комплекса домашних заданий, выполнение которых опосредованно сопровождается педагогическими работниками (включая этапы организации, объяснения и проверки).</a:t>
            </a:r>
          </a:p>
        </p:txBody>
      </p:sp>
    </p:spTree>
    <p:extLst>
      <p:ext uri="{BB962C8B-B14F-4D97-AF65-F5344CB8AC3E}">
        <p14:creationId xmlns:p14="http://schemas.microsoft.com/office/powerpoint/2010/main" val="2144820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F218DD4-12EC-AFA8-C2F4-B3A31EC47A04}"/>
              </a:ext>
            </a:extLst>
          </p:cNvPr>
          <p:cNvSpPr txBox="1"/>
          <p:nvPr/>
        </p:nvSpPr>
        <p:spPr>
          <a:xfrm>
            <a:off x="1129265" y="1100469"/>
            <a:ext cx="9933469" cy="4955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chemeClr val="accent1">
                    <a:lumMod val="50000"/>
                  </a:schemeClr>
                </a:solidFill>
              </a:rPr>
              <a:t>Цели и задачи домашней работы</a:t>
            </a:r>
          </a:p>
          <a:p>
            <a:pPr algn="ctr"/>
            <a:endParaRPr lang="ru-RU" sz="3200" b="1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2800" b="1" dirty="0">
                <a:solidFill>
                  <a:schemeClr val="accent1">
                    <a:lumMod val="50000"/>
                  </a:schemeClr>
                </a:solidFill>
              </a:rPr>
              <a:t>Целью домашней учебной работы </a:t>
            </a:r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является становление учебной самостоятельности обучающихся, развитие навыков самообучения и самообразования, необходимых на протяжении жизни. </a:t>
            </a:r>
          </a:p>
          <a:p>
            <a:endParaRPr lang="ru-RU" sz="28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Домашняя работа является продолжением работы в классе и направлена на повторение, закрепление, систематизацию, обобщение, углубление, а также приобретение знаний, умений, навыков и способов деятельности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AEEAF2C-C081-3824-356F-8D8C0716E7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848" y="124157"/>
            <a:ext cx="2343150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592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16C2E60-4C0C-13C2-C38A-D06085BB648E}"/>
              </a:ext>
            </a:extLst>
          </p:cNvPr>
          <p:cNvSpPr txBox="1"/>
          <p:nvPr/>
        </p:nvSpPr>
        <p:spPr>
          <a:xfrm>
            <a:off x="3389128" y="373543"/>
            <a:ext cx="609777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chemeClr val="accent1">
                    <a:lumMod val="50000"/>
                  </a:schemeClr>
                </a:solidFill>
              </a:rPr>
              <a:t>Организация домашней работы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EB8B934-919D-1C35-E84A-7A960E7435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61768" y="2909478"/>
            <a:ext cx="3382372" cy="338237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D581604-0CEF-16EC-DF58-76A7B4268FAA}"/>
              </a:ext>
            </a:extLst>
          </p:cNvPr>
          <p:cNvSpPr txBox="1"/>
          <p:nvPr/>
        </p:nvSpPr>
        <p:spPr>
          <a:xfrm>
            <a:off x="1411471" y="1637713"/>
            <a:ext cx="8785152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Домашняя работа характеризуется системностью, последовательностью, посильностью, доступностью, разнообразием видов и форм и ориентирована на подготовку школьников к решению учебных и жизненных задач.</a:t>
            </a:r>
          </a:p>
        </p:txBody>
      </p:sp>
    </p:spTree>
    <p:extLst>
      <p:ext uri="{BB962C8B-B14F-4D97-AF65-F5344CB8AC3E}">
        <p14:creationId xmlns:p14="http://schemas.microsoft.com/office/powerpoint/2010/main" val="26431082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2E8F8EF-B2E8-56C2-BCB4-EEEAE8CECC80}"/>
              </a:ext>
            </a:extLst>
          </p:cNvPr>
          <p:cNvSpPr txBox="1"/>
          <p:nvPr/>
        </p:nvSpPr>
        <p:spPr>
          <a:xfrm>
            <a:off x="986170" y="510110"/>
            <a:ext cx="1052889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В начальной школе и в 5–6 классах основной школы домашние задания на выходные не задаются. В 7–11 классах допустимы домашние задания на выходные дни, направленные на повторение и систематизацию полученных знаний, в объеме, не превышающем ½ установленных СанПиНом норм (см. п. 3.10). На праздничные дни домашние задания не задаются.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5C4C516-F0A1-2BA2-A51E-EC3B2BDEADE4}"/>
              </a:ext>
            </a:extLst>
          </p:cNvPr>
          <p:cNvSpPr txBox="1"/>
          <p:nvPr/>
        </p:nvSpPr>
        <p:spPr>
          <a:xfrm>
            <a:off x="986170" y="3670235"/>
            <a:ext cx="9348678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Домашние задания на каникулярное время не задаются; рекомендуется предоставление обучающимся списка литературы для самостоятельного чтения.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F1065E1A-F07A-F20F-63C1-7841F5C703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2098" y="4680449"/>
            <a:ext cx="2667000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205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2DC3EBD-E610-DE1E-0B01-3D2A8B15083D}"/>
              </a:ext>
            </a:extLst>
          </p:cNvPr>
          <p:cNvSpPr txBox="1"/>
          <p:nvPr/>
        </p:nvSpPr>
        <p:spPr>
          <a:xfrm>
            <a:off x="943640" y="543389"/>
            <a:ext cx="812593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Объем домашних заданий не может превышать ½ от объема работы, выполненной на уроке.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ED1CC49-108C-7312-2216-E014B3A3299A}"/>
              </a:ext>
            </a:extLst>
          </p:cNvPr>
          <p:cNvSpPr txBox="1"/>
          <p:nvPr/>
        </p:nvSpPr>
        <p:spPr>
          <a:xfrm>
            <a:off x="943640" y="1912210"/>
            <a:ext cx="1000789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При организации домашней работы к следующему учебному дню учитывается суммарный объем домашних заданий, их трудоемкость и временные затраты на выполнение (в 6–8 классах — не более 2,5 ч., в 9–11 классах — не более 3,5 ч.)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2D595E0-04A9-E4EC-DB60-AE3B1E627C15}"/>
              </a:ext>
            </a:extLst>
          </p:cNvPr>
          <p:cNvSpPr txBox="1"/>
          <p:nvPr/>
        </p:nvSpPr>
        <p:spPr>
          <a:xfrm>
            <a:off x="943640" y="4232057"/>
            <a:ext cx="10199282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Запись педагогом домашних заданий в электронном дневнике выполняется после проведения урока или не позднее окончания всех уроков у данного класса по расписанию; запись домашних заданий в традиционном (бумажном) дневнике выполняется на уроке.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415E31C-78A0-1A13-46F1-9C6FDFB701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69572" y="226285"/>
            <a:ext cx="2705100" cy="168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0650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DC1BD26-5CB0-5E01-C4BE-8740FE0473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8875" y="770106"/>
            <a:ext cx="2143125" cy="214312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40E70F7-2A63-E9C2-0750-33B89AC263D6}"/>
              </a:ext>
            </a:extLst>
          </p:cNvPr>
          <p:cNvSpPr txBox="1"/>
          <p:nvPr/>
        </p:nvSpPr>
        <p:spPr>
          <a:xfrm>
            <a:off x="730988" y="649437"/>
            <a:ext cx="9890937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Рекомендуется включать в состав домашней работы дифференцированные и индивидуальные домашние задания.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B6F78E-623C-2DCE-3C7D-6CDE316293C7}"/>
              </a:ext>
            </a:extLst>
          </p:cNvPr>
          <p:cNvSpPr txBox="1"/>
          <p:nvPr/>
        </p:nvSpPr>
        <p:spPr>
          <a:xfrm>
            <a:off x="640610" y="3050602"/>
            <a:ext cx="1062458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В период отсутствия в школе по причине болезни домашние задания обучающимися могут не выполняться.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084B1934-BB95-1AA9-ED05-9BB78285D2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4064" y="4004709"/>
            <a:ext cx="1743075" cy="261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285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AFFEC16A-3B98-0F33-2F84-9A3BF22DD9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43765" y="90715"/>
            <a:ext cx="2143125" cy="214312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7787BC5-81F6-34A2-DD2E-9BA614CA533B}"/>
              </a:ext>
            </a:extLst>
          </p:cNvPr>
          <p:cNvSpPr txBox="1"/>
          <p:nvPr/>
        </p:nvSpPr>
        <p:spPr>
          <a:xfrm>
            <a:off x="1990945" y="154985"/>
            <a:ext cx="837048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Контроль за организацией и результативностью домашней работы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5FAAA4-07AE-BC13-B31B-09122194CA43}"/>
              </a:ext>
            </a:extLst>
          </p:cNvPr>
          <p:cNvSpPr txBox="1"/>
          <p:nvPr/>
        </p:nvSpPr>
        <p:spPr>
          <a:xfrm>
            <a:off x="560865" y="1215463"/>
            <a:ext cx="10454463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Контроль за отбором видов и форм домашних заданий, их количеством, трудоемкостью и содержанием возлагается на педагогических работников и администрацию образовательной организации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8D420E3-3CD2-D35F-444F-2BF3358F8A75}"/>
              </a:ext>
            </a:extLst>
          </p:cNvPr>
          <p:cNvSpPr txBox="1"/>
          <p:nvPr/>
        </p:nvSpPr>
        <p:spPr>
          <a:xfrm>
            <a:off x="560865" y="3137716"/>
            <a:ext cx="1005042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Контроль за соблюдением норм СанПиНа 1.2.3685-21 при организации домашней работы возлагается на педагогических работников и администрацию образовательной организации.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053BED7-0329-7A2A-A414-7F19428CF5ED}"/>
              </a:ext>
            </a:extLst>
          </p:cNvPr>
          <p:cNvSpPr txBox="1"/>
          <p:nvPr/>
        </p:nvSpPr>
        <p:spPr>
          <a:xfrm>
            <a:off x="560865" y="4629082"/>
            <a:ext cx="11230642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chemeClr val="accent1">
                    <a:lumMod val="50000"/>
                  </a:schemeClr>
                </a:solidFill>
              </a:rPr>
              <a:t>Контроль за недопустимостью перегрузки и соблюдением норм учебной суммарной нагрузки в течение дня, недели, четверти (триместра, полугодия, года) возлагается на администрацию образовательной организации.</a:t>
            </a:r>
          </a:p>
        </p:txBody>
      </p:sp>
    </p:spTree>
    <p:extLst>
      <p:ext uri="{BB962C8B-B14F-4D97-AF65-F5344CB8AC3E}">
        <p14:creationId xmlns:p14="http://schemas.microsoft.com/office/powerpoint/2010/main" val="18920880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tf56051434_win32</Template>
  <TotalTime>70</TotalTime>
  <Words>469</Words>
  <Application>Microsoft Office PowerPoint</Application>
  <PresentationFormat>Широкоэкранный</PresentationFormat>
  <Paragraphs>23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Наталья Райзвих</dc:creator>
  <cp:lastModifiedBy>Наталья Райзвих</cp:lastModifiedBy>
  <cp:revision>2</cp:revision>
  <dcterms:created xsi:type="dcterms:W3CDTF">2025-11-24T15:52:26Z</dcterms:created>
  <dcterms:modified xsi:type="dcterms:W3CDTF">2025-11-25T10:57:58Z</dcterms:modified>
</cp:coreProperties>
</file>