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97" r:id="rId4"/>
    <p:sldId id="278" r:id="rId5"/>
    <p:sldId id="303" r:id="rId6"/>
    <p:sldId id="295" r:id="rId7"/>
    <p:sldId id="304" r:id="rId8"/>
    <p:sldId id="262" r:id="rId9"/>
    <p:sldId id="296" r:id="rId10"/>
    <p:sldId id="285" r:id="rId11"/>
    <p:sldId id="301" r:id="rId12"/>
    <p:sldId id="302" r:id="rId13"/>
    <p:sldId id="264" r:id="rId14"/>
    <p:sldId id="287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4EB2E9-A273-4429-9EC8-263966DF2D5F}" v="8" dt="2024-11-16T12:03:33.4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5" autoAdjust="0"/>
    <p:restoredTop sz="94660"/>
  </p:normalViewPr>
  <p:slideViewPr>
    <p:cSldViewPr>
      <p:cViewPr varScale="1">
        <p:scale>
          <a:sx n="45" d="100"/>
          <a:sy n="45" d="100"/>
        </p:scale>
        <p:origin x="-65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10" Type="http://schemas.openxmlformats.org/officeDocument/2006/relationships/image" Target="../media/image16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3214688" y="0"/>
            <a:ext cx="25717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4EFF0-2A5E-4939-9605-34C15F0DB1D2}" type="datetimeFigureOut">
              <a:rPr lang="en-US"/>
              <a:pPr>
                <a:defRPr/>
              </a:pPr>
              <a:t>11/18/2024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43A85C-52AF-474D-999A-51699FCF43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DCE81-D1FD-4897-AB7D-DFF301BFE8E0}" type="datetimeFigureOut">
              <a:rPr lang="en-US"/>
              <a:pPr>
                <a:defRPr/>
              </a:pPr>
              <a:t>11/18/2024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DEB305-6804-4D26-B5CD-9F1290441A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E7A3F-0464-4FF5-A981-837BD9DF7991}" type="datetimeFigureOut">
              <a:rPr lang="en-US"/>
              <a:pPr>
                <a:defRPr/>
              </a:pPr>
              <a:t>11/18/2024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B6281-31EE-4448-8A30-C7ACFBC2FC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08B4E-03C1-4528-8821-C6D4F366F765}" type="datetimeFigureOut">
              <a:rPr lang="en-US"/>
              <a:pPr>
                <a:defRPr/>
              </a:pPr>
              <a:t>11/18/2024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E0B46F-1465-4A33-8B1E-A3BA0A4B63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CF85C-C030-4AEF-B609-F1F4B5E11617}" type="datetimeFigureOut">
              <a:rPr lang="en-US"/>
              <a:pPr>
                <a:defRPr/>
              </a:pPr>
              <a:t>11/18/2024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EBE5B-DD82-4FF5-A61A-97E88EE51B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E290B-71EE-4399-8FA3-89A3B6562FEF}" type="datetimeFigureOut">
              <a:rPr lang="en-US"/>
              <a:pPr>
                <a:defRPr/>
              </a:pPr>
              <a:t>11/18/2024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F608F4-808C-4852-898C-9A2763682E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A9D07-AFBE-4A6E-ACF5-8628858F76D2}" type="datetimeFigureOut">
              <a:rPr lang="en-US"/>
              <a:pPr>
                <a:defRPr/>
              </a:pPr>
              <a:t>11/18/2024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478A6-79F4-435B-9C69-40DF144374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7A3CF-FF7B-4E04-BCB0-D53F48C5A8A1}" type="datetimeFigureOut">
              <a:rPr lang="en-US"/>
              <a:pPr>
                <a:defRPr/>
              </a:pPr>
              <a:t>11/18/2024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2D6E50-626C-48EB-BE08-5C967644C8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54F9A-5E05-4299-8646-02A6E8427600}" type="datetimeFigureOut">
              <a:rPr lang="en-US"/>
              <a:pPr>
                <a:defRPr/>
              </a:pPr>
              <a:t>11/18/2024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8F60BC-8263-40BA-BC8D-25EC8D382F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482E7-CA1A-493A-8770-525ECF8873E8}" type="datetimeFigureOut">
              <a:rPr lang="en-US"/>
              <a:pPr>
                <a:defRPr/>
              </a:pPr>
              <a:t>11/18/2024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1FEF89-7928-4831-B107-858C9A319B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6FDCD-42DF-435D-8C03-5B7C718CF53B}" type="datetimeFigureOut">
              <a:rPr lang="en-US"/>
              <a:pPr>
                <a:defRPr/>
              </a:pPr>
              <a:t>11/18/2024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DAC36-B090-4BF4-BE70-B56DDBF8CA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8625" y="0"/>
            <a:ext cx="82296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14375" y="831850"/>
            <a:ext cx="7715250" cy="531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689818-F16C-4D5E-95A6-8DB6E1D506C4}" type="datetimeFigureOut">
              <a:rPr lang="en-US"/>
              <a:pPr>
                <a:defRPr/>
              </a:pPr>
              <a:t>11/18/2024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BC0B9CA1-8775-4EEE-93CE-E77320B9F15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ransition spd="slow"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14.wmf"/><Relationship Id="rId3" Type="http://schemas.openxmlformats.org/officeDocument/2006/relationships/oleObject" Target="../embeddings/oleObject2.bin"/><Relationship Id="rId21" Type="http://schemas.openxmlformats.org/officeDocument/2006/relationships/oleObject" Target="../embeddings/oleObject11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1.wmf"/><Relationship Id="rId17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3.wmf"/><Relationship Id="rId20" Type="http://schemas.openxmlformats.org/officeDocument/2006/relationships/image" Target="../media/image15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10.wmf"/><Relationship Id="rId19" Type="http://schemas.openxmlformats.org/officeDocument/2006/relationships/oleObject" Target="../embeddings/oleObject10.bin"/><Relationship Id="rId4" Type="http://schemas.openxmlformats.org/officeDocument/2006/relationships/image" Target="../media/image7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12.wmf"/><Relationship Id="rId22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642938" y="714375"/>
            <a:ext cx="7772400" cy="1143000"/>
          </a:xfrm>
        </p:spPr>
        <p:txBody>
          <a:bodyPr/>
          <a:lstStyle/>
          <a:p>
            <a:pPr eaLnBrk="1" hangingPunct="1"/>
            <a:r>
              <a:rPr lang="ru-RU" sz="2800" dirty="0"/>
              <a:t>ГБОУ СОШ №2 «ОЦ»</a:t>
            </a:r>
            <a:br>
              <a:rPr lang="ru-RU" sz="2800" dirty="0"/>
            </a:br>
            <a:r>
              <a:rPr lang="ru-RU" sz="2800" dirty="0" err="1"/>
              <a:t>с.Борское</a:t>
            </a:r>
            <a:r>
              <a:rPr lang="ru-RU" sz="2800" dirty="0"/>
              <a:t> </a:t>
            </a:r>
            <a:r>
              <a:rPr lang="ru-RU" sz="2800"/>
              <a:t>,</a:t>
            </a:r>
            <a:r>
              <a:rPr lang="ru-RU" sz="2800" smtClean="0"/>
              <a:t>2024г</a:t>
            </a:r>
            <a:r>
              <a:rPr lang="ru-RU" sz="2800" dirty="0"/>
              <a:t>.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383879"/>
            <a:ext cx="6915150" cy="37814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400" b="1" i="1" dirty="0">
                <a:solidFill>
                  <a:schemeClr val="accent2">
                    <a:lumMod val="50000"/>
                  </a:schemeClr>
                </a:solidFill>
              </a:rPr>
              <a:t>Решение показательных уравнений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Урок закрепления изученного материала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  <a:p>
            <a:pPr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0" dirty="0">
              <a:solidFill>
                <a:schemeClr val="tx1"/>
              </a:solidFill>
            </a:endParaRPr>
          </a:p>
          <a:p>
            <a:pPr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dirty="0">
                <a:solidFill>
                  <a:schemeClr val="tx1"/>
                </a:solidFill>
              </a:rPr>
              <a:t>Учитель: Коростина О.В.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6540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t="2100" r="10226" b="74800"/>
          <a:stretch>
            <a:fillRect/>
          </a:stretch>
        </p:blipFill>
        <p:spPr bwMode="auto">
          <a:xfrm>
            <a:off x="539552" y="2204864"/>
            <a:ext cx="820891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8E40EF1-90E8-4E30-9B62-A3CBA52329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5576" y="836713"/>
            <a:ext cx="7772400" cy="720080"/>
          </a:xfrm>
        </p:spPr>
        <p:txBody>
          <a:bodyPr/>
          <a:lstStyle/>
          <a:p>
            <a:r>
              <a:rPr lang="ru-RU" sz="2800" i="1" dirty="0">
                <a:solidFill>
                  <a:srgbClr val="FF0000"/>
                </a:solidFill>
              </a:rPr>
              <a:t>Найдите ошибку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97AC108E-48BC-4FE5-97A4-720DF71AC4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34153" y="7210751"/>
            <a:ext cx="7563816" cy="25165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072FC76E-5D64-4C0B-8587-6808F647F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8709" y="184482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="" xmlns:a16="http://schemas.microsoft.com/office/drawing/2014/main" id="{45968FDB-5999-4313-A361-90C1173731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3756030"/>
              </p:ext>
            </p:extLst>
          </p:nvPr>
        </p:nvGraphicFramePr>
        <p:xfrm>
          <a:off x="1042614" y="1470917"/>
          <a:ext cx="2317346" cy="864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5" r:id="rId3" imgW="1117600" imgH="419100" progId="Equation.3">
                  <p:embed/>
                </p:oleObj>
              </mc:Choice>
              <mc:Fallback>
                <p:oleObj r:id="rId3" imgW="1117600" imgH="4191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614" y="1470917"/>
                        <a:ext cx="2317346" cy="8640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>
            <a:extLst>
              <a:ext uri="{FF2B5EF4-FFF2-40B4-BE49-F238E27FC236}">
                <a16:creationId xmlns="" xmlns:a16="http://schemas.microsoft.com/office/drawing/2014/main" id="{73FA5E69-234F-4FB3-9E0D-4869F31AB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2541666"/>
            <a:ext cx="1094035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="" xmlns:a16="http://schemas.microsoft.com/office/drawing/2014/main" id="{277645A8-5641-49C0-A1F5-CFA8A73A83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0523324"/>
              </p:ext>
            </p:extLst>
          </p:nvPr>
        </p:nvGraphicFramePr>
        <p:xfrm>
          <a:off x="1172172" y="2458615"/>
          <a:ext cx="1887659" cy="7282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6" r:id="rId5" imgW="1244600" imgH="482600" progId="Equation.3">
                  <p:embed/>
                </p:oleObj>
              </mc:Choice>
              <mc:Fallback>
                <p:oleObj r:id="rId5" imgW="1244600" imgH="482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2172" y="2458615"/>
                        <a:ext cx="1887659" cy="7282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493446AE-3467-4FD1-82D7-66EC0EFD6255}"/>
              </a:ext>
            </a:extLst>
          </p:cNvPr>
          <p:cNvSpPr/>
          <p:nvPr/>
        </p:nvSpPr>
        <p:spPr>
          <a:xfrm>
            <a:off x="1032961" y="3226741"/>
            <a:ext cx="18156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 = 169-88 = 81</a:t>
            </a:r>
            <a:endParaRPr lang="ru-RU" dirty="0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B830FFEC-F0B6-4931-A496-30E1F7D5E8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9352" y="35432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>
            <a:extLst>
              <a:ext uri="{FF2B5EF4-FFF2-40B4-BE49-F238E27FC236}">
                <a16:creationId xmlns="" xmlns:a16="http://schemas.microsoft.com/office/drawing/2014/main" id="{C57C01D2-97C3-4FBC-AC2D-67497D37BA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945454"/>
              </p:ext>
            </p:extLst>
          </p:nvPr>
        </p:nvGraphicFramePr>
        <p:xfrm>
          <a:off x="1279352" y="3715420"/>
          <a:ext cx="1601912" cy="638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7" r:id="rId7" imgW="1002865" imgH="393529" progId="Equation.3">
                  <p:embed/>
                </p:oleObj>
              </mc:Choice>
              <mc:Fallback>
                <p:oleObj r:id="rId7" imgW="1002865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9352" y="3715420"/>
                        <a:ext cx="1601912" cy="6387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>
            <a:extLst>
              <a:ext uri="{FF2B5EF4-FFF2-40B4-BE49-F238E27FC236}">
                <a16:creationId xmlns="" xmlns:a16="http://schemas.microsoft.com/office/drawing/2014/main" id="{923AFC2B-68C7-4C84-98C2-A091933C85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401954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>
            <a:extLst>
              <a:ext uri="{FF2B5EF4-FFF2-40B4-BE49-F238E27FC236}">
                <a16:creationId xmlns="" xmlns:a16="http://schemas.microsoft.com/office/drawing/2014/main" id="{08F9C815-DAFB-4CF8-9056-3F3E4B2619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4461918"/>
              </p:ext>
            </p:extLst>
          </p:nvPr>
        </p:nvGraphicFramePr>
        <p:xfrm>
          <a:off x="1284285" y="4354167"/>
          <a:ext cx="1386901" cy="5748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8" r:id="rId9" imgW="965200" imgH="393700" progId="Equation.3">
                  <p:embed/>
                </p:oleObj>
              </mc:Choice>
              <mc:Fallback>
                <p:oleObj r:id="rId9" imgW="965200" imgH="3937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4285" y="4354167"/>
                        <a:ext cx="1386901" cy="5748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0">
            <a:extLst>
              <a:ext uri="{FF2B5EF4-FFF2-40B4-BE49-F238E27FC236}">
                <a16:creationId xmlns="" xmlns:a16="http://schemas.microsoft.com/office/drawing/2014/main" id="{0A04EF0F-C027-45EC-805A-0BEA00DE38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1387" y="519781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>
            <a:extLst>
              <a:ext uri="{FF2B5EF4-FFF2-40B4-BE49-F238E27FC236}">
                <a16:creationId xmlns="" xmlns:a16="http://schemas.microsoft.com/office/drawing/2014/main" id="{2A5AF615-E2FC-4BEA-B6F0-F8F238A1AA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90461"/>
              </p:ext>
            </p:extLst>
          </p:nvPr>
        </p:nvGraphicFramePr>
        <p:xfrm>
          <a:off x="1507834" y="5564702"/>
          <a:ext cx="1838800" cy="4224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9" r:id="rId11" imgW="939392" imgH="215806" progId="Equation.3">
                  <p:embed/>
                </p:oleObj>
              </mc:Choice>
              <mc:Fallback>
                <p:oleObj r:id="rId11" imgW="939392" imgH="215806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7834" y="5564702"/>
                        <a:ext cx="1838800" cy="4224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BA9FA0FD-2B5A-4284-8A50-F848F9465C01}"/>
              </a:ext>
            </a:extLst>
          </p:cNvPr>
          <p:cNvSpPr/>
          <p:nvPr/>
        </p:nvSpPr>
        <p:spPr>
          <a:xfrm>
            <a:off x="880292" y="5347759"/>
            <a:ext cx="8854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Ответ: </a:t>
            </a:r>
            <a:endParaRPr lang="ru-RU" dirty="0"/>
          </a:p>
        </p:txBody>
      </p:sp>
      <p:sp>
        <p:nvSpPr>
          <p:cNvPr id="16" name="Rectangle 12">
            <a:extLst>
              <a:ext uri="{FF2B5EF4-FFF2-40B4-BE49-F238E27FC236}">
                <a16:creationId xmlns="" xmlns:a16="http://schemas.microsoft.com/office/drawing/2014/main" id="{9BEF2457-6A87-4419-BF08-CA209DB945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7623" y="1640328"/>
            <a:ext cx="1370635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>
            <a:extLst>
              <a:ext uri="{FF2B5EF4-FFF2-40B4-BE49-F238E27FC236}">
                <a16:creationId xmlns="" xmlns:a16="http://schemas.microsoft.com/office/drawing/2014/main" id="{9BB45075-12A9-4187-B424-4E2F30D2CD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8940295"/>
              </p:ext>
            </p:extLst>
          </p:nvPr>
        </p:nvGraphicFramePr>
        <p:xfrm>
          <a:off x="5004048" y="1510154"/>
          <a:ext cx="2147893" cy="864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50" r:id="rId13" imgW="1104900" imgH="444500" progId="Equation.3">
                  <p:embed/>
                </p:oleObj>
              </mc:Choice>
              <mc:Fallback>
                <p:oleObj r:id="rId13" imgW="1104900" imgH="4445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1510154"/>
                        <a:ext cx="2147893" cy="8640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>
            <a:extLst>
              <a:ext uri="{FF2B5EF4-FFF2-40B4-BE49-F238E27FC236}">
                <a16:creationId xmlns="" xmlns:a16="http://schemas.microsoft.com/office/drawing/2014/main" id="{10E73893-3625-499F-9F76-37546FDA8B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5342322"/>
              </p:ext>
            </p:extLst>
          </p:nvPr>
        </p:nvGraphicFramePr>
        <p:xfrm>
          <a:off x="5154280" y="2414455"/>
          <a:ext cx="1592950" cy="65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51" r:id="rId15" imgW="1079500" imgH="457200" progId="">
                  <p:embed/>
                </p:oleObj>
              </mc:Choice>
              <mc:Fallback>
                <p:oleObj r:id="rId15" imgW="1079500" imgH="457200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4280" y="2414455"/>
                        <a:ext cx="1592950" cy="6525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4B8E5E1C-810F-4E56-AAEE-33E14BABB0E1}"/>
              </a:ext>
            </a:extLst>
          </p:cNvPr>
          <p:cNvSpPr/>
          <p:nvPr/>
        </p:nvSpPr>
        <p:spPr>
          <a:xfrm>
            <a:off x="5004048" y="3049794"/>
            <a:ext cx="1654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Д=324+76=400</a:t>
            </a:r>
            <a:endParaRPr lang="ru-RU" dirty="0"/>
          </a:p>
        </p:txBody>
      </p:sp>
      <p:sp>
        <p:nvSpPr>
          <p:cNvPr id="20" name="Rectangle 15">
            <a:extLst>
              <a:ext uri="{FF2B5EF4-FFF2-40B4-BE49-F238E27FC236}">
                <a16:creationId xmlns="" xmlns:a16="http://schemas.microsoft.com/office/drawing/2014/main" id="{96654E13-713B-4853-A69D-E223E2F76A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7819" y="3667458"/>
            <a:ext cx="1080545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" name="Объект 20">
            <a:extLst>
              <a:ext uri="{FF2B5EF4-FFF2-40B4-BE49-F238E27FC236}">
                <a16:creationId xmlns="" xmlns:a16="http://schemas.microsoft.com/office/drawing/2014/main" id="{DFC15B82-7CDF-4B66-8183-98F1813C25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2914386"/>
              </p:ext>
            </p:extLst>
          </p:nvPr>
        </p:nvGraphicFramePr>
        <p:xfrm>
          <a:off x="4977820" y="3667458"/>
          <a:ext cx="2042414" cy="574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52" r:id="rId17" imgW="1422400" imgH="393700" progId="Equation.3">
                  <p:embed/>
                </p:oleObj>
              </mc:Choice>
              <mc:Fallback>
                <p:oleObj r:id="rId17" imgW="1422400" imgH="3937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7820" y="3667458"/>
                        <a:ext cx="2042414" cy="5744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Объект 21">
            <a:extLst>
              <a:ext uri="{FF2B5EF4-FFF2-40B4-BE49-F238E27FC236}">
                <a16:creationId xmlns="" xmlns:a16="http://schemas.microsoft.com/office/drawing/2014/main" id="{D3FD042F-A3F5-4C62-B40E-2E6C039299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2406420"/>
              </p:ext>
            </p:extLst>
          </p:nvPr>
        </p:nvGraphicFramePr>
        <p:xfrm>
          <a:off x="4993190" y="4366010"/>
          <a:ext cx="1883066" cy="6598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53" r:id="rId19" imgW="1079032" imgH="393529" progId="">
                  <p:embed/>
                </p:oleObj>
              </mc:Choice>
              <mc:Fallback>
                <p:oleObj r:id="rId19" imgW="1079032" imgH="393529" progId="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3190" y="4366010"/>
                        <a:ext cx="1883066" cy="6598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C22704F8-E3AE-4EC3-8DB9-B3302843F5CB}"/>
              </a:ext>
            </a:extLst>
          </p:cNvPr>
          <p:cNvSpPr/>
          <p:nvPr/>
        </p:nvSpPr>
        <p:spPr>
          <a:xfrm>
            <a:off x="4884905" y="5347759"/>
            <a:ext cx="8854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Ответ: </a:t>
            </a:r>
            <a:endParaRPr lang="ru-RU" dirty="0"/>
          </a:p>
        </p:txBody>
      </p:sp>
      <p:sp>
        <p:nvSpPr>
          <p:cNvPr id="24" name="Rectangle 18">
            <a:extLst>
              <a:ext uri="{FF2B5EF4-FFF2-40B4-BE49-F238E27FC236}">
                <a16:creationId xmlns="" xmlns:a16="http://schemas.microsoft.com/office/drawing/2014/main" id="{419882C8-D064-47AF-97ED-89F4D52E4B5F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756630" y="5708506"/>
            <a:ext cx="1287979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" name="Объект 24">
            <a:extLst>
              <a:ext uri="{FF2B5EF4-FFF2-40B4-BE49-F238E27FC236}">
                <a16:creationId xmlns="" xmlns:a16="http://schemas.microsoft.com/office/drawing/2014/main" id="{E77EE14E-6383-452A-8614-FAB9E0EC3A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6793844"/>
              </p:ext>
            </p:extLst>
          </p:nvPr>
        </p:nvGraphicFramePr>
        <p:xfrm>
          <a:off x="5756630" y="5555075"/>
          <a:ext cx="1694582" cy="3693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54" r:id="rId21" imgW="990170" imgH="215806" progId="Equation.3">
                  <p:embed/>
                </p:oleObj>
              </mc:Choice>
              <mc:Fallback>
                <p:oleObj r:id="rId21" imgW="990170" imgH="215806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6630" y="5555075"/>
                        <a:ext cx="1694582" cy="3693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81278395"/>
      </p:ext>
    </p:extLst>
  </p:cSld>
  <p:clrMapOvr>
    <a:masterClrMapping/>
  </p:clrMapOvr>
  <p:transition spd="slow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F9385F-D2CF-4DAB-A3BC-6529A69070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1470025"/>
          </a:xfrm>
        </p:spPr>
        <p:txBody>
          <a:bodyPr/>
          <a:lstStyle/>
          <a:p>
            <a:r>
              <a:rPr lang="ru-RU" b="1" i="1" dirty="0">
                <a:solidFill>
                  <a:schemeClr val="tx2"/>
                </a:solidFill>
              </a:rPr>
              <a:t>Итог урока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B7816F3-E1D7-44A1-9DA3-D5A4A3B574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25352" y="1676400"/>
            <a:ext cx="6400800" cy="175260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1. Что нового вы узнали на сегодняшнем уроке?</a:t>
            </a:r>
          </a:p>
          <a:p>
            <a:r>
              <a:rPr lang="ru-RU" dirty="0">
                <a:solidFill>
                  <a:schemeClr val="tx1"/>
                </a:solidFill>
              </a:rPr>
              <a:t>2. Чему новому вы научились?</a:t>
            </a:r>
          </a:p>
          <a:p>
            <a:r>
              <a:rPr lang="ru-RU" dirty="0">
                <a:solidFill>
                  <a:schemeClr val="tx1"/>
                </a:solidFill>
              </a:rPr>
              <a:t>3. Где могут пригодиться знания по данной теме? </a:t>
            </a:r>
          </a:p>
          <a:p>
            <a:r>
              <a:rPr lang="ru-RU" dirty="0">
                <a:solidFill>
                  <a:schemeClr val="tx1"/>
                </a:solidFill>
              </a:rPr>
              <a:t>4. Какие были затруднения?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7842462"/>
      </p:ext>
    </p:extLst>
  </p:cSld>
  <p:clrMapOvr>
    <a:masterClrMapping/>
  </p:clrMapOvr>
  <p:transition spd="slow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-26162"/>
            <a:ext cx="7039106" cy="378565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>
                <a:solidFill>
                  <a:schemeClr val="accent2"/>
                </a:solidFill>
                <a:latin typeface="+mn-lt"/>
                <a:cs typeface="+mn-cs"/>
              </a:rPr>
              <a:t>Домашнее задание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4800" b="1" i="1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Сайт: 100 мат, решу ЕГЭ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4800" b="1" i="1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4800" b="1" i="1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7" name="Picture 5" descr="ФГИС «Моя школа»">
            <a:extLst>
              <a:ext uri="{FF2B5EF4-FFF2-40B4-BE49-F238E27FC236}">
                <a16:creationId xmlns="" xmlns:a16="http://schemas.microsoft.com/office/drawing/2014/main" id="{3D16308D-3C49-44AC-B17F-7098B3B3DE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2702" y="2867025"/>
            <a:ext cx="3028950" cy="11239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5079" y="1277996"/>
            <a:ext cx="5688632" cy="2016224"/>
          </a:xfrm>
        </p:spPr>
        <p:txBody>
          <a:bodyPr/>
          <a:lstStyle/>
          <a:p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 </a:t>
            </a:r>
          </a:p>
        </p:txBody>
      </p:sp>
      <p:pic>
        <p:nvPicPr>
          <p:cNvPr id="3" name="Picture 2" descr="Картина спасибо за внимание — BestFotoPoster.ru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803" y="3846163"/>
            <a:ext cx="2540000" cy="3175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7.03704E-6 C 0.05243 -0.06018 0.10486 -0.12036 0.16909 -0.11782 C 0.23333 -0.11527 0.32152 0.00973 0.38506 0.01552 C 0.44861 0.0213 0.51927 -0.06365 0.55 -0.08356 C 0.58072 -0.10346 0.57482 -0.10346 0.56909 -0.10346 " pathEditMode="relative" ptsTypes="aaaaA">
                                      <p:cBhvr>
                                        <p:cTn id="1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259632" y="1628800"/>
            <a:ext cx="6786563" cy="31085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Уравнения – это золотой ключ, открывающий все математические сезамы.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Станислав Коваль</a:t>
            </a:r>
          </a:p>
        </p:txBody>
      </p:sp>
      <p:sp>
        <p:nvSpPr>
          <p:cNvPr id="9" name="Стрелка вправо 8">
            <a:hlinkClick r:id="" action="ppaction://noaction"/>
          </p:cNvPr>
          <p:cNvSpPr/>
          <p:nvPr/>
        </p:nvSpPr>
        <p:spPr>
          <a:xfrm>
            <a:off x="7858125" y="6215063"/>
            <a:ext cx="928688" cy="412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 spd="slow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32FE8D9-BBF1-4378-AAEE-86178CA43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2BFBE0C-9F58-42F3-ACE2-8197E64BB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ru-RU" sz="8000" b="1" i="1" dirty="0">
              <a:solidFill>
                <a:schemeClr val="accent2"/>
              </a:solidFill>
            </a:endParaRPr>
          </a:p>
          <a:p>
            <a:pPr algn="ctr"/>
            <a:endParaRPr lang="ru-RU" sz="8000" b="1" i="1" dirty="0">
              <a:solidFill>
                <a:schemeClr val="accent2"/>
              </a:solidFill>
            </a:endParaRPr>
          </a:p>
          <a:p>
            <a:pPr algn="ctr"/>
            <a:endParaRPr lang="ru-RU" sz="8000" b="1" i="1" dirty="0">
              <a:solidFill>
                <a:schemeClr val="accent2"/>
              </a:solidFill>
            </a:endParaRPr>
          </a:p>
          <a:p>
            <a:pPr algn="ctr"/>
            <a:endParaRPr lang="ru-RU" sz="8000" b="1" i="1" dirty="0">
              <a:solidFill>
                <a:schemeClr val="accent2"/>
              </a:solidFill>
            </a:endParaRPr>
          </a:p>
          <a:p>
            <a:pPr algn="ctr"/>
            <a:endParaRPr lang="ru-RU" sz="8000" b="1" i="1" dirty="0">
              <a:solidFill>
                <a:schemeClr val="accent2"/>
              </a:solidFill>
            </a:endParaRPr>
          </a:p>
          <a:p>
            <a:pPr algn="ctr"/>
            <a:endParaRPr lang="ru-RU" sz="8000" b="1" i="1" dirty="0">
              <a:solidFill>
                <a:schemeClr val="accent2"/>
              </a:solidFill>
            </a:endParaRPr>
          </a:p>
          <a:p>
            <a:pPr algn="ctr"/>
            <a:endParaRPr lang="ru-RU" sz="8000" b="1" i="1" dirty="0">
              <a:solidFill>
                <a:schemeClr val="accent2"/>
              </a:solidFill>
            </a:endParaRPr>
          </a:p>
          <a:p>
            <a:pPr algn="ctr"/>
            <a:r>
              <a:rPr lang="ru-RU" sz="8400" b="1" i="1" dirty="0">
                <a:solidFill>
                  <a:schemeClr val="accent2"/>
                </a:solidFill>
              </a:rPr>
              <a:t>а</a:t>
            </a:r>
            <a:r>
              <a:rPr lang="ru-RU" sz="8400" b="1" i="1" baseline="30000" dirty="0">
                <a:solidFill>
                  <a:schemeClr val="accent2"/>
                </a:solidFill>
              </a:rPr>
              <a:t>х </a:t>
            </a:r>
            <a:r>
              <a:rPr lang="ru-RU" sz="8400" b="1" i="1" dirty="0">
                <a:solidFill>
                  <a:schemeClr val="accent2"/>
                </a:solidFill>
              </a:rPr>
              <a:t>= в</a:t>
            </a:r>
          </a:p>
          <a:p>
            <a:r>
              <a:rPr lang="ru-RU" b="1" i="1" dirty="0">
                <a:solidFill>
                  <a:schemeClr val="accent2"/>
                </a:solidFill>
              </a:rPr>
              <a:t>а</a:t>
            </a:r>
            <a:r>
              <a:rPr lang="ru-RU" dirty="0"/>
              <a:t> – основание </a:t>
            </a:r>
          </a:p>
          <a:p>
            <a:r>
              <a:rPr lang="ru-RU" b="1" i="1" dirty="0">
                <a:solidFill>
                  <a:schemeClr val="accent2"/>
                </a:solidFill>
              </a:rPr>
              <a:t>х</a:t>
            </a:r>
            <a:r>
              <a:rPr lang="ru-RU" dirty="0"/>
              <a:t> – показатель степени</a:t>
            </a:r>
          </a:p>
          <a:p>
            <a:r>
              <a:rPr lang="ru-RU" b="1" i="1" dirty="0">
                <a:solidFill>
                  <a:schemeClr val="accent2"/>
                </a:solidFill>
              </a:rPr>
              <a:t>в</a:t>
            </a:r>
            <a:r>
              <a:rPr lang="ru-RU" dirty="0"/>
              <a:t> – результат</a:t>
            </a:r>
          </a:p>
          <a:p>
            <a:pPr algn="ctr"/>
            <a:r>
              <a:rPr lang="en-US" sz="2800" b="1" i="1" dirty="0">
                <a:solidFill>
                  <a:schemeClr val="accent2"/>
                </a:solidFill>
              </a:rPr>
              <a:t>a &gt; 0, a </a:t>
            </a:r>
            <a:r>
              <a:rPr lang="ru-RU" sz="2800" b="1" i="1" dirty="0">
                <a:solidFill>
                  <a:schemeClr val="accent2"/>
                </a:solidFill>
              </a:rPr>
              <a:t>не = 1;</a:t>
            </a:r>
          </a:p>
          <a:p>
            <a:pPr algn="ctr"/>
            <a:r>
              <a:rPr lang="ru-RU" sz="2800" b="1" i="1" dirty="0">
                <a:solidFill>
                  <a:schemeClr val="accent2"/>
                </a:solidFill>
              </a:rPr>
              <a:t>в  </a:t>
            </a:r>
            <a:r>
              <a:rPr lang="en-US" sz="2800" b="1" i="1" dirty="0">
                <a:solidFill>
                  <a:schemeClr val="accent2"/>
                </a:solidFill>
              </a:rPr>
              <a:t>&gt; 0</a:t>
            </a:r>
            <a:r>
              <a:rPr lang="ru-RU" sz="2800" b="1" i="1" dirty="0">
                <a:solidFill>
                  <a:schemeClr val="accent2"/>
                </a:solidFill>
              </a:rPr>
              <a:t>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9319804"/>
      </p:ext>
    </p:extLst>
  </p:cSld>
  <p:clrMapOvr>
    <a:masterClrMapping/>
  </p:clrMapOvr>
  <p:transition spd="slow"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357313" y="214313"/>
            <a:ext cx="67865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Решите уравнения</a:t>
            </a:r>
          </a:p>
        </p:txBody>
      </p:sp>
      <p:sp>
        <p:nvSpPr>
          <p:cNvPr id="9" name="Стрелка вправо 8">
            <a:hlinkClick r:id="" action="ppaction://noaction"/>
          </p:cNvPr>
          <p:cNvSpPr/>
          <p:nvPr/>
        </p:nvSpPr>
        <p:spPr>
          <a:xfrm>
            <a:off x="7858125" y="6215063"/>
            <a:ext cx="928688" cy="412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295400" y="1938338"/>
            <a:ext cx="6786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sz="2800">
              <a:latin typeface="Calibri" pitchFamily="34" charset="0"/>
            </a:endParaRPr>
          </a:p>
        </p:txBody>
      </p:sp>
      <p:graphicFrame>
        <p:nvGraphicFramePr>
          <p:cNvPr id="922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2917418"/>
              </p:ext>
            </p:extLst>
          </p:nvPr>
        </p:nvGraphicFramePr>
        <p:xfrm>
          <a:off x="823913" y="785813"/>
          <a:ext cx="2523951" cy="535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7" name="Формула" r:id="rId3" imgW="876300" imgH="2997200" progId="Equation.3">
                  <p:embed/>
                </p:oleObj>
              </mc:Choice>
              <mc:Fallback>
                <p:oleObj name="Формула" r:id="rId3" imgW="876300" imgH="299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913" y="785813"/>
                        <a:ext cx="2523951" cy="53578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TextBox 6"/>
          <p:cNvSpPr txBox="1">
            <a:spLocks noChangeArrowheads="1"/>
          </p:cNvSpPr>
          <p:nvPr/>
        </p:nvSpPr>
        <p:spPr bwMode="auto">
          <a:xfrm>
            <a:off x="4786313" y="785813"/>
            <a:ext cx="14287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1" hangingPunct="1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hangingPunct="1">
              <a:buFontTx/>
              <a:buAutoNum type="arabicParenR"/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86"/>
          <p:cNvSpPr txBox="1">
            <a:spLocks/>
          </p:cNvSpPr>
          <p:nvPr/>
        </p:nvSpPr>
        <p:spPr>
          <a:xfrm>
            <a:off x="4643438" y="785813"/>
            <a:ext cx="2643187" cy="52863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х=3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х=7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х=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-3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нет решений</a:t>
            </a: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х=4</a:t>
            </a: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х=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-3</a:t>
            </a: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7)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нет решений</a:t>
            </a:r>
          </a:p>
          <a:p>
            <a:pPr marL="731520" lvl="1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8)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х=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-2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D2B4ED9-1A7B-4934-8598-AD5D94231C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9592" y="121920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C464036-6414-462D-978C-FF0EC1595C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0D4B77E5-5F03-4CE9-80F9-4F280D2582B6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764704"/>
            <a:ext cx="6552728" cy="473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0587625"/>
      </p:ext>
    </p:extLst>
  </p:cSld>
  <p:clrMapOvr>
    <a:masterClrMapping/>
  </p:clrMapOvr>
  <p:transition spd="slow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</a:rPr>
              <a:t>Страничка из ЕГЭ</a:t>
            </a:r>
            <a:br>
              <a:rPr lang="ru-RU" sz="36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b="1" i="1" dirty="0"/>
              <a:t>Расположите уравнения в порядке возрастания их корней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4000" i="1" dirty="0">
                <a:solidFill>
                  <a:schemeClr val="accent4">
                    <a:lumMod val="50000"/>
                  </a:schemeClr>
                </a:solidFill>
              </a:rPr>
              <a:t>5</a:t>
            </a:r>
            <a:r>
              <a:rPr lang="ru-RU" sz="4000" i="1" baseline="30000" dirty="0">
                <a:solidFill>
                  <a:schemeClr val="accent4">
                    <a:lumMod val="50000"/>
                  </a:schemeClr>
                </a:solidFill>
              </a:rPr>
              <a:t>х</a:t>
            </a:r>
            <a:r>
              <a:rPr lang="ru-RU" sz="4000" i="1" dirty="0">
                <a:solidFill>
                  <a:schemeClr val="accent4">
                    <a:lumMod val="50000"/>
                  </a:schemeClr>
                </a:solidFill>
              </a:rPr>
              <a:t> = 125 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4000" i="1" dirty="0">
                <a:solidFill>
                  <a:schemeClr val="accent4">
                    <a:lumMod val="50000"/>
                  </a:schemeClr>
                </a:solidFill>
              </a:rPr>
              <a:t>(1/4)</a:t>
            </a:r>
            <a:r>
              <a:rPr lang="ru-RU" sz="4000" i="1" baseline="30000" dirty="0">
                <a:solidFill>
                  <a:schemeClr val="accent4">
                    <a:lumMod val="50000"/>
                  </a:schemeClr>
                </a:solidFill>
              </a:rPr>
              <a:t>х</a:t>
            </a:r>
            <a:r>
              <a:rPr lang="ru-RU" sz="4000" i="1" dirty="0">
                <a:solidFill>
                  <a:schemeClr val="accent4">
                    <a:lumMod val="50000"/>
                  </a:schemeClr>
                </a:solidFill>
              </a:rPr>
              <a:t> = 64 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4000" i="1" dirty="0">
                <a:solidFill>
                  <a:schemeClr val="accent4">
                    <a:lumMod val="50000"/>
                  </a:schemeClr>
                </a:solidFill>
              </a:rPr>
              <a:t>6</a:t>
            </a:r>
            <a:r>
              <a:rPr lang="ru-RU" sz="4000" i="1" baseline="30000" dirty="0">
                <a:solidFill>
                  <a:schemeClr val="accent4">
                    <a:lumMod val="50000"/>
                  </a:schemeClr>
                </a:solidFill>
              </a:rPr>
              <a:t>х-1</a:t>
            </a:r>
            <a:r>
              <a:rPr lang="ru-RU" sz="4000" i="1" dirty="0">
                <a:solidFill>
                  <a:schemeClr val="accent4">
                    <a:lumMod val="50000"/>
                  </a:schemeClr>
                </a:solidFill>
              </a:rPr>
              <a:t> = 1        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4000" i="1" dirty="0">
                <a:solidFill>
                  <a:schemeClr val="accent4">
                    <a:lumMod val="50000"/>
                  </a:schemeClr>
                </a:solidFill>
              </a:rPr>
              <a:t>2 </a:t>
            </a:r>
            <a:r>
              <a:rPr lang="ru-RU" sz="4000" i="1" baseline="-10000" dirty="0">
                <a:solidFill>
                  <a:schemeClr val="accent4">
                    <a:lumMod val="50000"/>
                  </a:schemeClr>
                </a:solidFill>
              </a:rPr>
              <a:t>* </a:t>
            </a:r>
            <a:r>
              <a:rPr lang="ru-RU" sz="4000" i="1" dirty="0">
                <a:solidFill>
                  <a:schemeClr val="accent4">
                    <a:lumMod val="50000"/>
                  </a:schemeClr>
                </a:solidFill>
              </a:rPr>
              <a:t>2</a:t>
            </a:r>
            <a:r>
              <a:rPr lang="ru-RU" sz="4000" i="1" baseline="30000" dirty="0">
                <a:solidFill>
                  <a:schemeClr val="accent4">
                    <a:lumMod val="50000"/>
                  </a:schemeClr>
                </a:solidFill>
              </a:rPr>
              <a:t>х</a:t>
            </a:r>
            <a:r>
              <a:rPr lang="ru-RU" sz="4000" i="1" dirty="0">
                <a:solidFill>
                  <a:schemeClr val="accent4">
                    <a:lumMod val="50000"/>
                  </a:schemeClr>
                </a:solidFill>
              </a:rPr>
              <a:t> = 128    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4000" i="1" dirty="0">
                <a:solidFill>
                  <a:schemeClr val="accent4">
                    <a:lumMod val="50000"/>
                  </a:schemeClr>
                </a:solidFill>
              </a:rPr>
              <a:t>0,1</a:t>
            </a:r>
            <a:r>
              <a:rPr lang="ru-RU" sz="4000" i="1" baseline="30000" dirty="0">
                <a:solidFill>
                  <a:schemeClr val="accent4">
                    <a:lumMod val="50000"/>
                  </a:schemeClr>
                </a:solidFill>
              </a:rPr>
              <a:t>2х-1</a:t>
            </a:r>
            <a:r>
              <a:rPr lang="ru-RU" sz="4000" i="1" dirty="0">
                <a:solidFill>
                  <a:schemeClr val="accent4">
                    <a:lumMod val="50000"/>
                  </a:schemeClr>
                </a:solidFill>
              </a:rPr>
              <a:t> =0,01 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4000" i="1" dirty="0">
                <a:solidFill>
                  <a:schemeClr val="accent4">
                    <a:lumMod val="50000"/>
                  </a:schemeClr>
                </a:solidFill>
              </a:rPr>
              <a:t>(1/3)</a:t>
            </a:r>
            <a:r>
              <a:rPr lang="ru-RU" sz="4000" i="1" baseline="30000" dirty="0">
                <a:solidFill>
                  <a:schemeClr val="accent4">
                    <a:lumMod val="50000"/>
                  </a:schemeClr>
                </a:solidFill>
              </a:rPr>
              <a:t>х</a:t>
            </a:r>
            <a:r>
              <a:rPr lang="ru-RU" sz="4000" i="1" dirty="0">
                <a:solidFill>
                  <a:schemeClr val="accent4">
                    <a:lumMod val="50000"/>
                  </a:schemeClr>
                </a:solidFill>
              </a:rPr>
              <a:t> = 9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3200" i="1" dirty="0">
                <a:solidFill>
                  <a:schemeClr val="accent4">
                    <a:lumMod val="50000"/>
                  </a:schemeClr>
                </a:solidFill>
              </a:rPr>
              <a:t>Ответ  </a:t>
            </a:r>
            <a:r>
              <a:rPr lang="ru-RU" sz="4400" i="1" dirty="0">
                <a:solidFill>
                  <a:schemeClr val="accent2"/>
                </a:solidFill>
              </a:rPr>
              <a:t>263514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AE4FD78D-6E89-4637-8018-718C263048F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i="1" dirty="0"/>
              <a:t>1.     </a:t>
            </a:r>
            <a:r>
              <a:rPr lang="ru-RU" sz="3600" b="1" i="1" dirty="0">
                <a:solidFill>
                  <a:schemeClr val="accent2"/>
                </a:solidFill>
              </a:rPr>
              <a:t>О</a:t>
            </a:r>
          </a:p>
          <a:p>
            <a:r>
              <a:rPr lang="ru-RU" sz="2400" i="1" dirty="0"/>
              <a:t>2.     </a:t>
            </a:r>
            <a:r>
              <a:rPr lang="ru-RU" sz="3600" b="1" i="1" dirty="0">
                <a:solidFill>
                  <a:schemeClr val="accent2"/>
                </a:solidFill>
              </a:rPr>
              <a:t>В</a:t>
            </a:r>
          </a:p>
          <a:p>
            <a:r>
              <a:rPr lang="ru-RU" sz="2400" i="1" dirty="0"/>
              <a:t>3.     </a:t>
            </a:r>
            <a:r>
              <a:rPr lang="ru-RU" sz="3600" b="1" i="1" dirty="0">
                <a:solidFill>
                  <a:schemeClr val="accent2"/>
                </a:solidFill>
              </a:rPr>
              <a:t>Р</a:t>
            </a:r>
          </a:p>
          <a:p>
            <a:r>
              <a:rPr lang="ru-RU" sz="2400" i="1" dirty="0"/>
              <a:t>4.     </a:t>
            </a:r>
            <a:r>
              <a:rPr lang="ru-RU" sz="3600" b="1" i="1" dirty="0">
                <a:solidFill>
                  <a:schemeClr val="accent2"/>
                </a:solidFill>
              </a:rPr>
              <a:t>!</a:t>
            </a:r>
          </a:p>
          <a:p>
            <a:r>
              <a:rPr lang="ru-RU" sz="2400" i="1" dirty="0"/>
              <a:t>5.     </a:t>
            </a:r>
            <a:r>
              <a:rPr lang="ru-RU" sz="3600" b="1" i="1" dirty="0">
                <a:solidFill>
                  <a:schemeClr val="accent2"/>
                </a:solidFill>
              </a:rPr>
              <a:t>Н</a:t>
            </a:r>
          </a:p>
          <a:p>
            <a:r>
              <a:rPr lang="ru-RU" sz="2400" i="1" dirty="0"/>
              <a:t>6.     </a:t>
            </a:r>
            <a:r>
              <a:rPr lang="ru-RU" sz="3600" b="1" i="1" dirty="0">
                <a:solidFill>
                  <a:schemeClr val="accent2"/>
                </a:solidFill>
              </a:rPr>
              <a:t>Е</a:t>
            </a:r>
            <a:endParaRPr lang="ru-RU" i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5400" i="1" dirty="0">
                <a:solidFill>
                  <a:schemeClr val="accent4">
                    <a:lumMod val="50000"/>
                  </a:schemeClr>
                </a:solidFill>
              </a:rPr>
              <a:t>ВЕРНО!  </a:t>
            </a:r>
            <a:r>
              <a:rPr lang="ru-RU" sz="5400" b="1" i="1" u="sng" dirty="0">
                <a:solidFill>
                  <a:schemeClr val="accent2"/>
                </a:solidFill>
              </a:rPr>
              <a:t>2б</a:t>
            </a:r>
          </a:p>
          <a:p>
            <a:endParaRPr lang="ru-RU" i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i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i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944544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1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0"/>
                            </p:stCondLst>
                            <p:childTnLst>
                              <p:par>
                                <p:cTn id="1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500"/>
                            </p:stCondLst>
                            <p:childTnLst>
                              <p:par>
                                <p:cTn id="2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27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500"/>
                            </p:stCondLst>
                            <p:childTnLst>
                              <p:par>
                                <p:cTn id="31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8BA3E9A-735E-4D36-BC10-A57A9EC8DE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1560" y="980729"/>
            <a:ext cx="7772400" cy="238472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C6DBC72-A1C1-4B01-9882-10BED6AE41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7624" y="1556792"/>
            <a:ext cx="6400800" cy="35283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img4">
            <a:extLst>
              <a:ext uri="{FF2B5EF4-FFF2-40B4-BE49-F238E27FC236}">
                <a16:creationId xmlns="" xmlns:a16="http://schemas.microsoft.com/office/drawing/2014/main" id="{EDB8ACD6-F23B-4287-8A2E-046523BF3654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6792"/>
            <a:ext cx="640080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94947325"/>
      </p:ext>
    </p:extLst>
  </p:cSld>
  <p:clrMapOvr>
    <a:masterClrMapping/>
  </p:clrMapOvr>
  <p:transition spd="slow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785813"/>
            <a:ext cx="7000875" cy="7143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</a:rPr>
              <a:t>Метод вынесения общего множителя за скобки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75" y="1643063"/>
            <a:ext cx="7715250" cy="4500562"/>
          </a:xfrm>
        </p:spPr>
        <p:txBody>
          <a:bodyPr rtlCol="0"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2800" i="1" dirty="0">
                <a:solidFill>
                  <a:schemeClr val="accent4">
                    <a:lumMod val="50000"/>
                  </a:schemeClr>
                </a:solidFill>
              </a:rPr>
              <a:t>5</a:t>
            </a:r>
            <a:r>
              <a:rPr lang="ru-RU" sz="2800" i="1" baseline="30000" dirty="0">
                <a:solidFill>
                  <a:schemeClr val="accent4">
                    <a:lumMod val="50000"/>
                  </a:schemeClr>
                </a:solidFill>
              </a:rPr>
              <a:t>х+1 </a:t>
            </a:r>
            <a:r>
              <a:rPr lang="ru-RU" sz="2800" i="1" dirty="0">
                <a:solidFill>
                  <a:schemeClr val="accent4">
                    <a:lumMod val="50000"/>
                  </a:schemeClr>
                </a:solidFill>
              </a:rPr>
              <a:t>– 5</a:t>
            </a:r>
            <a:r>
              <a:rPr lang="ru-RU" sz="2800" i="1" baseline="30000" dirty="0">
                <a:solidFill>
                  <a:schemeClr val="accent4">
                    <a:lumMod val="50000"/>
                  </a:schemeClr>
                </a:solidFill>
              </a:rPr>
              <a:t>х</a:t>
            </a:r>
            <a:r>
              <a:rPr lang="ru-RU" sz="2800" i="1" dirty="0">
                <a:solidFill>
                  <a:schemeClr val="accent4">
                    <a:lumMod val="50000"/>
                  </a:schemeClr>
                </a:solidFill>
              </a:rPr>
              <a:t> = 100                  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ru-RU" sz="2800" b="1" i="1" dirty="0">
              <a:solidFill>
                <a:schemeClr val="accent2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2800" b="1" i="1" dirty="0">
                <a:solidFill>
                  <a:schemeClr val="accent2"/>
                </a:solidFill>
              </a:rPr>
              <a:t>2б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2800" i="1" dirty="0">
                <a:solidFill>
                  <a:schemeClr val="accent4">
                    <a:lumMod val="50000"/>
                  </a:schemeClr>
                </a:solidFill>
              </a:rPr>
              <a:t>============================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endParaRPr lang="ru-RU" sz="2800" i="1" dirty="0">
              <a:solidFill>
                <a:schemeClr val="accent4">
                  <a:lumMod val="50000"/>
                </a:schemeClr>
              </a:solidFill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2800" i="1" dirty="0">
                <a:solidFill>
                  <a:schemeClr val="accent4">
                    <a:lumMod val="50000"/>
                  </a:schemeClr>
                </a:solidFill>
              </a:rPr>
              <a:t>3</a:t>
            </a:r>
            <a:r>
              <a:rPr lang="ru-RU" sz="2800" i="1" baseline="30000" dirty="0">
                <a:solidFill>
                  <a:schemeClr val="accent4">
                    <a:lumMod val="50000"/>
                  </a:schemeClr>
                </a:solidFill>
              </a:rPr>
              <a:t>х-1</a:t>
            </a:r>
            <a:r>
              <a:rPr lang="ru-RU" sz="2800" i="1" dirty="0">
                <a:solidFill>
                  <a:schemeClr val="accent4">
                    <a:lumMod val="50000"/>
                  </a:schemeClr>
                </a:solidFill>
              </a:rPr>
              <a:t> – 3</a:t>
            </a:r>
            <a:r>
              <a:rPr lang="ru-RU" sz="2800" i="1" baseline="30000" dirty="0">
                <a:solidFill>
                  <a:schemeClr val="accent4">
                    <a:lumMod val="50000"/>
                  </a:schemeClr>
                </a:solidFill>
              </a:rPr>
              <a:t>х </a:t>
            </a:r>
            <a:r>
              <a:rPr lang="ru-RU" sz="2800" i="1" dirty="0">
                <a:solidFill>
                  <a:schemeClr val="accent4">
                    <a:lumMod val="50000"/>
                  </a:schemeClr>
                </a:solidFill>
              </a:rPr>
              <a:t>+ 3</a:t>
            </a:r>
            <a:r>
              <a:rPr lang="ru-RU" sz="2800" i="1" baseline="30000" dirty="0">
                <a:solidFill>
                  <a:schemeClr val="accent4">
                    <a:lumMod val="50000"/>
                  </a:schemeClr>
                </a:solidFill>
              </a:rPr>
              <a:t>х+1 </a:t>
            </a:r>
            <a:r>
              <a:rPr lang="ru-RU" sz="2800" i="1" dirty="0">
                <a:solidFill>
                  <a:schemeClr val="accent4">
                    <a:lumMod val="50000"/>
                  </a:schemeClr>
                </a:solidFill>
              </a:rPr>
              <a:t>= 7              </a:t>
            </a:r>
            <a:endParaRPr lang="ru-RU" sz="2800" b="1" i="1" dirty="0">
              <a:solidFill>
                <a:schemeClr val="accent2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ru-RU" sz="2800" b="1" i="1" dirty="0">
              <a:solidFill>
                <a:schemeClr val="accent2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2800" b="1" i="1" dirty="0">
                <a:solidFill>
                  <a:schemeClr val="accent2"/>
                </a:solidFill>
              </a:rPr>
              <a:t>2б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</a:rPr>
              <a:t>Метод введения новой переменной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E504197-577B-41F6-B557-2E61058D84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/>
          <a:lstStyle/>
          <a:p>
            <a:r>
              <a:rPr lang="ru-RU" dirty="0"/>
              <a:t>1 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="" xmlns:a16="http://schemas.microsoft.com/office/drawing/2014/main" id="{54D99660-A7AD-4698-8797-17D16959B7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/>
          <a:p>
            <a:r>
              <a:rPr lang="ru-RU" sz="3600" b="1" dirty="0">
                <a:solidFill>
                  <a:schemeClr val="accent2"/>
                </a:solidFill>
              </a:rPr>
              <a:t>5</a:t>
            </a:r>
            <a:r>
              <a:rPr lang="ru-RU" sz="3600" b="1" baseline="30000" dirty="0">
                <a:solidFill>
                  <a:schemeClr val="accent2"/>
                </a:solidFill>
              </a:rPr>
              <a:t>2х</a:t>
            </a:r>
            <a:r>
              <a:rPr lang="ru-RU" sz="3600" b="1" dirty="0">
                <a:solidFill>
                  <a:schemeClr val="accent2"/>
                </a:solidFill>
              </a:rPr>
              <a:t> + 4</a:t>
            </a:r>
            <a:r>
              <a:rPr lang="ru-RU" sz="3600" b="1" baseline="-10000" dirty="0">
                <a:solidFill>
                  <a:schemeClr val="accent2"/>
                </a:solidFill>
              </a:rPr>
              <a:t>*</a:t>
            </a:r>
            <a:r>
              <a:rPr lang="ru-RU" sz="3600" b="1" dirty="0">
                <a:solidFill>
                  <a:schemeClr val="accent2"/>
                </a:solidFill>
              </a:rPr>
              <a:t>5</a:t>
            </a:r>
            <a:r>
              <a:rPr lang="ru-RU" sz="3600" b="1" baseline="30000" dirty="0">
                <a:solidFill>
                  <a:schemeClr val="accent2"/>
                </a:solidFill>
              </a:rPr>
              <a:t>х</a:t>
            </a:r>
            <a:r>
              <a:rPr lang="ru-RU" sz="3600" b="1" dirty="0">
                <a:solidFill>
                  <a:schemeClr val="accent2"/>
                </a:solidFill>
              </a:rPr>
              <a:t> – 5 = 0</a:t>
            </a:r>
          </a:p>
          <a:p>
            <a:endParaRPr lang="ru-RU" sz="3600" b="1" dirty="0">
              <a:solidFill>
                <a:schemeClr val="accent2"/>
              </a:solidFill>
            </a:endParaRPr>
          </a:p>
          <a:p>
            <a:endParaRPr lang="ru-RU" sz="3600" b="1" dirty="0">
              <a:solidFill>
                <a:schemeClr val="accent2"/>
              </a:solidFill>
            </a:endParaRPr>
          </a:p>
          <a:p>
            <a:endParaRPr lang="ru-RU" sz="3600" b="1" dirty="0">
              <a:solidFill>
                <a:schemeClr val="accent2"/>
              </a:solidFill>
            </a:endParaRPr>
          </a:p>
          <a:p>
            <a:endParaRPr lang="ru-RU" sz="3600" b="1" dirty="0">
              <a:solidFill>
                <a:schemeClr val="accent2"/>
              </a:solidFill>
            </a:endParaRPr>
          </a:p>
          <a:p>
            <a:endParaRPr lang="ru-RU" sz="3600" b="1" dirty="0">
              <a:solidFill>
                <a:schemeClr val="accent2"/>
              </a:solidFill>
            </a:endParaRPr>
          </a:p>
          <a:p>
            <a:r>
              <a:rPr lang="ru-RU" sz="5400" b="1" i="1" dirty="0">
                <a:solidFill>
                  <a:schemeClr val="accent2"/>
                </a:solidFill>
              </a:rPr>
              <a:t>2б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="" xmlns:a16="http://schemas.microsoft.com/office/drawing/2014/main" id="{08BC78F5-28FA-467E-9FB7-61719527CE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2 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="" xmlns:a16="http://schemas.microsoft.com/office/drawing/2014/main" id="{2E2B1C3C-578E-44B9-982B-7700BFCD0CF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4000" b="1" dirty="0">
                <a:latin typeface="Calibri" pitchFamily="34" charset="0"/>
              </a:rPr>
              <a:t>9</a:t>
            </a:r>
            <a:r>
              <a:rPr lang="ru-RU" sz="4000" b="1" baseline="30000" dirty="0">
                <a:latin typeface="Calibri" pitchFamily="34" charset="0"/>
              </a:rPr>
              <a:t>х</a:t>
            </a:r>
            <a:r>
              <a:rPr lang="ru-RU" sz="4000" b="1" dirty="0">
                <a:latin typeface="Calibri" pitchFamily="34" charset="0"/>
              </a:rPr>
              <a:t> - 8·3</a:t>
            </a:r>
            <a:r>
              <a:rPr lang="ru-RU" sz="4000" b="1" baseline="30000" dirty="0">
                <a:latin typeface="Calibri" pitchFamily="34" charset="0"/>
              </a:rPr>
              <a:t>х</a:t>
            </a:r>
            <a:r>
              <a:rPr lang="ru-RU" sz="4000" b="1" dirty="0">
                <a:latin typeface="Calibri" pitchFamily="34" charset="0"/>
              </a:rPr>
              <a:t> = 9</a:t>
            </a:r>
          </a:p>
          <a:p>
            <a:endParaRPr lang="ru-RU" sz="3600" b="1" dirty="0"/>
          </a:p>
          <a:p>
            <a:endParaRPr lang="ru-RU" sz="3600" b="1" dirty="0"/>
          </a:p>
          <a:p>
            <a:endParaRPr lang="ru-RU" sz="3600" b="1" dirty="0"/>
          </a:p>
          <a:p>
            <a:endParaRPr lang="ru-RU" sz="3600" b="1" dirty="0"/>
          </a:p>
          <a:p>
            <a:r>
              <a:rPr lang="ru-RU" sz="5400" b="1" i="1" dirty="0"/>
              <a:t>2б</a:t>
            </a:r>
          </a:p>
        </p:txBody>
      </p:sp>
    </p:spTree>
    <p:extLst>
      <p:ext uri="{BB962C8B-B14F-4D97-AF65-F5344CB8AC3E}">
        <p14:creationId xmlns:p14="http://schemas.microsoft.com/office/powerpoint/2010/main" val="327377154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7" grpId="0" build="p"/>
    </p:bldLst>
  </p:timing>
</p:sld>
</file>

<file path=ppt/theme/theme1.xml><?xml version="1.0" encoding="utf-8"?>
<a:theme xmlns:a="http://schemas.openxmlformats.org/drawingml/2006/main" name="TS1019087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2064</TotalTime>
  <Words>236</Words>
  <Application>Microsoft Office PowerPoint</Application>
  <PresentationFormat>Экран (4:3)</PresentationFormat>
  <Paragraphs>93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TS101908703</vt:lpstr>
      <vt:lpstr>Формула</vt:lpstr>
      <vt:lpstr>Microsoft Equation 3.0</vt:lpstr>
      <vt:lpstr>ГБОУ СОШ №2 «ОЦ» с.Борское ,2024г.</vt:lpstr>
      <vt:lpstr>Презентация PowerPoint</vt:lpstr>
      <vt:lpstr>Презентация PowerPoint</vt:lpstr>
      <vt:lpstr>Презентация PowerPoint</vt:lpstr>
      <vt:lpstr>Презентация PowerPoint</vt:lpstr>
      <vt:lpstr>Страничка из ЕГЭ Расположите уравнения в порядке возрастания их корней</vt:lpstr>
      <vt:lpstr>Презентация PowerPoint</vt:lpstr>
      <vt:lpstr>Метод вынесения общего множителя за скобки</vt:lpstr>
      <vt:lpstr>Метод введения новой переменной</vt:lpstr>
      <vt:lpstr>Презентация PowerPoint</vt:lpstr>
      <vt:lpstr>Найдите ошибку</vt:lpstr>
      <vt:lpstr>Итог урока</vt:lpstr>
      <vt:lpstr>Презентация PowerPoint</vt:lpstr>
      <vt:lpstr>Спасибо за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«Горшеченская СОШ»</dc:title>
  <dc:creator>Ксения Лебедева</dc:creator>
  <cp:lastModifiedBy>Копытина</cp:lastModifiedBy>
  <cp:revision>52</cp:revision>
  <dcterms:modified xsi:type="dcterms:W3CDTF">2024-11-18T05:10:32Z</dcterms:modified>
</cp:coreProperties>
</file>