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6"/>
  </p:notesMasterIdLst>
  <p:sldIdLst>
    <p:sldId id="257" r:id="rId2"/>
    <p:sldId id="310" r:id="rId3"/>
    <p:sldId id="306" r:id="rId4"/>
    <p:sldId id="307" r:id="rId5"/>
    <p:sldId id="308" r:id="rId6"/>
    <p:sldId id="309" r:id="rId7"/>
    <p:sldId id="296" r:id="rId8"/>
    <p:sldId id="297" r:id="rId9"/>
    <p:sldId id="298" r:id="rId10"/>
    <p:sldId id="299" r:id="rId11"/>
    <p:sldId id="300" r:id="rId12"/>
    <p:sldId id="301" r:id="rId13"/>
    <p:sldId id="311" r:id="rId14"/>
    <p:sldId id="294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2634" y="-8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471BE5-96A3-4015-9946-3CE9AC64C66C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06B0F-5200-49E9-B071-6E70894237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20172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843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326EAC1-459E-4C8B-86F6-AAE91E3AD12D}" type="slidenum">
              <a:rPr lang="ru-RU" smtClean="0"/>
              <a:pPr/>
              <a:t>1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C2D48-22CA-400A-A911-E721032BACC8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63565-4AEE-41E0-A181-617CBC5785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C2D48-22CA-400A-A911-E721032BACC8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63565-4AEE-41E0-A181-617CBC5785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C2D48-22CA-400A-A911-E721032BACC8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63565-4AEE-41E0-A181-617CBC5785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лилиния 5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8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1889A6-20DE-497A-BDCF-24078287A8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C2D48-22CA-400A-A911-E721032BACC8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63565-4AEE-41E0-A181-617CBC5785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C2D48-22CA-400A-A911-E721032BACC8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63565-4AEE-41E0-A181-617CBC5785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C2D48-22CA-400A-A911-E721032BACC8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63565-4AEE-41E0-A181-617CBC5785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C2D48-22CA-400A-A911-E721032BACC8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63565-4AEE-41E0-A181-617CBC5785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C2D48-22CA-400A-A911-E721032BACC8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63565-4AEE-41E0-A181-617CBC5785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C2D48-22CA-400A-A911-E721032BACC8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63565-4AEE-41E0-A181-617CBC5785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C2D48-22CA-400A-A911-E721032BACC8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63565-4AEE-41E0-A181-617CBC5785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C2D48-22CA-400A-A911-E721032BACC8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63565-4AEE-41E0-A181-617CBC5785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C2D48-22CA-400A-A911-E721032BACC8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63565-4AEE-41E0-A181-617CBC57853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1043608" y="404665"/>
            <a:ext cx="684076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3200" b="1" dirty="0" smtClean="0">
                <a:solidFill>
                  <a:srgbClr val="FF0000"/>
                </a:solidFill>
              </a:rPr>
              <a:t>Анализ результатов тренировочного тестирования по биологии учащихся 11 классов общеобразовательных учреждений Юго-Восточного округа</a:t>
            </a:r>
            <a:endParaRPr lang="ru-RU" sz="3200" dirty="0">
              <a:solidFill>
                <a:srgbClr val="FF0000"/>
              </a:solidFill>
              <a:effectLst>
                <a:outerShdw blurRad="38100" dist="38100" dir="2700000" algn="tl">
                  <a:srgbClr val="3B3B3B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4214810" y="4143380"/>
            <a:ext cx="4158976" cy="16430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Андреянов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Сергей Владимирович, учитель химии и биологии 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ГБОУ СОШ с. Петровка</a:t>
            </a:r>
          </a:p>
          <a:p>
            <a:pPr marL="0" indent="0" algn="r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00034" y="1285860"/>
          <a:ext cx="8215369" cy="4206240"/>
        </p:xfrm>
        <a:graphic>
          <a:graphicData uri="http://schemas.openxmlformats.org/drawingml/2006/table">
            <a:tbl>
              <a:tblPr/>
              <a:tblGrid>
                <a:gridCol w="1301314"/>
                <a:gridCol w="3215495"/>
                <a:gridCol w="1726871"/>
                <a:gridCol w="1042996"/>
                <a:gridCol w="928693"/>
              </a:tblGrid>
              <a:tr h="19621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11.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Многообразие	организмов. Грибы. Растения. Животные. </a:t>
                      </a:r>
                      <a:r>
                        <a:rPr lang="ru-RU" sz="1600" i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Множественный выбор (с рисунком и без рисунка)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70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43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21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12.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Многообразие	организмов. Основные систематические категории, их соподчинённость. </a:t>
                      </a:r>
                      <a:r>
                        <a:rPr lang="ru-RU" sz="1600" i="1" dirty="0">
                          <a:latin typeface="Times New Roman"/>
                          <a:ea typeface="Calibri"/>
                          <a:cs typeface="Times New Roman"/>
                        </a:rPr>
                        <a:t>Установление последовательности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61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68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21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13.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Организм человека.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Задание с рисунком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74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31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21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14.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Организм человека. </a:t>
                      </a: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Установление соответствия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24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52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21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15.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Организм человека.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1">
                          <a:latin typeface="Times New Roman"/>
                          <a:ea typeface="Calibri"/>
                          <a:cs typeface="Times New Roman"/>
                        </a:rPr>
                        <a:t>Множественный выбор (с рисунком и без рисунка)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65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90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130260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642910" y="571480"/>
          <a:ext cx="8215372" cy="5327904"/>
        </p:xfrm>
        <a:graphic>
          <a:graphicData uri="http://schemas.openxmlformats.org/drawingml/2006/table">
            <a:tbl>
              <a:tblPr/>
              <a:tblGrid>
                <a:gridCol w="1301315"/>
                <a:gridCol w="3215496"/>
                <a:gridCol w="1726871"/>
                <a:gridCol w="971556"/>
                <a:gridCol w="1000134"/>
              </a:tblGrid>
              <a:tr h="19621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16.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Организм человека.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1">
                          <a:latin typeface="Times New Roman"/>
                          <a:ea typeface="Calibri"/>
                          <a:cs typeface="Times New Roman"/>
                        </a:rPr>
                        <a:t>Установление последовательности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54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61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21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17.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Эволюция живой природы.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Множественный выбор (работа с текстом)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76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43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21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18.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Экосистемы и присущие им закономерности. Биосфера.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>
                          <a:latin typeface="Times New Roman"/>
                          <a:ea typeface="Calibri"/>
                          <a:cs typeface="Times New Roman"/>
                        </a:rPr>
                        <a:t>Множественный выбор (без рисунка)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50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68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21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19.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Эволюция живой природы. Происхождение человека. Экосистемы и присущие им закономерности. Биосфера.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1">
                          <a:latin typeface="Times New Roman"/>
                          <a:ea typeface="Calibri"/>
                          <a:cs typeface="Times New Roman"/>
                        </a:rPr>
                        <a:t>Установление соответствия (без рисунка)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59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59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21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20.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Общебиологические закономерности. Человек и его здоровье. </a:t>
                      </a:r>
                      <a:r>
                        <a:rPr lang="ru-RU" sz="1600" i="1">
                          <a:latin typeface="Times New Roman"/>
                          <a:ea typeface="Calibri"/>
                          <a:cs typeface="Times New Roman"/>
                        </a:rPr>
                        <a:t>Работа с таблицей (с рисунком и без рисунка)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52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84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81676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57158" y="500042"/>
          <a:ext cx="8286807" cy="4486656"/>
        </p:xfrm>
        <a:graphic>
          <a:graphicData uri="http://schemas.openxmlformats.org/drawingml/2006/table">
            <a:tbl>
              <a:tblPr/>
              <a:tblGrid>
                <a:gridCol w="1312630"/>
                <a:gridCol w="3243456"/>
                <a:gridCol w="1741887"/>
                <a:gridCol w="1060141"/>
                <a:gridCol w="928693"/>
              </a:tblGrid>
              <a:tr h="19621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21.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Анализ экспертных данных, в табличной или графической форме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52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97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21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22.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Применение биологических знаний в практических ситуациях, анализ экспериментальных данных (методология эксперимента)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35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19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21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23.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Применение биологических знаний в практических ситуациях, анализ экспериментальных данных (выводы по результатам эксперимента и прогнозы)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21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24.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Задание с изображением биологического объекта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38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53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21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25.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Обобщение и применение знаний о человеке и многообразии организмов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776590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71472" y="785794"/>
          <a:ext cx="8215369" cy="3645408"/>
        </p:xfrm>
        <a:graphic>
          <a:graphicData uri="http://schemas.openxmlformats.org/drawingml/2006/table">
            <a:tbl>
              <a:tblPr/>
              <a:tblGrid>
                <a:gridCol w="1301314"/>
                <a:gridCol w="3215495"/>
                <a:gridCol w="1726871"/>
                <a:gridCol w="1042996"/>
                <a:gridCol w="928693"/>
              </a:tblGrid>
              <a:tr h="19621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26.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Обобщение и применение знаний по общей биологии (клетке, организму, эволюции органического мира и экологических закономерностях) в новой ситуации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29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21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27.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Решение задач по цитологии и эволюции органического мира на применение знаний в новой ситуации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32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28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21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28.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Решение задач по генетике на применение знаний в новой ситуации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30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по итогам методического анализа результатов 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ЕГЭ</a:t>
            </a:r>
            <a:endParaRPr lang="ru-RU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ru-RU" dirty="0"/>
              <a:t>Учителям-предметникам организовать всестороннюю помощь, способствующую повышению качества подготовки обучающихся: групповые консультации, групповая и индивидуальная работа во внеурочное время и т. д.</a:t>
            </a:r>
          </a:p>
          <a:p>
            <a:pPr lvl="0"/>
            <a:r>
              <a:rPr lang="ru-RU" dirty="0"/>
              <a:t>Вести постоянный анализ результатов </a:t>
            </a:r>
            <a:r>
              <a:rPr lang="ru-RU" i="1" dirty="0"/>
              <a:t>тренировочных работ</a:t>
            </a:r>
            <a:r>
              <a:rPr lang="ru-RU" dirty="0"/>
              <a:t> с целью определения типичных ошибок и их ликвидации. Использовать методические приемы, повышающие эффективность подготовки.</a:t>
            </a:r>
          </a:p>
          <a:p>
            <a:pPr lvl="0"/>
            <a:r>
              <a:rPr lang="ru-RU" dirty="0"/>
              <a:t>Уделить особое внимание слабоуспевающим обучающимся и поставить их на постоянный контроль со стороны учителя.</a:t>
            </a:r>
          </a:p>
          <a:p>
            <a:r>
              <a:rPr lang="ru-RU" dirty="0" smtClean="0"/>
              <a:t>Учителям-предметникам </a:t>
            </a:r>
            <a:r>
              <a:rPr lang="ru-RU" dirty="0"/>
              <a:t>обратить внимание на выполнение требований к уровню подготовки выпускников по предметам и критерии оценивания работ обучающихся, объективно оценивать   устные ответы и письменные работы обучающихся</a:t>
            </a:r>
          </a:p>
        </p:txBody>
      </p:sp>
    </p:spTree>
    <p:extLst>
      <p:ext uri="{BB962C8B-B14F-4D97-AF65-F5344CB8AC3E}">
        <p14:creationId xmlns="" xmlns:p14="http://schemas.microsoft.com/office/powerpoint/2010/main" val="2964810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1857364"/>
            <a:ext cx="792961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36 баллов</a:t>
            </a:r>
            <a:r>
              <a:rPr lang="ru-RU" sz="2800" dirty="0" smtClean="0"/>
              <a:t> — минимальный порог ЕГЭ по биологии для получения аттестата в 2026 году.</a:t>
            </a:r>
          </a:p>
          <a:p>
            <a:r>
              <a:rPr lang="ru-RU" sz="2800" dirty="0" smtClean="0"/>
              <a:t>Для поступления в вузы, подведомственные Министерству образования и науки, минимальный балл по биологии в 2026 году —  </a:t>
            </a:r>
            <a:r>
              <a:rPr lang="ru-RU" sz="2800" b="1" dirty="0" smtClean="0"/>
              <a:t>40 баллов</a:t>
            </a:r>
            <a:r>
              <a:rPr lang="ru-RU" sz="2800" dirty="0" smtClean="0"/>
              <a:t> (утверждён приказом </a:t>
            </a:r>
            <a:r>
              <a:rPr lang="ru-RU" sz="2800" dirty="0" err="1" smtClean="0"/>
              <a:t>Минобрнауки</a:t>
            </a:r>
            <a:r>
              <a:rPr lang="ru-RU" sz="2800" dirty="0" smtClean="0"/>
              <a:t> от 14.11.2025 №881).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357166"/>
            <a:ext cx="842968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/>
              <a:t>Минимальный порог баллов</a:t>
            </a:r>
            <a:endParaRPr lang="ru-RU" sz="4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571472" y="0"/>
            <a:ext cx="8229600" cy="85723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Статистика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14282" y="919734"/>
          <a:ext cx="8643998" cy="5608320"/>
        </p:xfrm>
        <a:graphic>
          <a:graphicData uri="http://schemas.openxmlformats.org/drawingml/2006/table">
            <a:tbl>
              <a:tblPr/>
              <a:tblGrid>
                <a:gridCol w="2068650"/>
                <a:gridCol w="664922"/>
                <a:gridCol w="1847008"/>
                <a:gridCol w="1182086"/>
                <a:gridCol w="1034324"/>
                <a:gridCol w="1047983"/>
                <a:gridCol w="799025"/>
              </a:tblGrid>
              <a:tr h="334765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ГБОУ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Фамилия, имя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Первичный балл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Тестовый балл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47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декабрь</a:t>
                      </a: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апрель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декабрь</a:t>
                      </a: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апрель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369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СОШ с. Алексеевка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Гниломедова Анна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latin typeface="Calibri"/>
                          <a:ea typeface="Calibri"/>
                          <a:cs typeface="Times New Roman"/>
                        </a:rPr>
                        <a:t>н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58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latin typeface="Calibri"/>
                          <a:ea typeface="Calibri"/>
                          <a:cs typeface="Times New Roman"/>
                        </a:rPr>
                        <a:t>н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0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Сурков Максим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29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60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0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25,5</a:t>
                      </a:r>
                      <a:endParaRPr lang="ru-RU" sz="20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29</a:t>
                      </a:r>
                      <a:endParaRPr lang="ru-RU" sz="2000" b="1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54</a:t>
                      </a:r>
                      <a:endParaRPr lang="ru-RU" sz="20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60</a:t>
                      </a:r>
                      <a:endParaRPr lang="ru-RU" sz="2000" b="1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0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СОШ с.Герасимовка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Синичкина А.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35</a:t>
                      </a:r>
                      <a:endParaRPr lang="ru-RU" sz="20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32</a:t>
                      </a:r>
                      <a:endParaRPr lang="ru-RU" sz="2000" b="1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70</a:t>
                      </a:r>
                      <a:endParaRPr lang="ru-RU" sz="20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65</a:t>
                      </a:r>
                      <a:endParaRPr lang="ru-RU" sz="2000" b="1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005"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СОШ № 1 с.Борское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Баранкулова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Анастасия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18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41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30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Горина София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latin typeface="Calibri"/>
                          <a:ea typeface="Calibri"/>
                          <a:cs typeface="Times New Roman"/>
                        </a:rPr>
                        <a:t>н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latin typeface="Calibri"/>
                          <a:ea typeface="Calibri"/>
                          <a:cs typeface="Times New Roman"/>
                        </a:rPr>
                        <a:t>н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30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Овчинникова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Юлия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36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32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65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0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Копылова Любовь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43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33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78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66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0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23,5</a:t>
                      </a:r>
                      <a:endParaRPr lang="ru-RU" sz="20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27,7</a:t>
                      </a:r>
                      <a:endParaRPr lang="ru-RU" sz="2000" b="1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46,3</a:t>
                      </a:r>
                      <a:endParaRPr lang="ru-RU" sz="20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57,3</a:t>
                      </a:r>
                      <a:endParaRPr lang="ru-RU" sz="2000" b="1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3" y="357166"/>
          <a:ext cx="8715434" cy="5586095"/>
        </p:xfrm>
        <a:graphic>
          <a:graphicData uri="http://schemas.openxmlformats.org/drawingml/2006/table">
            <a:tbl>
              <a:tblPr/>
              <a:tblGrid>
                <a:gridCol w="2085745"/>
                <a:gridCol w="670418"/>
                <a:gridCol w="1862274"/>
                <a:gridCol w="1230211"/>
                <a:gridCol w="1004514"/>
                <a:gridCol w="1011987"/>
                <a:gridCol w="850285"/>
              </a:tblGrid>
              <a:tr h="334765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ГБОУ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Фамилия, имя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Первичный балл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Тестовый балл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47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декабрь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апрель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декабрь</a:t>
                      </a: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апрель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005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СОШ № 2 с.Борское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Гульдерова Виктория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24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51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30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Петровичев Максим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18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41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30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20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21</a:t>
                      </a:r>
                      <a:endParaRPr lang="ru-RU" sz="2000" b="1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20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46</a:t>
                      </a:r>
                      <a:endParaRPr lang="ru-RU" sz="2000" b="1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2369"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СОШ № 1 г.Нефтегорска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Алишеров Абдуллох 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25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38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53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23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Родионова Александра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28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38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58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23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Симонова Валерия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25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46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53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3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Стаценко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Виктория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22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48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48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0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18,75</a:t>
                      </a:r>
                      <a:endParaRPr lang="ru-RU" sz="20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25</a:t>
                      </a:r>
                      <a:endParaRPr lang="ru-RU" sz="2000" b="1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42,5</a:t>
                      </a:r>
                      <a:endParaRPr lang="ru-RU" sz="20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53</a:t>
                      </a:r>
                      <a:endParaRPr lang="ru-RU" sz="2000" b="1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3" y="857232"/>
          <a:ext cx="8715436" cy="4206240"/>
        </p:xfrm>
        <a:graphic>
          <a:graphicData uri="http://schemas.openxmlformats.org/drawingml/2006/table">
            <a:tbl>
              <a:tblPr/>
              <a:tblGrid>
                <a:gridCol w="2085745"/>
                <a:gridCol w="670419"/>
                <a:gridCol w="1862272"/>
                <a:gridCol w="1256334"/>
                <a:gridCol w="978393"/>
                <a:gridCol w="1005016"/>
                <a:gridCol w="857257"/>
              </a:tblGrid>
              <a:tr h="334765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ГБОУ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Фамилия, имя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Первичный балл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Тестовый балл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47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декабрь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апрель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декабрь</a:t>
                      </a: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апрель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005">
                <a:tc row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СОШ № 2 г.Нефтегорска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Архипов Диниил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32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21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46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0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Дьяконова Милана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19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66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43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0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Макаров Родион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58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19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030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Сывороткина Елизавета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47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51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83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90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0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latin typeface="Calibri"/>
                          <a:ea typeface="Calibri"/>
                          <a:cs typeface="Times New Roman"/>
                        </a:rPr>
                        <a:t>Ключникова</a:t>
                      </a: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 Полина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latin typeface="Calibri"/>
                          <a:ea typeface="Calibri"/>
                          <a:cs typeface="Times New Roman"/>
                        </a:rPr>
                        <a:t>н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25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latin typeface="Calibri"/>
                          <a:ea typeface="Calibri"/>
                          <a:cs typeface="Times New Roman"/>
                        </a:rPr>
                        <a:t>н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53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0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35</a:t>
                      </a:r>
                      <a:endParaRPr lang="ru-RU" sz="20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24,8</a:t>
                      </a:r>
                      <a:endParaRPr lang="ru-RU" sz="2000" b="1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68</a:t>
                      </a:r>
                      <a:endParaRPr lang="ru-RU" sz="20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50,2</a:t>
                      </a:r>
                      <a:endParaRPr lang="ru-RU" sz="2000" b="1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57158" y="229630"/>
          <a:ext cx="8358246" cy="5608320"/>
        </p:xfrm>
        <a:graphic>
          <a:graphicData uri="http://schemas.openxmlformats.org/drawingml/2006/table">
            <a:tbl>
              <a:tblPr/>
              <a:tblGrid>
                <a:gridCol w="2000264"/>
                <a:gridCol w="642942"/>
                <a:gridCol w="1785950"/>
                <a:gridCol w="1143008"/>
                <a:gridCol w="928694"/>
                <a:gridCol w="1000132"/>
                <a:gridCol w="857256"/>
              </a:tblGrid>
              <a:tr h="334765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ГБОУ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Фамилия, имя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Первичный балл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Тестовый балл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47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декабрь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апрель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декабрь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апрель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005">
                <a:tc row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СОШ № 3 г.Нефтегорска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rgbClr val="11111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Байгутов</a:t>
                      </a:r>
                      <a:r>
                        <a:rPr lang="ru-RU" sz="2000" dirty="0">
                          <a:solidFill>
                            <a:srgbClr val="11111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smtClean="0">
                          <a:solidFill>
                            <a:srgbClr val="11111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Денис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latin typeface="Calibri"/>
                          <a:ea typeface="Calibri"/>
                          <a:cs typeface="Times New Roman"/>
                        </a:rPr>
                        <a:t>н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latin typeface="Calibri"/>
                          <a:ea typeface="Calibri"/>
                          <a:cs typeface="Times New Roman"/>
                        </a:rPr>
                        <a:t>н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30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11111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Десятова </a:t>
                      </a:r>
                      <a:r>
                        <a:rPr lang="ru-RU" sz="2000" dirty="0" smtClean="0">
                          <a:solidFill>
                            <a:srgbClr val="11111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Мария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18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58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41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0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11111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Мамонтова </a:t>
                      </a:r>
                      <a:r>
                        <a:rPr lang="ru-RU" sz="2000" dirty="0" smtClean="0">
                          <a:solidFill>
                            <a:srgbClr val="11111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Ирина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24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53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51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0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11111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Рубцова </a:t>
                      </a:r>
                      <a:r>
                        <a:rPr lang="ru-RU" sz="2000" dirty="0" smtClean="0">
                          <a:solidFill>
                            <a:srgbClr val="11111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Вероника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43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78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5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11111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Скорнякова </a:t>
                      </a:r>
                      <a:r>
                        <a:rPr lang="ru-RU" sz="2000" dirty="0" smtClean="0">
                          <a:solidFill>
                            <a:srgbClr val="11111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Полина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38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30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73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61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5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Щербакова Ксения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latin typeface="Calibri"/>
                          <a:ea typeface="Calibri"/>
                          <a:cs typeface="Times New Roman"/>
                        </a:rPr>
                        <a:t>н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42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latin typeface="Calibri"/>
                          <a:ea typeface="Calibri"/>
                          <a:cs typeface="Times New Roman"/>
                        </a:rPr>
                        <a:t>н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77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0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321" marR="183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28,6</a:t>
                      </a:r>
                      <a:endParaRPr lang="ru-RU" sz="20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31,4</a:t>
                      </a:r>
                      <a:endParaRPr lang="ru-RU" sz="2000" b="1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57,4</a:t>
                      </a:r>
                      <a:endParaRPr lang="ru-RU" sz="20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61,6</a:t>
                      </a:r>
                      <a:endParaRPr lang="ru-RU" sz="2000" b="1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0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СОШ с.Богдановка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Баякишева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Диана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53</a:t>
                      </a:r>
                      <a:endParaRPr lang="ru-RU" sz="200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18</a:t>
                      </a:r>
                      <a:endParaRPr lang="ru-RU" sz="2000" b="1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93</a:t>
                      </a:r>
                      <a:endParaRPr lang="ru-RU" sz="20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41</a:t>
                      </a:r>
                      <a:endParaRPr lang="ru-RU" sz="2000" b="1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1" marR="1832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0"/>
            <a:ext cx="8229600" cy="857232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Статистика</a:t>
            </a:r>
            <a:endParaRPr lang="ru-RU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590168500"/>
              </p:ext>
            </p:extLst>
          </p:nvPr>
        </p:nvGraphicFramePr>
        <p:xfrm>
          <a:off x="285720" y="857232"/>
          <a:ext cx="8643998" cy="3506000"/>
        </p:xfrm>
        <a:graphic>
          <a:graphicData uri="http://schemas.openxmlformats.org/drawingml/2006/table">
            <a:tbl>
              <a:tblPr firstRow="1" firstCol="1" bandRow="1"/>
              <a:tblGrid>
                <a:gridCol w="2928958"/>
                <a:gridCol w="982706"/>
                <a:gridCol w="517492"/>
                <a:gridCol w="1143008"/>
                <a:gridCol w="1000132"/>
                <a:gridCol w="1071570"/>
                <a:gridCol w="1000132"/>
              </a:tblGrid>
              <a:tr h="458000">
                <a:tc row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         ГБОУ </a:t>
                      </a: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СОШ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r>
                        <a:rPr lang="ru-RU" sz="20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оличество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Первичный </a:t>
                      </a: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балл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Тестовый</a:t>
                      </a:r>
                      <a:r>
                        <a:rPr lang="ru-RU" sz="2000" b="1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балл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16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декабрь</a:t>
                      </a:r>
                      <a:endParaRPr lang="ru-RU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апрель</a:t>
                      </a:r>
                      <a:endParaRPr lang="ru-RU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декабрь</a:t>
                      </a:r>
                      <a:endParaRPr lang="ru-RU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апрель</a:t>
                      </a:r>
                      <a:endParaRPr lang="ru-RU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145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СОШ с.Алексеевка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25,5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29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54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60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145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СОШ с.Герасимовка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35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32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70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65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145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СОШ № 1 с.Борское</a:t>
                      </a:r>
                      <a:endParaRPr lang="ru-RU" sz="20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23,5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27,7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46,3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57,3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145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СОШ № 2 с.Борское</a:t>
                      </a:r>
                      <a:endParaRPr lang="ru-RU" sz="20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21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24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46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145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СОШ №1 г.Нефтегорска</a:t>
                      </a:r>
                      <a:endParaRPr lang="ru-RU" sz="20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18,75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25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42,5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53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145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СОШ № 2 г. Нефтегорска</a:t>
                      </a:r>
                      <a:endParaRPr lang="ru-RU" sz="20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35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24,8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68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50,2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145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СОШ № 3 г. Нефтегорска</a:t>
                      </a:r>
                      <a:endParaRPr lang="ru-RU" sz="20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28,6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31,4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57,4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61,6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145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СОШ с.Богдановка</a:t>
                      </a:r>
                      <a:endParaRPr lang="ru-RU" sz="20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53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18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93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41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145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ОКРУГ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23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22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26,57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26,11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53,61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54,26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274157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rgbClr val="C00000"/>
                </a:solidFill>
              </a:rPr>
              <a:t>Статистический анализ выполнения заданий КИМ </a:t>
            </a:r>
            <a:r>
              <a:rPr lang="ru-RU" sz="3600" b="1" dirty="0" smtClean="0">
                <a:solidFill>
                  <a:srgbClr val="C00000"/>
                </a:solidFill>
              </a:rPr>
              <a:t>ЕГЭ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00034" y="928670"/>
          <a:ext cx="8286808" cy="5889831"/>
        </p:xfrm>
        <a:graphic>
          <a:graphicData uri="http://schemas.openxmlformats.org/drawingml/2006/table">
            <a:tbl>
              <a:tblPr/>
              <a:tblGrid>
                <a:gridCol w="1312630"/>
                <a:gridCol w="3243457"/>
                <a:gridCol w="1741886"/>
                <a:gridCol w="988703"/>
                <a:gridCol w="1000132"/>
              </a:tblGrid>
              <a:tr h="561927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Номер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задания в КИМ</a:t>
                      </a:r>
                    </a:p>
                  </a:txBody>
                  <a:tcPr marL="33676" marR="336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Проверяемые элементы содержания / умения</a:t>
                      </a:r>
                    </a:p>
                  </a:txBody>
                  <a:tcPr marL="33676" marR="336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Уровень сложности задания</a:t>
                      </a:r>
                    </a:p>
                  </a:txBody>
                  <a:tcPr marL="33676" marR="336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Средний процент выполнения задания </a:t>
                      </a:r>
                    </a:p>
                  </a:txBody>
                  <a:tcPr marL="33676" marR="336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93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декабрь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676" marR="336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апрель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676" marR="336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683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1.</a:t>
                      </a:r>
                    </a:p>
                  </a:txBody>
                  <a:tcPr marL="33676" marR="336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Современная биология – комплексная наука. Биологические науки и изучаемые ими проблемы.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>
                          <a:latin typeface="Times New Roman"/>
                          <a:ea typeface="Calibri"/>
                          <a:cs typeface="Times New Roman"/>
                        </a:rPr>
                        <a:t>Работа с таблицей (с рисунком и без рисунка)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676" marR="336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</a:p>
                  </a:txBody>
                  <a:tcPr marL="33676" marR="336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91</a:t>
                      </a:r>
                    </a:p>
                  </a:txBody>
                  <a:tcPr marL="33676" marR="336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95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676" marR="336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7468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2.</a:t>
                      </a:r>
                    </a:p>
                  </a:txBody>
                  <a:tcPr marL="33676" marR="336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Методы биологической науки. Наблюдение, измерение, эксперимент, систематизация, анализ. </a:t>
                      </a:r>
                      <a:r>
                        <a:rPr lang="ru-RU" sz="1600" i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Множественный выбор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676" marR="336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</a:p>
                  </a:txBody>
                  <a:tcPr marL="33676" marR="336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65</a:t>
                      </a:r>
                    </a:p>
                  </a:txBody>
                  <a:tcPr marL="33676" marR="336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676" marR="336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8101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3.</a:t>
                      </a:r>
                    </a:p>
                  </a:txBody>
                  <a:tcPr marL="33676" marR="336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Генетическая информация в клетке. Хромосомный набор. </a:t>
                      </a:r>
                      <a:r>
                        <a:rPr lang="ru-RU" sz="1600" i="1">
                          <a:latin typeface="Times New Roman"/>
                          <a:ea typeface="Calibri"/>
                          <a:cs typeface="Times New Roman"/>
                        </a:rPr>
                        <a:t>Решение биологических расчётных задач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676" marR="336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</a:p>
                  </a:txBody>
                  <a:tcPr marL="33676" marR="336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83</a:t>
                      </a:r>
                    </a:p>
                  </a:txBody>
                  <a:tcPr marL="33676" marR="336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63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676" marR="336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8101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4.</a:t>
                      </a:r>
                    </a:p>
                  </a:txBody>
                  <a:tcPr marL="33676" marR="336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Моно- и дигибридное, анализирующее скрещивание. </a:t>
                      </a:r>
                      <a:r>
                        <a:rPr lang="ru-RU" sz="1600" i="1">
                          <a:latin typeface="Times New Roman"/>
                          <a:ea typeface="Calibri"/>
                          <a:cs typeface="Times New Roman"/>
                        </a:rPr>
                        <a:t>Решение биологической  задачи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676" marR="336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</a:p>
                  </a:txBody>
                  <a:tcPr marL="33676" marR="336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87</a:t>
                      </a:r>
                    </a:p>
                  </a:txBody>
                  <a:tcPr marL="33676" marR="336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72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676" marR="336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8101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5.</a:t>
                      </a:r>
                    </a:p>
                  </a:txBody>
                  <a:tcPr marL="33676" marR="336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Клетка как биологическая система. Организм как биологическая </a:t>
                      </a: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система.</a:t>
                      </a:r>
                      <a:r>
                        <a:rPr lang="ru-RU" sz="16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i="1" dirty="0" smtClean="0">
                          <a:latin typeface="Times New Roman"/>
                          <a:ea typeface="Calibri"/>
                          <a:cs typeface="Times New Roman"/>
                        </a:rPr>
                        <a:t>Задание </a:t>
                      </a:r>
                      <a:r>
                        <a:rPr lang="ru-RU" sz="1600" i="1" dirty="0">
                          <a:latin typeface="Times New Roman"/>
                          <a:ea typeface="Calibri"/>
                          <a:cs typeface="Times New Roman"/>
                        </a:rPr>
                        <a:t>с рисунком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676" marR="336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</a:p>
                  </a:txBody>
                  <a:tcPr marL="33676" marR="336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52</a:t>
                      </a:r>
                    </a:p>
                  </a:txBody>
                  <a:tcPr marL="33676" marR="336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54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676" marR="3367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038745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57158" y="214290"/>
          <a:ext cx="8429683" cy="6169152"/>
        </p:xfrm>
        <a:graphic>
          <a:graphicData uri="http://schemas.openxmlformats.org/drawingml/2006/table">
            <a:tbl>
              <a:tblPr/>
              <a:tblGrid>
                <a:gridCol w="1335262"/>
                <a:gridCol w="3299378"/>
                <a:gridCol w="1771919"/>
                <a:gridCol w="1094431"/>
                <a:gridCol w="928693"/>
              </a:tblGrid>
              <a:tr h="19621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6.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Клетка как биологическая система. Организм как биологическая система.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Установление соответствия (с рисунком)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43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21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7.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Клетка как биологическая система. Организм как биологическая система.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Селекция. Биотехнология.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>
                          <a:latin typeface="Times New Roman"/>
                          <a:ea typeface="Calibri"/>
                          <a:cs typeface="Times New Roman"/>
                        </a:rPr>
                        <a:t>Множественный выбор (с рисунком и без рисунка)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72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70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21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8.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Клетка как биологическая система. Организм как биологическая система. Селекция. Биотехнология.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Установление последовательности (без рисунка)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43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54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21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9.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Многообразие	организмов. Грибы, Растения. Животные. </a:t>
                      </a:r>
                      <a:r>
                        <a:rPr lang="ru-RU" sz="1600" i="1">
                          <a:latin typeface="Times New Roman"/>
                          <a:ea typeface="Calibri"/>
                          <a:cs typeface="Times New Roman"/>
                        </a:rPr>
                        <a:t>Задание с рисунком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65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95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21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10.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Многообразие	организмов. Грибы, Растения. Животные. </a:t>
                      </a:r>
                      <a:r>
                        <a:rPr lang="ru-RU" sz="1600" i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Установление соответствия</a:t>
                      </a:r>
                      <a:endParaRPr lang="ru-RU" sz="160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39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29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389855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810</TotalTime>
  <Words>1001</Words>
  <Application>Microsoft Office PowerPoint</Application>
  <PresentationFormat>Экран (4:3)</PresentationFormat>
  <Paragraphs>464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Статистика</vt:lpstr>
      <vt:lpstr>Статистический анализ выполнения заданий КИМ ЕГЭ  </vt:lpstr>
      <vt:lpstr>Слайд 9</vt:lpstr>
      <vt:lpstr>Слайд 10</vt:lpstr>
      <vt:lpstr>Слайд 11</vt:lpstr>
      <vt:lpstr>Слайд 12</vt:lpstr>
      <vt:lpstr>Слайд 13</vt:lpstr>
      <vt:lpstr>Рекомендации по итогам методического анализа результатов ЕГЭ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Admin</cp:lastModifiedBy>
  <cp:revision>80</cp:revision>
  <dcterms:created xsi:type="dcterms:W3CDTF">2018-01-13T10:44:39Z</dcterms:created>
  <dcterms:modified xsi:type="dcterms:W3CDTF">2026-04-29T13:25:58Z</dcterms:modified>
</cp:coreProperties>
</file>