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4630400" cy="8229600"/>
  <p:notesSz cx="8229600" cy="14630400"/>
  <p:embeddedFontLst>
    <p:embeddedFont>
      <p:font typeface="Barlow Bold" panose="00000800000000000000" pitchFamily="2" charset="0"/>
      <p:bold r:id="rId14"/>
    </p:embeddedFont>
    <p:embeddedFont>
      <p:font typeface="Barlow Light" panose="00000400000000000000" pitchFamily="2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-52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02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3782" y="2335427"/>
            <a:ext cx="13162836" cy="2346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Как достичь соответствия годовой отметки и результата ОГЭ по географии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943451" y="434196"/>
            <a:ext cx="10542984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Заседание окружного методического объединения учителей географии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7525265" y="6485930"/>
            <a:ext cx="6371352" cy="9993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Трегубова Любовь </a:t>
            </a:r>
            <a:r>
              <a:rPr lang="en-US" sz="165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Гурамовна</a:t>
            </a:r>
            <a:r>
              <a:rPr lang="en-US" sz="16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</a:t>
            </a:r>
            <a:endParaRPr lang="ru-RU" sz="1650" dirty="0">
              <a:solidFill>
                <a:srgbClr val="384653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ctr">
              <a:lnSpc>
                <a:spcPts val="255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учитель географии ГБОУ СОШ с. Утёвка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33782" y="3463885"/>
            <a:ext cx="13162836" cy="990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733782" y="4682252"/>
            <a:ext cx="13162836" cy="1320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1" y="6545461"/>
            <a:ext cx="262057" cy="209669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15177" y="6485930"/>
            <a:ext cx="12271772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3FE27-8643-424D-9180-C9C67B8A388E}"/>
              </a:ext>
            </a:extLst>
          </p:cNvPr>
          <p:cNvSpPr txBox="1"/>
          <p:nvPr/>
        </p:nvSpPr>
        <p:spPr>
          <a:xfrm>
            <a:off x="12737805" y="7644809"/>
            <a:ext cx="1892595" cy="5847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586627"/>
            <a:ext cx="12947094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Технологии и психологическая подготовка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58309" y="2732603"/>
            <a:ext cx="6448544" cy="3910370"/>
          </a:xfrm>
          <a:prstGeom prst="roundRect">
            <a:avLst>
              <a:gd name="adj" fmla="val 3741"/>
            </a:avLst>
          </a:prstGeom>
          <a:solidFill>
            <a:srgbClr val="FFFFFF"/>
          </a:solidFill>
          <a:ln w="30480">
            <a:solidFill>
              <a:srgbClr val="BACFDD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9" y="2732603"/>
            <a:ext cx="121920" cy="391037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96804" y="3044547"/>
            <a:ext cx="1747957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75BA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РЕКОМЕНДАЦИЯ 9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1096804" y="3473291"/>
            <a:ext cx="5862995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Использование современных технологий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96804" y="4315658"/>
            <a:ext cx="5862995" cy="2080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Современные образовательные платформы позволяют отслеживать прогресс каждого ученика и оперативно реагировать на возникающие трудности. Применение интерактивных методов обучения повышает интерес школьников к предмету и улучшает усвоение материала.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423428" y="2732603"/>
            <a:ext cx="6448663" cy="3910370"/>
          </a:xfrm>
          <a:prstGeom prst="roundRect">
            <a:avLst>
              <a:gd name="adj" fmla="val 3741"/>
            </a:avLst>
          </a:prstGeom>
          <a:solidFill>
            <a:srgbClr val="FFFFFF"/>
          </a:solidFill>
          <a:ln w="30480">
            <a:solidFill>
              <a:srgbClr val="BACFDD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948" y="2732603"/>
            <a:ext cx="121920" cy="391037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761923" y="3044547"/>
            <a:ext cx="1819751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75BA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РЕКОМЕНДАЦИЯ 10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7761923" y="3473291"/>
            <a:ext cx="586311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Работа над психологической подготовкой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7761923" y="4315658"/>
            <a:ext cx="5863114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Психологическая поддержка учеников важна не менее, чем академическая подготовка. Педагог должен создать атмосферу доверия и поддержки, помогая детям справляться с тревогой и стрессом перед экзаменом.</a:t>
            </a:r>
            <a:endParaRPr lang="en-US" sz="1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51CC69-0379-41F9-A8FC-8CB381131532}"/>
              </a:ext>
            </a:extLst>
          </p:cNvPr>
          <p:cNvSpPr txBox="1"/>
          <p:nvPr/>
        </p:nvSpPr>
        <p:spPr>
          <a:xfrm>
            <a:off x="12642112" y="7666074"/>
            <a:ext cx="1988288" cy="5635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98778" y="1148239"/>
            <a:ext cx="5253990" cy="656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Заключение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698778" y="2644344"/>
            <a:ext cx="7746444" cy="18658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Таким образом, достижение соответствия годовой отметки и результата ОГЭ по географии требует </a:t>
            </a:r>
            <a:r>
              <a:rPr lang="en-US" sz="16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комплексного подхода</a:t>
            </a: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включающего подготовку к формату экзамена, индивидуализацию обучения и психологическую поддержку учащихся.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998220" y="5066269"/>
            <a:ext cx="7447002" cy="18658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Только совместными усилиями педагогов, учеников и родителей мы сможем обеспечить высокий уровень успеваемости наших детей.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 rot="10800000">
            <a:off x="740272" y="4921450"/>
            <a:ext cx="45719" cy="1027509"/>
          </a:xfrm>
          <a:prstGeom prst="rect">
            <a:avLst/>
          </a:prstGeom>
          <a:solidFill>
            <a:srgbClr val="75BAE6"/>
          </a:solidFill>
          <a:ln/>
        </p:spPr>
      </p:sp>
      <p:sp>
        <p:nvSpPr>
          <p:cNvPr id="11" name="Text 8"/>
          <p:cNvSpPr/>
          <p:nvPr/>
        </p:nvSpPr>
        <p:spPr>
          <a:xfrm>
            <a:off x="1331952" y="6424851"/>
            <a:ext cx="7113270" cy="656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205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0B7658-4FEB-4C7B-91DE-92BE2F98B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450" y="1892595"/>
            <a:ext cx="5810693" cy="38737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36C552-5D87-419F-BF47-4B5B8069C047}"/>
              </a:ext>
            </a:extLst>
          </p:cNvPr>
          <p:cNvSpPr txBox="1"/>
          <p:nvPr/>
        </p:nvSpPr>
        <p:spPr>
          <a:xfrm>
            <a:off x="12471990" y="7293935"/>
            <a:ext cx="2158409" cy="935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6BCC79-F3A0-4389-BEAD-2753206DFDCB}"/>
              </a:ext>
            </a:extLst>
          </p:cNvPr>
          <p:cNvSpPr txBox="1"/>
          <p:nvPr/>
        </p:nvSpPr>
        <p:spPr>
          <a:xfrm>
            <a:off x="1458097" y="1779373"/>
            <a:ext cx="12727460" cy="340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Основной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государственный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экзамен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(ОГЭ) </a:t>
            </a:r>
            <a:r>
              <a:rPr lang="ru-RU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является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важным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этапом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школьного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образования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определяющим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уровень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подготовки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учащихся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и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открывающим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путь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к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дальнейшему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обучению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Многие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педагоги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сталкиваются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с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проблемой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расхождения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оценок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полученных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учениками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в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течение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учебного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года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и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итоговых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результатов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экзаменов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ru-RU" sz="1800" dirty="0">
              <a:solidFill>
                <a:srgbClr val="384653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>
              <a:lnSpc>
                <a:spcPts val="2550"/>
              </a:lnSpc>
            </a:pP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Годовая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оценка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отражает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знания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ученика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протяжении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всего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учебного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года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Если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итоговые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оценки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ОГЭ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будут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значительно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ниже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это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может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свидетельствовать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о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недостаточной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подготовке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или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ошибочном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подходе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к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оцениванию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знаний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Соответствие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же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показывает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стабильность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и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высокий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уровень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усвоенных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знаний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ru-RU" sz="1800" dirty="0">
              <a:solidFill>
                <a:srgbClr val="384653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>
              <a:lnSpc>
                <a:spcPts val="2550"/>
              </a:lnSpc>
            </a:pP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Давайте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разберемся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почему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такое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несоответствие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возникает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и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как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его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800" dirty="0" err="1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избежать</a:t>
            </a:r>
            <a:r>
              <a:rPr lang="en-US" sz="18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800" dirty="0"/>
          </a:p>
          <a:p>
            <a:pPr marL="0" indent="0" algn="l">
              <a:lnSpc>
                <a:spcPts val="2550"/>
              </a:lnSpc>
              <a:buNone/>
            </a:pPr>
            <a:endParaRPr lang="en-US" sz="1800" dirty="0"/>
          </a:p>
        </p:txBody>
      </p:sp>
      <p:sp>
        <p:nvSpPr>
          <p:cNvPr id="4" name="Shape 5">
            <a:extLst>
              <a:ext uri="{FF2B5EF4-FFF2-40B4-BE49-F238E27FC236}">
                <a16:creationId xmlns:a16="http://schemas.microsoft.com/office/drawing/2014/main" id="{AF56FC41-3114-4B79-928F-ACBF127CA4AF}"/>
              </a:ext>
            </a:extLst>
          </p:cNvPr>
          <p:cNvSpPr/>
          <p:nvPr/>
        </p:nvSpPr>
        <p:spPr>
          <a:xfrm>
            <a:off x="733782" y="6230660"/>
            <a:ext cx="13162836" cy="1202650"/>
          </a:xfrm>
          <a:prstGeom prst="roundRect">
            <a:avLst>
              <a:gd name="adj" fmla="val 26151"/>
            </a:avLst>
          </a:prstGeom>
          <a:solidFill>
            <a:srgbClr val="BEDFF3"/>
          </a:solidFill>
          <a:ln/>
        </p:spPr>
        <p:txBody>
          <a:bodyPr/>
          <a:lstStyle/>
          <a:p>
            <a:r>
              <a:rPr lang="ru-RU" b="1" dirty="0"/>
              <a:t>Причины несоответствия: </a:t>
            </a:r>
            <a:r>
              <a:rPr lang="ru-RU" dirty="0"/>
              <a:t>прежде всего важно понимать причины такого явления. Среди наиболее распространенных факторов выделяются: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0D9C0-AEEF-4CC4-9ADF-8307AA4D3A21}"/>
              </a:ext>
            </a:extLst>
          </p:cNvPr>
          <p:cNvSpPr txBox="1"/>
          <p:nvPr/>
        </p:nvSpPr>
        <p:spPr>
          <a:xfrm>
            <a:off x="12440093" y="7697972"/>
            <a:ext cx="2190307" cy="5316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74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244709" y="789027"/>
            <a:ext cx="1572101" cy="407075"/>
          </a:xfrm>
          <a:prstGeom prst="roundRect">
            <a:avLst>
              <a:gd name="adj" fmla="val 63869"/>
            </a:avLst>
          </a:prstGeom>
          <a:solidFill>
            <a:srgbClr val="D4E9F7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4606" y="905947"/>
            <a:ext cx="173236" cy="17323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634401" y="853916"/>
            <a:ext cx="1052513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ПРИЧИНА 1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6244709" y="1282660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Различия в критериях оценки</a:t>
            </a:r>
            <a:endParaRPr lang="en-US" sz="4450" dirty="0"/>
          </a:p>
        </p:txBody>
      </p:sp>
      <p:sp>
        <p:nvSpPr>
          <p:cNvPr id="7" name="Shape 3"/>
          <p:cNvSpPr/>
          <p:nvPr/>
        </p:nvSpPr>
        <p:spPr>
          <a:xfrm>
            <a:off x="6088618" y="3032998"/>
            <a:ext cx="3861554" cy="4407575"/>
          </a:xfrm>
          <a:prstGeom prst="roundRect">
            <a:avLst>
              <a:gd name="adj" fmla="val 13466"/>
            </a:avLst>
          </a:prstGeom>
          <a:solidFill>
            <a:srgbClr val="063E5F"/>
          </a:solidFill>
          <a:ln/>
        </p:spPr>
      </p:sp>
      <p:sp>
        <p:nvSpPr>
          <p:cNvPr id="8" name="Text 4"/>
          <p:cNvSpPr/>
          <p:nvPr/>
        </p:nvSpPr>
        <p:spPr>
          <a:xfrm>
            <a:off x="6305193" y="324957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Годовая оценка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6305193" y="3822383"/>
            <a:ext cx="3428405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Формируется исходя из текущих достижений ученика в течение учебного года. Она учитывает:</a:t>
            </a:r>
            <a:endParaRPr lang="en-US" sz="1700" dirty="0"/>
          </a:p>
        </p:txBody>
      </p:sp>
      <p:sp>
        <p:nvSpPr>
          <p:cNvPr id="10" name="Text 6"/>
          <p:cNvSpPr/>
          <p:nvPr/>
        </p:nvSpPr>
        <p:spPr>
          <a:xfrm>
            <a:off x="6305193" y="5404128"/>
            <a:ext cx="3428405" cy="19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Активность на уроках</a:t>
            </a:r>
            <a:endParaRPr lang="en-US" sz="1700" dirty="0"/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Качество выполненных домашних заданий</a:t>
            </a:r>
            <a:endParaRPr lang="en-US" sz="1700" dirty="0"/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Контрольные работы</a:t>
            </a:r>
            <a:endParaRPr lang="en-US" sz="1700" dirty="0"/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Устные опросы</a:t>
            </a: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10330339" y="324957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ОГЭ по географии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10330339" y="3822383"/>
            <a:ext cx="3549372" cy="2426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Имеет чёткую структуру и специфику вопросов, часто выходящих за рамки традиционного школьного материала, и </a:t>
            </a:r>
            <a:r>
              <a:rPr lang="en-US" sz="17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большой охват информации за весь курс географии основной школы</a:t>
            </a: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D838CA-A802-4D3C-8A04-56ABB2A5CB37}"/>
              </a:ext>
            </a:extLst>
          </p:cNvPr>
          <p:cNvSpPr txBox="1"/>
          <p:nvPr/>
        </p:nvSpPr>
        <p:spPr>
          <a:xfrm>
            <a:off x="12514521" y="7527851"/>
            <a:ext cx="1977656" cy="701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58309" y="1541740"/>
            <a:ext cx="1607939" cy="407075"/>
          </a:xfrm>
          <a:prstGeom prst="roundRect">
            <a:avLst>
              <a:gd name="adj" fmla="val 63869"/>
            </a:avLst>
          </a:prstGeom>
          <a:solidFill>
            <a:srgbClr val="D4E9F7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206" y="1658660"/>
            <a:ext cx="173236" cy="1732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48001" y="1606629"/>
            <a:ext cx="1088350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ПРИЧИНА 2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758309" y="2035373"/>
            <a:ext cx="12634674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Нехватка подготовки к формату экзамена</a:t>
            </a:r>
            <a:endParaRPr lang="en-US" sz="4450" dirty="0"/>
          </a:p>
        </p:txBody>
      </p:sp>
      <p:sp>
        <p:nvSpPr>
          <p:cNvPr id="6" name="Text 3"/>
          <p:cNvSpPr/>
          <p:nvPr/>
        </p:nvSpPr>
        <p:spPr>
          <a:xfrm>
            <a:off x="758309" y="3073003"/>
            <a:ext cx="131137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Экзамены требуют умения быстро ориентироваться в большом объеме информации, грамотно формулировать ответы и правильно распределять время. Ученики, привыкшие к школьному формату уроков, зачастую оказываются неподготовленными к таким условиям.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58309" y="4356854"/>
            <a:ext cx="4226838" cy="2330887"/>
          </a:xfrm>
          <a:prstGeom prst="roundRect">
            <a:avLst>
              <a:gd name="adj" fmla="val 1394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82504" y="4581049"/>
            <a:ext cx="377844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Ориентация в информации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82504" y="5423416"/>
            <a:ext cx="377844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Быстро находить нужные данные в большом объёме материала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5201722" y="4356854"/>
            <a:ext cx="4226838" cy="2330887"/>
          </a:xfrm>
          <a:prstGeom prst="roundRect">
            <a:avLst>
              <a:gd name="adj" fmla="val 1394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425916" y="4581049"/>
            <a:ext cx="353091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Формулировка ответов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425916" y="5067181"/>
            <a:ext cx="377844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Грамотно и чётко излагать мысли в письменной форме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9645134" y="4356854"/>
            <a:ext cx="4226957" cy="2330887"/>
          </a:xfrm>
          <a:prstGeom prst="roundRect">
            <a:avLst>
              <a:gd name="adj" fmla="val 1394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69329" y="4581049"/>
            <a:ext cx="369284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Распределение времени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9869329" y="5067181"/>
            <a:ext cx="377856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Правильно планировать время на каждое задание экзамена</a:t>
            </a:r>
            <a:endParaRPr lang="en-US" sz="1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700ECC-BF84-45F5-9272-7510CD85163C}"/>
              </a:ext>
            </a:extLst>
          </p:cNvPr>
          <p:cNvSpPr txBox="1"/>
          <p:nvPr/>
        </p:nvSpPr>
        <p:spPr>
          <a:xfrm>
            <a:off x="12588949" y="7538484"/>
            <a:ext cx="2041451" cy="6911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70742" y="966192"/>
            <a:ext cx="1254919" cy="294203"/>
          </a:xfrm>
          <a:prstGeom prst="roundRect">
            <a:avLst>
              <a:gd name="adj" fmla="val 69011"/>
            </a:avLst>
          </a:prstGeom>
          <a:solidFill>
            <a:srgbClr val="D4E9F7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2183" y="1096328"/>
            <a:ext cx="135255" cy="13525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75065" y="1016913"/>
            <a:ext cx="849154" cy="192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ПРИЧИНА 3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170742" y="1313140"/>
            <a:ext cx="6010751" cy="556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Психологический фактор</a:t>
            </a:r>
            <a:endParaRPr lang="en-US" sz="3500" dirty="0"/>
          </a:p>
        </p:txBody>
      </p:sp>
      <p:sp>
        <p:nvSpPr>
          <p:cNvPr id="6" name="Text 3"/>
          <p:cNvSpPr/>
          <p:nvPr/>
        </p:nvSpPr>
        <p:spPr>
          <a:xfrm>
            <a:off x="1170742" y="2067877"/>
            <a:ext cx="12288798" cy="481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Стресс перед экзаменом также играет свою роль. Некоторые ученики испытывают сильное волнение, которое мешает показать истинный уровень знаний.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1170742" y="2782998"/>
            <a:ext cx="12288798" cy="28694"/>
          </a:xfrm>
          <a:prstGeom prst="rect">
            <a:avLst/>
          </a:prstGeom>
          <a:solidFill>
            <a:srgbClr val="384653">
              <a:alpha val="50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1170742" y="3009781"/>
            <a:ext cx="4701540" cy="445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Пути решения проблемы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1170742" y="3653195"/>
            <a:ext cx="12288798" cy="240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Чтобы минимизировать разницу между годовыми отметками и результатами ОГЭ, предлагаю следующие рекомендации: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170742" y="4042767"/>
            <a:ext cx="169188" cy="211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Barlow Light" pitchFamily="34" charset="0"/>
                <a:ea typeface="Barlow Light" pitchFamily="34" charset="-122"/>
                <a:cs typeface="Barlow Light" pitchFamily="34" charset="-120"/>
              </a:rPr>
              <a:t>01</a:t>
            </a:r>
            <a:endParaRPr lang="en-US" sz="13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742" y="4307443"/>
            <a:ext cx="4008239" cy="2286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170742" y="4437698"/>
            <a:ext cx="4008239" cy="556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Чёткое понимание критериев оценки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5311021" y="4042767"/>
            <a:ext cx="169188" cy="211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Barlow Light" pitchFamily="34" charset="0"/>
                <a:ea typeface="Barlow Light" pitchFamily="34" charset="-122"/>
                <a:cs typeface="Barlow Light" pitchFamily="34" charset="-120"/>
              </a:rPr>
              <a:t>02</a:t>
            </a:r>
            <a:endParaRPr lang="en-US" sz="13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021" y="4307443"/>
            <a:ext cx="4008239" cy="2286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311021" y="4437698"/>
            <a:ext cx="4008239" cy="556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Регулярная диагностика уровня усвоения материала</a:t>
            </a:r>
            <a:endParaRPr lang="en-US" sz="1750" dirty="0"/>
          </a:p>
        </p:txBody>
      </p:sp>
      <p:sp>
        <p:nvSpPr>
          <p:cNvPr id="16" name="Text 11"/>
          <p:cNvSpPr/>
          <p:nvPr/>
        </p:nvSpPr>
        <p:spPr>
          <a:xfrm>
            <a:off x="9451300" y="4042767"/>
            <a:ext cx="169188" cy="211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Barlow Light" pitchFamily="34" charset="0"/>
                <a:ea typeface="Barlow Light" pitchFamily="34" charset="-122"/>
                <a:cs typeface="Barlow Light" pitchFamily="34" charset="-120"/>
              </a:rPr>
              <a:t>03</a:t>
            </a:r>
            <a:endParaRPr lang="en-US" sz="13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300" y="4307443"/>
            <a:ext cx="4008239" cy="2286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9451300" y="4437698"/>
            <a:ext cx="4008239" cy="556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Регулярная подготовка к формату экзамена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1170742" y="5253038"/>
            <a:ext cx="169188" cy="211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Barlow Light" pitchFamily="34" charset="0"/>
                <a:ea typeface="Barlow Light" pitchFamily="34" charset="-122"/>
                <a:cs typeface="Barlow Light" pitchFamily="34" charset="-120"/>
              </a:rPr>
              <a:t>04</a:t>
            </a:r>
            <a:endParaRPr lang="en-US" sz="130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742" y="5500807"/>
            <a:ext cx="4008239" cy="2286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170742" y="5647968"/>
            <a:ext cx="4008239" cy="556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Формирование навыков самообучения и самоконтроля</a:t>
            </a:r>
            <a:endParaRPr lang="en-US" sz="1750" dirty="0"/>
          </a:p>
        </p:txBody>
      </p:sp>
      <p:sp>
        <p:nvSpPr>
          <p:cNvPr id="22" name="Text 15"/>
          <p:cNvSpPr/>
          <p:nvPr/>
        </p:nvSpPr>
        <p:spPr>
          <a:xfrm>
            <a:off x="5311021" y="5253038"/>
            <a:ext cx="169188" cy="211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Barlow Light" pitchFamily="34" charset="0"/>
                <a:ea typeface="Barlow Light" pitchFamily="34" charset="-122"/>
                <a:cs typeface="Barlow Light" pitchFamily="34" charset="-120"/>
              </a:rPr>
              <a:t>05</a:t>
            </a:r>
            <a:endParaRPr lang="en-US" sz="130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021" y="5500807"/>
            <a:ext cx="4008239" cy="2286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5311021" y="5647968"/>
            <a:ext cx="4008239" cy="556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Индивидуальная работа с учениками</a:t>
            </a:r>
            <a:endParaRPr lang="en-US" sz="1750" dirty="0"/>
          </a:p>
        </p:txBody>
      </p:sp>
      <p:sp>
        <p:nvSpPr>
          <p:cNvPr id="25" name="Text 17"/>
          <p:cNvSpPr/>
          <p:nvPr/>
        </p:nvSpPr>
        <p:spPr>
          <a:xfrm>
            <a:off x="9451300" y="5253038"/>
            <a:ext cx="169188" cy="211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Barlow Light" pitchFamily="34" charset="0"/>
                <a:ea typeface="Barlow Light" pitchFamily="34" charset="-122"/>
                <a:cs typeface="Barlow Light" pitchFamily="34" charset="-120"/>
              </a:rPr>
              <a:t>06</a:t>
            </a:r>
            <a:endParaRPr lang="en-US" sz="1300" dirty="0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300" y="5500807"/>
            <a:ext cx="4008239" cy="22860"/>
          </a:xfrm>
          <a:prstGeom prst="rect">
            <a:avLst/>
          </a:prstGeom>
        </p:spPr>
      </p:pic>
      <p:sp>
        <p:nvSpPr>
          <p:cNvPr id="27" name="Text 18"/>
          <p:cNvSpPr/>
          <p:nvPr/>
        </p:nvSpPr>
        <p:spPr>
          <a:xfrm>
            <a:off x="9451300" y="5647968"/>
            <a:ext cx="4008239" cy="556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Использование современных технологий</a:t>
            </a:r>
            <a:endParaRPr lang="en-US" sz="1750" dirty="0"/>
          </a:p>
        </p:txBody>
      </p:sp>
      <p:sp>
        <p:nvSpPr>
          <p:cNvPr id="28" name="Text 19"/>
          <p:cNvSpPr/>
          <p:nvPr/>
        </p:nvSpPr>
        <p:spPr>
          <a:xfrm>
            <a:off x="1170742" y="6463308"/>
            <a:ext cx="169188" cy="211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Barlow Light" pitchFamily="34" charset="0"/>
                <a:ea typeface="Barlow Light" pitchFamily="34" charset="-122"/>
                <a:cs typeface="Barlow Light" pitchFamily="34" charset="-120"/>
              </a:rPr>
              <a:t>07</a:t>
            </a:r>
            <a:endParaRPr lang="en-US" sz="1300" dirty="0"/>
          </a:p>
        </p:txBody>
      </p:sp>
      <p:pic>
        <p:nvPicPr>
          <p:cNvPr id="2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742" y="6694170"/>
            <a:ext cx="12288798" cy="22860"/>
          </a:xfrm>
          <a:prstGeom prst="rect">
            <a:avLst/>
          </a:prstGeom>
        </p:spPr>
      </p:pic>
      <p:sp>
        <p:nvSpPr>
          <p:cNvPr id="30" name="Text 20"/>
          <p:cNvSpPr/>
          <p:nvPr/>
        </p:nvSpPr>
        <p:spPr>
          <a:xfrm>
            <a:off x="1170742" y="6858238"/>
            <a:ext cx="4944070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Работа над психологической подготовкой</a:t>
            </a:r>
            <a:endParaRPr lang="en-US" sz="17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0A8D7A-2F19-453D-B527-9C2B70CB7F06}"/>
              </a:ext>
            </a:extLst>
          </p:cNvPr>
          <p:cNvSpPr txBox="1"/>
          <p:nvPr/>
        </p:nvSpPr>
        <p:spPr>
          <a:xfrm>
            <a:off x="12089219" y="7410893"/>
            <a:ext cx="2466753" cy="761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58309" y="1499949"/>
            <a:ext cx="2032040" cy="422315"/>
          </a:xfrm>
          <a:prstGeom prst="roundRect">
            <a:avLst>
              <a:gd name="adj" fmla="val 61564"/>
            </a:avLst>
          </a:prstGeom>
          <a:noFill/>
          <a:ln w="7620">
            <a:solidFill>
              <a:srgbClr val="75BAE6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95826" y="1572458"/>
            <a:ext cx="1757005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75BA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РЕКОМЕНДАЦИЯ 4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758309" y="2008823"/>
            <a:ext cx="1138106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Чёткое понимание критериев оценки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58309" y="3241358"/>
            <a:ext cx="6292572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Необходимо заранее ознакомить учеников с требованиями ОГЭ и разъяснить критерии оценки, применяемые на экзамене. Важно проводить тренировки в формате экзаменационных заданий регулярно, начиная с начала учебного года.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758309" y="5218628"/>
            <a:ext cx="6292572" cy="1267182"/>
          </a:xfrm>
          <a:prstGeom prst="roundRect">
            <a:avLst>
              <a:gd name="adj" fmla="val 25647"/>
            </a:avLst>
          </a:prstGeom>
          <a:solidFill>
            <a:srgbClr val="BEDFF3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84" y="5551170"/>
            <a:ext cx="270748" cy="2165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462207" y="5489258"/>
            <a:ext cx="537210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 эти мероприятия начинаю проводить уже </a:t>
            </a:r>
            <a:r>
              <a:rPr lang="en-US" sz="17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 сентября</a:t>
            </a:r>
            <a:r>
              <a:rPr lang="en-US" sz="17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7431048" y="3046452"/>
            <a:ext cx="6604754" cy="3683079"/>
          </a:xfrm>
          <a:prstGeom prst="roundRect">
            <a:avLst>
              <a:gd name="adj" fmla="val 14118"/>
            </a:avLst>
          </a:prstGeom>
          <a:solidFill>
            <a:srgbClr val="2589C9"/>
          </a:solidFill>
          <a:ln/>
        </p:spPr>
      </p:sp>
      <p:sp>
        <p:nvSpPr>
          <p:cNvPr id="10" name="Text 7"/>
          <p:cNvSpPr/>
          <p:nvPr/>
        </p:nvSpPr>
        <p:spPr>
          <a:xfrm>
            <a:off x="7647623" y="326302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Ключевые шаги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647623" y="3835837"/>
            <a:ext cx="6171605" cy="19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Ознакомить учеников с требованиями ОГЭ</a:t>
            </a:r>
            <a:endParaRPr lang="en-US" sz="1700" dirty="0"/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Разъяснить критерии оценки экзамена</a:t>
            </a:r>
            <a:endParaRPr lang="en-US" sz="1700" dirty="0"/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Проводить тренировки в формате экзаменационных заданий</a:t>
            </a:r>
            <a:endParaRPr lang="en-US" sz="1700" dirty="0"/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Начинать подготовку с начала учебного года</a:t>
            </a:r>
            <a:endParaRPr lang="en-US" sz="1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8F6470-42FE-41D7-A4B6-6B89849FF9CB}"/>
              </a:ext>
            </a:extLst>
          </p:cNvPr>
          <p:cNvSpPr txBox="1"/>
          <p:nvPr/>
        </p:nvSpPr>
        <p:spPr>
          <a:xfrm>
            <a:off x="12620847" y="7729870"/>
            <a:ext cx="2009553" cy="4146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58309" y="1013817"/>
            <a:ext cx="2015609" cy="422315"/>
          </a:xfrm>
          <a:prstGeom prst="roundRect">
            <a:avLst>
              <a:gd name="adj" fmla="val 61564"/>
            </a:avLst>
          </a:prstGeom>
          <a:noFill/>
          <a:ln w="7620">
            <a:solidFill>
              <a:srgbClr val="75BAE6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95826" y="1086326"/>
            <a:ext cx="1740575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75BA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РЕКОМЕНДАЦИЯ 5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758309" y="1522690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Регулярная диагностика уровня усвоения материала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58309" y="3273028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Проведение промежуточных диагностических работ, тестов, контрольных срезов в течение учебного года, сопоставление результатов текущих проверок с результатами итоговых испытаний прошлого года.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758309" y="4535091"/>
            <a:ext cx="4226838" cy="2680692"/>
          </a:xfrm>
          <a:prstGeom prst="roundRect">
            <a:avLst>
              <a:gd name="adj" fmla="val 5458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4504611"/>
            <a:ext cx="4226838" cy="121920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687" y="4210169"/>
            <a:ext cx="649962" cy="6499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741712" y="4372689"/>
            <a:ext cx="259913" cy="324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1005364" y="5076706"/>
            <a:ext cx="3732728" cy="1068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Промежуточные диагностические работы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1005364" y="6275308"/>
            <a:ext cx="373272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Регулярные проверки в течение всего учебного года</a:t>
            </a:r>
            <a:endParaRPr lang="en-US" sz="1700" dirty="0"/>
          </a:p>
        </p:txBody>
      </p:sp>
      <p:sp>
        <p:nvSpPr>
          <p:cNvPr id="12" name="Shape 8"/>
          <p:cNvSpPr/>
          <p:nvPr/>
        </p:nvSpPr>
        <p:spPr>
          <a:xfrm>
            <a:off x="5201722" y="4535091"/>
            <a:ext cx="4226838" cy="2680692"/>
          </a:xfrm>
          <a:prstGeom prst="roundRect">
            <a:avLst>
              <a:gd name="adj" fmla="val 5458"/>
            </a:avLst>
          </a:prstGeom>
          <a:solidFill>
            <a:srgbClr val="FFFFFF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722" y="4504611"/>
            <a:ext cx="4226838" cy="121920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00" y="4210169"/>
            <a:ext cx="649962" cy="64996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185124" y="4372689"/>
            <a:ext cx="259913" cy="324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000" dirty="0"/>
          </a:p>
        </p:txBody>
      </p:sp>
      <p:sp>
        <p:nvSpPr>
          <p:cNvPr id="16" name="Text 10"/>
          <p:cNvSpPr/>
          <p:nvPr/>
        </p:nvSpPr>
        <p:spPr>
          <a:xfrm>
            <a:off x="5448776" y="5076706"/>
            <a:ext cx="373272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Тесты и контрольные срезы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5448776" y="5919073"/>
            <a:ext cx="373272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Систематическая проверка усвоения пройденного материала</a:t>
            </a:r>
            <a:endParaRPr lang="en-US" sz="1700" dirty="0"/>
          </a:p>
        </p:txBody>
      </p:sp>
      <p:sp>
        <p:nvSpPr>
          <p:cNvPr id="18" name="Shape 12"/>
          <p:cNvSpPr/>
          <p:nvPr/>
        </p:nvSpPr>
        <p:spPr>
          <a:xfrm>
            <a:off x="9645134" y="4535091"/>
            <a:ext cx="4226957" cy="2680692"/>
          </a:xfrm>
          <a:prstGeom prst="roundRect">
            <a:avLst>
              <a:gd name="adj" fmla="val 5458"/>
            </a:avLst>
          </a:prstGeom>
          <a:solidFill>
            <a:srgbClr val="FFFFFF"/>
          </a:solidFill>
          <a:ln/>
        </p:spPr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134" y="4504611"/>
            <a:ext cx="4226957" cy="121920"/>
          </a:xfrm>
          <a:prstGeom prst="rect">
            <a:avLst/>
          </a:prstGeom>
        </p:spPr>
      </p:pic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3631" y="4210169"/>
            <a:ext cx="649962" cy="649962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11628656" y="4372689"/>
            <a:ext cx="259913" cy="324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000" dirty="0"/>
          </a:p>
        </p:txBody>
      </p:sp>
      <p:sp>
        <p:nvSpPr>
          <p:cNvPr id="22" name="Text 14"/>
          <p:cNvSpPr/>
          <p:nvPr/>
        </p:nvSpPr>
        <p:spPr>
          <a:xfrm>
            <a:off x="9892189" y="5076706"/>
            <a:ext cx="373284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Сопоставление результатов</a:t>
            </a:r>
            <a:endParaRPr lang="en-US" sz="2200" dirty="0"/>
          </a:p>
        </p:txBody>
      </p:sp>
      <p:sp>
        <p:nvSpPr>
          <p:cNvPr id="23" name="Text 15"/>
          <p:cNvSpPr/>
          <p:nvPr/>
        </p:nvSpPr>
        <p:spPr>
          <a:xfrm>
            <a:off x="9892189" y="5919073"/>
            <a:ext cx="373284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Сравнение текущих проверок с результатами итоговых испытаний прошлого года</a:t>
            </a:r>
            <a:endParaRPr lang="en-US" sz="1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229033-12C1-455D-811A-22FA45629802}"/>
              </a:ext>
            </a:extLst>
          </p:cNvPr>
          <p:cNvSpPr txBox="1"/>
          <p:nvPr/>
        </p:nvSpPr>
        <p:spPr>
          <a:xfrm>
            <a:off x="12652744" y="7570381"/>
            <a:ext cx="1977656" cy="659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691634" y="1133713"/>
            <a:ext cx="1846421" cy="375404"/>
          </a:xfrm>
          <a:prstGeom prst="roundRect">
            <a:avLst>
              <a:gd name="adj" fmla="val 63174"/>
            </a:avLst>
          </a:prstGeom>
          <a:noFill/>
          <a:ln w="7620">
            <a:solidFill>
              <a:srgbClr val="75BAE6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17721" y="1200507"/>
            <a:ext cx="1594247" cy="2418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75BA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РЕКОМЕНДАЦИЯ 6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91634" y="1581150"/>
            <a:ext cx="7760732" cy="1300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Регулярная подготовка к формату экзамена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691634" y="3151703"/>
            <a:ext cx="7760732" cy="906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Регулярные тренировочные занятия в формате ОГЭ помогут учащимся адаптироваться к структуре экзамена, научат эффективно распределять время и уверенно отвечать на вопросы различного уровня сложности.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691634" y="4261366"/>
            <a:ext cx="7760732" cy="2834521"/>
          </a:xfrm>
          <a:prstGeom prst="roundRect">
            <a:avLst>
              <a:gd name="adj" fmla="val 1045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99254" y="4268986"/>
            <a:ext cx="3872746" cy="1723311"/>
          </a:xfrm>
          <a:prstGeom prst="roundRect">
            <a:avLst>
              <a:gd name="adj" fmla="val 17202"/>
            </a:avLst>
          </a:prstGeom>
          <a:solidFill>
            <a:srgbClr val="D4E9F7"/>
          </a:solidFill>
          <a:ln/>
        </p:spPr>
      </p:sp>
      <p:sp>
        <p:nvSpPr>
          <p:cNvPr id="9" name="Text 6"/>
          <p:cNvSpPr/>
          <p:nvPr/>
        </p:nvSpPr>
        <p:spPr>
          <a:xfrm>
            <a:off x="879515" y="4449247"/>
            <a:ext cx="3124557" cy="325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Адаптация к структуре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879515" y="4882396"/>
            <a:ext cx="3241834" cy="6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Привыкание к формату и типам заданий ОГЭ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4572000" y="4268986"/>
            <a:ext cx="3872746" cy="1723311"/>
          </a:xfrm>
          <a:prstGeom prst="rect">
            <a:avLst/>
          </a:prstGeom>
          <a:solidFill>
            <a:srgbClr val="D4E9F7"/>
          </a:solidFill>
          <a:ln/>
        </p:spPr>
      </p:sp>
      <p:sp>
        <p:nvSpPr>
          <p:cNvPr id="12" name="Shape 9"/>
          <p:cNvSpPr/>
          <p:nvPr/>
        </p:nvSpPr>
        <p:spPr>
          <a:xfrm>
            <a:off x="4572000" y="4268986"/>
            <a:ext cx="22860" cy="1723311"/>
          </a:xfrm>
          <a:prstGeom prst="roundRect">
            <a:avLst>
              <a:gd name="adj" fmla="val 1296792"/>
            </a:avLst>
          </a:prstGeom>
          <a:solidFill>
            <a:srgbClr val="BACFDD"/>
          </a:solidFill>
          <a:ln/>
        </p:spPr>
      </p:sp>
      <p:sp>
        <p:nvSpPr>
          <p:cNvPr id="13" name="Text 10"/>
          <p:cNvSpPr/>
          <p:nvPr/>
        </p:nvSpPr>
        <p:spPr>
          <a:xfrm>
            <a:off x="5022652" y="4449247"/>
            <a:ext cx="3241834" cy="650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Распределение времени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5022652" y="5207437"/>
            <a:ext cx="3241834" cy="6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Эффективное планирование времени на каждое задание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4325064" y="4883646"/>
            <a:ext cx="493990" cy="493990"/>
          </a:xfrm>
          <a:prstGeom prst="roundRect">
            <a:avLst>
              <a:gd name="adj" fmla="val 60011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8532" y="5007114"/>
            <a:ext cx="246936" cy="246936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99254" y="5992297"/>
            <a:ext cx="7745492" cy="1095970"/>
          </a:xfrm>
          <a:prstGeom prst="rect">
            <a:avLst/>
          </a:prstGeom>
          <a:solidFill>
            <a:srgbClr val="D4E9F7"/>
          </a:solidFill>
          <a:ln/>
        </p:spPr>
      </p:sp>
      <p:sp>
        <p:nvSpPr>
          <p:cNvPr id="18" name="Shape 14"/>
          <p:cNvSpPr/>
          <p:nvPr/>
        </p:nvSpPr>
        <p:spPr>
          <a:xfrm>
            <a:off x="699254" y="5992297"/>
            <a:ext cx="7745492" cy="22860"/>
          </a:xfrm>
          <a:prstGeom prst="roundRect">
            <a:avLst>
              <a:gd name="adj" fmla="val 1296792"/>
            </a:avLst>
          </a:prstGeom>
          <a:solidFill>
            <a:srgbClr val="BACFDD"/>
          </a:solidFill>
          <a:ln/>
        </p:spPr>
      </p:sp>
      <p:sp>
        <p:nvSpPr>
          <p:cNvPr id="19" name="Text 15"/>
          <p:cNvSpPr/>
          <p:nvPr/>
        </p:nvSpPr>
        <p:spPr>
          <a:xfrm>
            <a:off x="879515" y="6172557"/>
            <a:ext cx="3089672" cy="325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Уверенность в ответах</a:t>
            </a:r>
            <a:endParaRPr lang="en-US" sz="2000" dirty="0"/>
          </a:p>
        </p:txBody>
      </p:sp>
      <p:sp>
        <p:nvSpPr>
          <p:cNvPr id="20" name="Text 16"/>
          <p:cNvSpPr/>
          <p:nvPr/>
        </p:nvSpPr>
        <p:spPr>
          <a:xfrm>
            <a:off x="879515" y="6605707"/>
            <a:ext cx="7114580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Уверенные ответы на вопросы различного уровня сложности</a:t>
            </a:r>
            <a:endParaRPr lang="en-US" sz="155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FD2E4B-4737-4DD0-8A0B-39AB04D4B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9620" y="518984"/>
            <a:ext cx="5617720" cy="30861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6BB1CC-89E2-43EF-8C12-0E785B950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0416" y="3977356"/>
            <a:ext cx="5146924" cy="42522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328618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Навыки самообучения и индивидуальная работа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58309" y="3322677"/>
            <a:ext cx="2004298" cy="407075"/>
          </a:xfrm>
          <a:prstGeom prst="roundRect">
            <a:avLst>
              <a:gd name="adj" fmla="val 63869"/>
            </a:avLst>
          </a:prstGeom>
          <a:solidFill>
            <a:srgbClr val="D4E9F7"/>
          </a:solidFill>
          <a:ln/>
        </p:spPr>
      </p:sp>
      <p:sp>
        <p:nvSpPr>
          <p:cNvPr id="4" name="Text 2"/>
          <p:cNvSpPr/>
          <p:nvPr/>
        </p:nvSpPr>
        <p:spPr>
          <a:xfrm>
            <a:off x="888206" y="3387566"/>
            <a:ext cx="1744504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РЕКОМЕНДАЦИЯ 7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758309" y="3816310"/>
            <a:ext cx="6292572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Формирование навыков самообучения и самоконтроля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8309" y="474535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Развивайте умения самостоятельной работы, включая: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8309" y="5286970"/>
            <a:ext cx="6292572" cy="1538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Решение тренировочных тестов</a:t>
            </a:r>
            <a:endParaRPr lang="en-US" sz="1700" dirty="0"/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Использование учебных пособий</a:t>
            </a:r>
            <a:endParaRPr lang="en-US" sz="1700" dirty="0"/>
          </a:p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Применение специализированных ресурсов для самоподготовки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7431048" y="3078956"/>
            <a:ext cx="6604754" cy="3822025"/>
          </a:xfrm>
          <a:prstGeom prst="roundRect">
            <a:avLst>
              <a:gd name="adj" fmla="val 13605"/>
            </a:avLst>
          </a:prstGeom>
          <a:solidFill>
            <a:srgbClr val="2589C9"/>
          </a:solidFill>
          <a:ln/>
        </p:spPr>
      </p:sp>
      <p:sp>
        <p:nvSpPr>
          <p:cNvPr id="9" name="Shape 7"/>
          <p:cNvSpPr/>
          <p:nvPr/>
        </p:nvSpPr>
        <p:spPr>
          <a:xfrm>
            <a:off x="7647623" y="3322677"/>
            <a:ext cx="2028111" cy="422315"/>
          </a:xfrm>
          <a:prstGeom prst="roundRect">
            <a:avLst>
              <a:gd name="adj" fmla="val 61564"/>
            </a:avLst>
          </a:prstGeom>
          <a:noFill/>
          <a:ln w="7620">
            <a:solidFill>
              <a:srgbClr val="75BAE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785140" y="3395186"/>
            <a:ext cx="1753076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75BAE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РЕКОМЕНДАЦИЯ 8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7647623" y="3831550"/>
            <a:ext cx="567463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Индивидуальная работа с учениками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7647623" y="4404360"/>
            <a:ext cx="6171605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Особое внимание следует уделить слабым ученикам, предлагая дополнительные консультации и индивидуальные задания. Важно поддерживать мотивацию и уверенность каждого ребенка.</a:t>
            </a:r>
            <a:endParaRPr lang="en-US" sz="1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DEFC88-2A5A-4045-A2E2-CBF6827B414A}"/>
              </a:ext>
            </a:extLst>
          </p:cNvPr>
          <p:cNvSpPr txBox="1"/>
          <p:nvPr/>
        </p:nvSpPr>
        <p:spPr>
          <a:xfrm>
            <a:off x="12727172" y="7666074"/>
            <a:ext cx="1903228" cy="5635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738</Words>
  <Application>Microsoft Office PowerPoint</Application>
  <PresentationFormat>Произвольный</PresentationFormat>
  <Paragraphs>106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Montserrat</vt:lpstr>
      <vt:lpstr>Barlow Bold</vt:lpstr>
      <vt:lpstr>Calibri</vt:lpstr>
      <vt:lpstr>Barlow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Anton Tregubov</cp:lastModifiedBy>
  <cp:revision>3</cp:revision>
  <dcterms:created xsi:type="dcterms:W3CDTF">2026-02-24T18:14:09Z</dcterms:created>
  <dcterms:modified xsi:type="dcterms:W3CDTF">2026-02-24T18:48:16Z</dcterms:modified>
</cp:coreProperties>
</file>