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66" r:id="rId4"/>
    <p:sldId id="257" r:id="rId5"/>
    <p:sldId id="258" r:id="rId6"/>
    <p:sldId id="259" r:id="rId7"/>
    <p:sldId id="260" r:id="rId8"/>
    <p:sldId id="268" r:id="rId9"/>
    <p:sldId id="267" r:id="rId10"/>
    <p:sldId id="273" r:id="rId11"/>
    <p:sldId id="274" r:id="rId12"/>
    <p:sldId id="261" r:id="rId13"/>
    <p:sldId id="263" r:id="rId14"/>
    <p:sldId id="262" r:id="rId15"/>
    <p:sldId id="264" r:id="rId16"/>
    <p:sldId id="270" r:id="rId17"/>
    <p:sldId id="272" r:id="rId18"/>
    <p:sldId id="275" r:id="rId19"/>
    <p:sldId id="276" r:id="rId20"/>
    <p:sldId id="277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2" autoAdjust="0"/>
    <p:restoredTop sz="94660"/>
  </p:normalViewPr>
  <p:slideViewPr>
    <p:cSldViewPr snapToGrid="0">
      <p:cViewPr varScale="1">
        <p:scale>
          <a:sx n="79" d="100"/>
          <a:sy n="79" d="100"/>
        </p:scale>
        <p:origin x="-342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0"/>
  <c:chart>
    <c:title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Алексеевский</c:v>
                </c:pt>
              </c:strCache>
            </c:strRef>
          </c:tx>
          <c:dLbls>
            <c:showVal val="1"/>
          </c:dLbls>
          <c:cat>
            <c:strRef>
              <c:f>Лист1!$A$2:$A$5</c:f>
              <c:strCache>
                <c:ptCount val="1"/>
                <c:pt idx="0">
                  <c:v>Средний балл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46.25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Борский</c:v>
                </c:pt>
              </c:strCache>
            </c:strRef>
          </c:tx>
          <c:dLbls>
            <c:showVal val="1"/>
          </c:dLbls>
          <c:cat>
            <c:strRef>
              <c:f>Лист1!$A$2:$A$5</c:f>
              <c:strCache>
                <c:ptCount val="1"/>
                <c:pt idx="0">
                  <c:v>Средний балл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59.83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Нефтегорский</c:v>
                </c:pt>
              </c:strCache>
            </c:strRef>
          </c:tx>
          <c:dLbls>
            <c:showVal val="1"/>
          </c:dLbls>
          <c:cat>
            <c:strRef>
              <c:f>Лист1!$A$2:$A$5</c:f>
              <c:strCache>
                <c:ptCount val="1"/>
                <c:pt idx="0">
                  <c:v>Средний балл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55.7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Округ</c:v>
                </c:pt>
              </c:strCache>
            </c:strRef>
          </c:tx>
          <c:dLbls>
            <c:showVal val="1"/>
          </c:dLbls>
          <c:cat>
            <c:strRef>
              <c:f>Лист1!$A$2:$A$5</c:f>
              <c:strCache>
                <c:ptCount val="1"/>
                <c:pt idx="0">
                  <c:v>Средний балл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56.2</c:v>
                </c:pt>
              </c:numCache>
            </c:numRef>
          </c:val>
        </c:ser>
        <c:gapWidth val="75"/>
        <c:overlap val="-25"/>
        <c:axId val="136298496"/>
        <c:axId val="136300032"/>
      </c:barChart>
      <c:catAx>
        <c:axId val="136298496"/>
        <c:scaling>
          <c:orientation val="minMax"/>
        </c:scaling>
        <c:axPos val="b"/>
        <c:majorTickMark val="none"/>
        <c:tickLblPos val="nextTo"/>
        <c:crossAx val="136300032"/>
        <c:crosses val="autoZero"/>
        <c:auto val="1"/>
        <c:lblAlgn val="ctr"/>
        <c:lblOffset val="100"/>
      </c:catAx>
      <c:valAx>
        <c:axId val="136300032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crossAx val="136298496"/>
        <c:crosses val="autoZero"/>
        <c:crossBetween val="between"/>
      </c:valAx>
    </c:plotArea>
    <c:legend>
      <c:legendPos val="b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plotArea>
      <c:layout/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Округ 2023г</c:v>
                </c:pt>
              </c:strCache>
            </c:strRef>
          </c:tx>
          <c:dLbls>
            <c:txPr>
              <a:bodyPr/>
              <a:lstStyle/>
              <a:p>
                <a:pPr>
                  <a:defRPr sz="1100">
                    <a:solidFill>
                      <a:srgbClr val="7030A0"/>
                    </a:solidFill>
                  </a:defRPr>
                </a:pPr>
                <a:endParaRPr lang="ru-RU"/>
              </a:p>
            </c:txPr>
            <c:showVal val="1"/>
          </c:dLbls>
          <c:cat>
            <c:numRef>
              <c:f>Лист1!$A$2:$A$31</c:f>
              <c:numCache>
                <c:formatCode>General</c:formatCode>
                <c:ptCount val="3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</c:numCache>
            </c:numRef>
          </c:cat>
          <c:val>
            <c:numRef>
              <c:f>Лист1!$B$2:$B$31</c:f>
              <c:numCache>
                <c:formatCode>General</c:formatCode>
                <c:ptCount val="30"/>
                <c:pt idx="0">
                  <c:v>70</c:v>
                </c:pt>
                <c:pt idx="1">
                  <c:v>95</c:v>
                </c:pt>
                <c:pt idx="2">
                  <c:v>48</c:v>
                </c:pt>
                <c:pt idx="3">
                  <c:v>70</c:v>
                </c:pt>
                <c:pt idx="4">
                  <c:v>79</c:v>
                </c:pt>
                <c:pt idx="5">
                  <c:v>75</c:v>
                </c:pt>
                <c:pt idx="6">
                  <c:v>78</c:v>
                </c:pt>
                <c:pt idx="7">
                  <c:v>78</c:v>
                </c:pt>
                <c:pt idx="8">
                  <c:v>63</c:v>
                </c:pt>
                <c:pt idx="9">
                  <c:v>74</c:v>
                </c:pt>
                <c:pt idx="10">
                  <c:v>79</c:v>
                </c:pt>
                <c:pt idx="11">
                  <c:v>58</c:v>
                </c:pt>
                <c:pt idx="12">
                  <c:v>83</c:v>
                </c:pt>
                <c:pt idx="13">
                  <c:v>68</c:v>
                </c:pt>
                <c:pt idx="14">
                  <c:v>74</c:v>
                </c:pt>
                <c:pt idx="15">
                  <c:v>61</c:v>
                </c:pt>
                <c:pt idx="16">
                  <c:v>90</c:v>
                </c:pt>
                <c:pt idx="17">
                  <c:v>70</c:v>
                </c:pt>
                <c:pt idx="18">
                  <c:v>75</c:v>
                </c:pt>
                <c:pt idx="19">
                  <c:v>58</c:v>
                </c:pt>
                <c:pt idx="20">
                  <c:v>60</c:v>
                </c:pt>
                <c:pt idx="21">
                  <c:v>90</c:v>
                </c:pt>
                <c:pt idx="22">
                  <c:v>90</c:v>
                </c:pt>
                <c:pt idx="23">
                  <c:v>7.5</c:v>
                </c:pt>
                <c:pt idx="24">
                  <c:v>36</c:v>
                </c:pt>
                <c:pt idx="25">
                  <c:v>11</c:v>
                </c:pt>
                <c:pt idx="26">
                  <c:v>12</c:v>
                </c:pt>
                <c:pt idx="27">
                  <c:v>5.8</c:v>
                </c:pt>
                <c:pt idx="28">
                  <c:v>6.7</c:v>
                </c:pt>
                <c:pt idx="29" formatCode="0.00">
                  <c:v>18</c:v>
                </c:pt>
              </c:numCache>
            </c:numRef>
          </c:val>
        </c:ser>
        <c:marker val="1"/>
        <c:axId val="138516736"/>
        <c:axId val="128745472"/>
      </c:lineChart>
      <c:catAx>
        <c:axId val="138516736"/>
        <c:scaling>
          <c:orientation val="minMax"/>
        </c:scaling>
        <c:axPos val="b"/>
        <c:numFmt formatCode="General" sourceLinked="1"/>
        <c:majorTickMark val="none"/>
        <c:tickLblPos val="nextTo"/>
        <c:crossAx val="128745472"/>
        <c:crosses val="autoZero"/>
        <c:auto val="1"/>
        <c:lblAlgn val="ctr"/>
        <c:lblOffset val="100"/>
      </c:catAx>
      <c:valAx>
        <c:axId val="128745472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spPr>
          <a:ln w="6350">
            <a:noFill/>
          </a:ln>
        </c:spPr>
        <c:crossAx val="138516736"/>
        <c:crosses val="autoZero"/>
        <c:crossBetween val="between"/>
      </c:valAx>
    </c:plotArea>
    <c:legend>
      <c:legendPos val="b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8/29/2023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01249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8/29/2023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82560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8/29/2023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35286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8/29/2023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0206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8/29/2023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65547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8/29/2023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75149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8/29/2023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2943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8/29/2023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58084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8/29/2023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54063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8/29/2023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00537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8/29/2023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85876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pPr/>
              <a:t>8/29/2023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97300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12191999" cy="6878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3436937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B0F0"/>
                </a:solidFill>
                <a:latin typeface="Modern No. 20" pitchFamily="18" charset="0"/>
              </a:rPr>
              <a:t>РЕЗУЛЬТАТЫ ГИА </a:t>
            </a:r>
            <a:br>
              <a:rPr lang="ru-RU" b="1" dirty="0" smtClean="0">
                <a:solidFill>
                  <a:srgbClr val="00B0F0"/>
                </a:solidFill>
                <a:latin typeface="Modern No. 20" pitchFamily="18" charset="0"/>
              </a:rPr>
            </a:br>
            <a:r>
              <a:rPr lang="ru-RU" b="1" dirty="0" smtClean="0">
                <a:solidFill>
                  <a:srgbClr val="00B0F0"/>
                </a:solidFill>
                <a:latin typeface="Modern No. 20" pitchFamily="18" charset="0"/>
              </a:rPr>
              <a:t>ПО ФИЗИКЕ </a:t>
            </a:r>
            <a:br>
              <a:rPr lang="ru-RU" b="1" dirty="0" smtClean="0">
                <a:solidFill>
                  <a:srgbClr val="00B0F0"/>
                </a:solidFill>
                <a:latin typeface="Modern No. 20" pitchFamily="18" charset="0"/>
              </a:rPr>
            </a:br>
            <a:r>
              <a:rPr lang="ru-RU" b="1" dirty="0" smtClean="0">
                <a:solidFill>
                  <a:srgbClr val="00B0F0"/>
                </a:solidFill>
                <a:latin typeface="Modern No. 20" pitchFamily="18" charset="0"/>
              </a:rPr>
              <a:t>2023 г</a:t>
            </a:r>
            <a:endParaRPr lang="en-US" b="1" dirty="0">
              <a:solidFill>
                <a:srgbClr val="00B0F0"/>
              </a:solidFill>
              <a:latin typeface="Modern No. 20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775200"/>
            <a:ext cx="9144000" cy="482600"/>
          </a:xfrm>
        </p:spPr>
        <p:txBody>
          <a:bodyPr/>
          <a:lstStyle/>
          <a:p>
            <a:pPr algn="r"/>
            <a:r>
              <a:rPr lang="ru-RU" dirty="0" smtClean="0">
                <a:solidFill>
                  <a:srgbClr val="00B0F0"/>
                </a:solidFill>
              </a:rPr>
              <a:t>Докладчик Борякина Н.В.</a:t>
            </a:r>
            <a:endParaRPr 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720133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0782"/>
            <a:ext cx="12191999" cy="6878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1010653" y="831866"/>
            <a:ext cx="10287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Выводы об итогах анализа выполнения заданий, групп заданий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93294" y="1289159"/>
            <a:ext cx="10972801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 выпускников округа 2023 года можно считать достаточным усвоение следующих элементов содержания (более 70% выполнения): законы Ньютона, силы в природе,  основы молекулярно-кинетической теории,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изопроцессы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сила Лоренца, ядерная физика.</a:t>
            </a: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Нельзя считать достаточным усвоение школьниками округа элементов содержания (менее 60%): механические колебания, электростатика, электрический ток, электродинамика. Среди недостаточно отработанных умений можно отметить следующие: правильно трактовать физический смысл изученных физических величин, законов и закономерностей, умение использовать графическое представление информации.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1999" cy="6878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565484" y="783740"/>
            <a:ext cx="112134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Рекомендации по совершенствованию преподавания учебного предмета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17358" y="1860703"/>
            <a:ext cx="72818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провести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анализ результатов ЕГЭ 2023 года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93295" y="2570292"/>
            <a:ext cx="1102092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скорректировать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календарно-тематическое планирование по физике на 2023-2024 учебный год с учетом результатов ГИА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17357" y="3424535"/>
            <a:ext cx="1118936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-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проводить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внутренний мониторинг уровня подготовки по предмету для обучающихся, планирующих сдачу ЕГЭ по физике, начиная с 10 класса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33138" y="4320479"/>
            <a:ext cx="112856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-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обеспечить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индивидуальную работу с выпускниками, проявившими выдающиеся способности к физике с использованием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тьюторской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поддержки, продолжить работу по подготовке учащихся 11-х классов к участию в школьном и иных этапах всероссийской олимпиады школьников по предмету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12191999" cy="6878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71501"/>
            <a:ext cx="9144000" cy="546099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Изменения ЕГЭ 2024 г.</a:t>
            </a:r>
            <a:endParaRPr lang="en-US" sz="28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550068"/>
            <a:ext cx="9144000" cy="4598068"/>
          </a:xfrm>
        </p:spPr>
        <p:txBody>
          <a:bodyPr>
            <a:normAutofit fontScale="62500" lnSpcReduction="20000"/>
          </a:bodyPr>
          <a:lstStyle/>
          <a:p>
            <a:pPr marL="457200" indent="-457200" algn="just">
              <a:buAutoNum type="arabicPeriod"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Уменьшилось количество заданий с 30 до 26</a:t>
            </a:r>
          </a:p>
          <a:p>
            <a:pPr marL="457200" indent="-457200" algn="just">
              <a:buAutoNum type="arabicPeriod"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Удалены задания в 1 части интегрированное задание на распознавание графических зависимостей и два задания на определение соответствия формул и физических величин по механике и электродинамике</a:t>
            </a:r>
          </a:p>
          <a:p>
            <a:pPr marL="457200" indent="-457200" algn="just">
              <a:buAutoNum type="arabicPeriod"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Удалено задание во 2 части (задача 29 на оптику, квантовую физику)</a:t>
            </a:r>
          </a:p>
          <a:p>
            <a:pPr marL="457200" indent="-457200" algn="just">
              <a:buAutoNum type="arabicPeriod"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Одно из заданий с кратким ответом в виде числа в первой части работы  перенесено из раздела «МКТ и термодинамика» в раздел «Механика».</a:t>
            </a:r>
          </a:p>
          <a:p>
            <a:pPr marL="457200" indent="-457200" algn="just">
              <a:buAutoNum type="arabicPeriod"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Сокращён общий объём проверяемых элементов содержания, а также  спектр проверяемых элементов содержания в заданиях базового уровня с кратким ответом, что отражено в кодификаторе элементов содержания и обобщённом плане варианта КИМ ЕГЭ по физике.</a:t>
            </a:r>
          </a:p>
          <a:p>
            <a:pPr marL="457200" indent="-457200" algn="just">
              <a:buAutoNum type="arabicPeriod"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Максимальный балл уменьшился с 54 до 45.</a:t>
            </a:r>
          </a:p>
          <a:p>
            <a:pPr marL="457200" indent="-457200" algn="just">
              <a:buAutoNum type="arabicPeriod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AutoNum type="arabicPeriod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AutoNum type="arabicPeriod"/>
            </a:pPr>
            <a:endParaRPr lang="en-US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720133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12191999" cy="6878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7400" y="1122363"/>
            <a:ext cx="10642600" cy="935037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0070C0"/>
                </a:solidFill>
              </a:rPr>
              <a:t>Основные результаты ОГЭ по физике</a:t>
            </a:r>
            <a:r>
              <a:rPr lang="ru-RU" dirty="0" smtClean="0"/>
              <a:t/>
            </a:r>
            <a:br>
              <a:rPr lang="ru-RU" dirty="0" smtClean="0"/>
            </a:br>
            <a:endParaRPr lang="en-US" b="1" dirty="0">
              <a:solidFill>
                <a:srgbClr val="00B0F0"/>
              </a:solidFill>
              <a:latin typeface="Modern No. 20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3" cstate="print"/>
          <a:srcRect l="27908" t="51812" r="24120" b="22464"/>
          <a:stretch>
            <a:fillRect/>
          </a:stretch>
        </p:blipFill>
        <p:spPr bwMode="auto">
          <a:xfrm>
            <a:off x="1232452" y="1802297"/>
            <a:ext cx="9412662" cy="3273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0720133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12191999" cy="6878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976438"/>
          </a:xfrm>
        </p:spPr>
        <p:txBody>
          <a:bodyPr>
            <a:normAutofit/>
          </a:bodyPr>
          <a:lstStyle/>
          <a:p>
            <a:endParaRPr lang="en-US" b="1" dirty="0">
              <a:solidFill>
                <a:srgbClr val="00B0F0"/>
              </a:solidFill>
              <a:latin typeface="Modern No. 20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3" cstate="print"/>
          <a:srcRect l="28315" t="29167" r="24527" b="59782"/>
          <a:stretch>
            <a:fillRect/>
          </a:stretch>
        </p:blipFill>
        <p:spPr bwMode="auto">
          <a:xfrm>
            <a:off x="2107096" y="808383"/>
            <a:ext cx="8534399" cy="887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 l="28305" t="76132" r="24435" b="3125"/>
          <a:stretch>
            <a:fillRect/>
          </a:stretch>
        </p:blipFill>
        <p:spPr bwMode="auto">
          <a:xfrm>
            <a:off x="2109583" y="1669772"/>
            <a:ext cx="8558417" cy="211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/>
          <a:srcRect l="28204" t="44067" r="24435" b="47781"/>
          <a:stretch>
            <a:fillRect/>
          </a:stretch>
        </p:blipFill>
        <p:spPr bwMode="auto">
          <a:xfrm>
            <a:off x="2107098" y="3763617"/>
            <a:ext cx="8560902" cy="966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/>
          <a:srcRect l="28101" t="59828" r="24333" b="31657"/>
          <a:stretch>
            <a:fillRect/>
          </a:stretch>
        </p:blipFill>
        <p:spPr bwMode="auto">
          <a:xfrm>
            <a:off x="2080591" y="4651514"/>
            <a:ext cx="8599521" cy="848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0720133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12191999" cy="6878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976438"/>
          </a:xfrm>
        </p:spPr>
        <p:txBody>
          <a:bodyPr>
            <a:normAutofit/>
          </a:bodyPr>
          <a:lstStyle/>
          <a:p>
            <a:endParaRPr lang="en-US" b="1" dirty="0">
              <a:solidFill>
                <a:srgbClr val="00B0F0"/>
              </a:solidFill>
              <a:latin typeface="Modern No. 20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 cstate="print"/>
          <a:srcRect l="28315" t="29167" r="24527" b="59782"/>
          <a:stretch>
            <a:fillRect/>
          </a:stretch>
        </p:blipFill>
        <p:spPr bwMode="auto">
          <a:xfrm>
            <a:off x="1916596" y="681383"/>
            <a:ext cx="8534399" cy="887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4" cstate="print"/>
          <a:srcRect l="28111" t="36051" r="24222" b="18659"/>
          <a:stretch>
            <a:fillRect/>
          </a:stretch>
        </p:blipFill>
        <p:spPr bwMode="auto">
          <a:xfrm>
            <a:off x="1895061" y="1563757"/>
            <a:ext cx="8640417" cy="4386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0720133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12191999" cy="6878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976438"/>
          </a:xfrm>
        </p:spPr>
        <p:txBody>
          <a:bodyPr>
            <a:normAutofit/>
          </a:bodyPr>
          <a:lstStyle/>
          <a:p>
            <a:endParaRPr lang="en-US" b="1" dirty="0">
              <a:solidFill>
                <a:srgbClr val="00B0F0"/>
              </a:solidFill>
              <a:latin typeface="Modern No. 20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3582" y="997284"/>
            <a:ext cx="5133975" cy="474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99103" y="703263"/>
            <a:ext cx="5889647" cy="98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54750" y="1954213"/>
            <a:ext cx="4813300" cy="330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0720133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12191999" cy="6878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976438"/>
          </a:xfrm>
        </p:spPr>
        <p:txBody>
          <a:bodyPr>
            <a:normAutofit/>
          </a:bodyPr>
          <a:lstStyle/>
          <a:p>
            <a:endParaRPr lang="en-US" b="1" dirty="0">
              <a:solidFill>
                <a:srgbClr val="00B0F0"/>
              </a:solidFill>
              <a:latin typeface="Modern No. 20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538" y="879475"/>
            <a:ext cx="5037137" cy="494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72263" y="928688"/>
            <a:ext cx="5419638" cy="490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0720133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12191999" cy="6878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069431"/>
            <a:ext cx="9144000" cy="1029369"/>
          </a:xfrm>
        </p:spPr>
        <p:txBody>
          <a:bodyPr>
            <a:normAutofit/>
          </a:bodyPr>
          <a:lstStyle/>
          <a:p>
            <a:endParaRPr lang="en-US" b="1" dirty="0">
              <a:solidFill>
                <a:srgbClr val="00B0F0"/>
              </a:solidFill>
              <a:latin typeface="Modern No. 20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5011" y="2117558"/>
            <a:ext cx="11105147" cy="3934326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 smtClean="0"/>
              <a:t>- Распознавание проявлений изученных физических явлений, выделяя их существенные свойства/признаки.</a:t>
            </a:r>
          </a:p>
          <a:p>
            <a:pPr algn="just"/>
            <a:r>
              <a:rPr lang="ru-RU" dirty="0" smtClean="0"/>
              <a:t>- Описание свойств тел, физических явлений и процессов, используя физические величины, физические законы и принципы (анализ графиков, таблиц и схем).</a:t>
            </a:r>
          </a:p>
          <a:p>
            <a:pPr algn="just"/>
            <a:r>
              <a:rPr lang="ru-RU" dirty="0" smtClean="0"/>
              <a:t>- Правильная трактовка физического смысла используемых величин, их обозначения и единицы измерения, выделять приборы для их измерения.</a:t>
            </a:r>
          </a:p>
          <a:p>
            <a:pPr algn="just"/>
            <a:r>
              <a:rPr lang="ru-RU" dirty="0" smtClean="0"/>
              <a:t>- Вычисление значений величины при анализе явлений с использованием законов и формул.</a:t>
            </a:r>
          </a:p>
          <a:p>
            <a:pPr algn="just"/>
            <a:r>
              <a:rPr lang="ru-RU" dirty="0" smtClean="0"/>
              <a:t>- Проводить прямые измерения физических величин с использованием измерительных приборов, правильно составлять схемы включения прибора в экспериментальную установку, проводить серию измерений</a:t>
            </a:r>
          </a:p>
          <a:p>
            <a:pPr algn="just"/>
            <a:endParaRPr lang="en-US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130968" y="735614"/>
            <a:ext cx="101666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Выводы об итогах анализа выполнения заданий, групп заданий</a:t>
            </a:r>
            <a:endParaRPr lang="ru-RU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336884" y="1665961"/>
            <a:ext cx="11417969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Перечень элементов содержания / умений, навыков, видов познавательной деятельности, освоение которых всеми школьниками округа в целом можно считать достаточным.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720133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12191999" cy="6878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7674" y="3368840"/>
            <a:ext cx="11081083" cy="926433"/>
          </a:xfrm>
        </p:spPr>
        <p:txBody>
          <a:bodyPr>
            <a:normAutofit fontScale="90000"/>
          </a:bodyPr>
          <a:lstStyle/>
          <a:p>
            <a:pPr lvl="0">
              <a:lnSpc>
                <a:spcPct val="100000"/>
              </a:lnSpc>
            </a:pPr>
            <a:r>
              <a:rPr lang="ru-RU" dirty="0" smtClean="0"/>
              <a:t/>
            </a:r>
            <a:br>
              <a:rPr lang="ru-RU" dirty="0" smtClean="0"/>
            </a:br>
            <a:endParaRPr lang="en-US" b="1" dirty="0">
              <a:solidFill>
                <a:srgbClr val="00B0F0"/>
              </a:solidFill>
              <a:latin typeface="Modern No. 20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313151" y="701944"/>
            <a:ext cx="1138615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Перечень элементов содержания / умений, навыков, видов познавательной деятельности, освоение которых всеми школьниками округа в целом, а также школьниками с разным уровнем подготовки нельзя считать достаточным.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385011" y="1689883"/>
            <a:ext cx="1156234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Проводить прямые измерения физических величин с использованием измерительных приборов.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Правильно составлять схемы включения прибора в экспериментальную установку.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300790" y="2457455"/>
            <a:ext cx="1109311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Проводить серию измерений.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Решать расчётные задачи, используя законы и формулы, связывающие физические величины (комбинированная задача).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Объяснять физические процессы и свойства тел.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720133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/>
                <a:gridCol w="1752600"/>
                <a:gridCol w="1752600"/>
                <a:gridCol w="1752600"/>
                <a:gridCol w="1752600"/>
                <a:gridCol w="175260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0782"/>
            <a:ext cx="12191999" cy="6878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209800" y="774700"/>
            <a:ext cx="6934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Количество участников ЕГЭ по учебному предмету (за 3 года)</a:t>
            </a:r>
            <a:endParaRPr lang="ru-RU" sz="2400" dirty="0">
              <a:solidFill>
                <a:srgbClr val="0070C0"/>
              </a:solidFill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402917" y="1959742"/>
          <a:ext cx="8931054" cy="26373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8509"/>
                <a:gridCol w="1488509"/>
                <a:gridCol w="1488509"/>
                <a:gridCol w="1488509"/>
                <a:gridCol w="1488509"/>
                <a:gridCol w="1488509"/>
              </a:tblGrid>
              <a:tr h="506641"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2021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2022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2023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2402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Чел.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% от общего числа участников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Чел.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% от общего числа участников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Чел.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% от общего числа участников</a:t>
                      </a:r>
                      <a:endParaRPr lang="ru-RU" dirty="0"/>
                    </a:p>
                  </a:txBody>
                  <a:tcPr/>
                </a:tc>
              </a:tr>
              <a:tr h="506641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69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45,1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54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33,1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40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26,3</a:t>
                      </a:r>
                      <a:endParaRPr lang="ru-RU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12191999" cy="6878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3611" y="661737"/>
            <a:ext cx="11237494" cy="1636295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Рекомендации по совершенствованию преподавания учебного предмета</a:t>
            </a:r>
            <a:r>
              <a:rPr lang="ru-RU" b="1" dirty="0" smtClean="0">
                <a:solidFill>
                  <a:srgbClr val="0070C0"/>
                </a:solidFill>
              </a:rPr>
              <a:t/>
            </a:r>
            <a:br>
              <a:rPr lang="ru-RU" b="1" dirty="0" smtClean="0">
                <a:solidFill>
                  <a:srgbClr val="0070C0"/>
                </a:solidFill>
              </a:rPr>
            </a:br>
            <a:endParaRPr lang="en-US" b="1" dirty="0">
              <a:solidFill>
                <a:srgbClr val="00B0F0"/>
              </a:solidFill>
              <a:latin typeface="Modern No. 20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8621" y="2105526"/>
            <a:ext cx="9669379" cy="3152274"/>
          </a:xfrm>
        </p:spPr>
        <p:txBody>
          <a:bodyPr/>
          <a:lstStyle/>
          <a:p>
            <a:pPr lvl="0"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Обеспечить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коррекцию рабочих программ и методических подходов к преподаванию предмета для повышения показателей качества подготовки выпускников.</a:t>
            </a:r>
          </a:p>
          <a:p>
            <a:pPr algn="just"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основе типологии пробелов в знаниях учащихся скорректировать содержание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методической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работы с учителями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физики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Продолжить работу по формированию навыков читательской грамотности и коммуникативной компетенции на уроках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физики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уроках физики необходимо организовать дифференцированное обучение школьников с разным уровнем предметной подготовки.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69819" y="1716324"/>
            <a:ext cx="68205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- </a:t>
            </a:r>
            <a:r>
              <a:rPr lang="ru-RU" sz="2000" dirty="0" smtClean="0"/>
              <a:t>Провести </a:t>
            </a:r>
            <a:r>
              <a:rPr lang="ru-RU" sz="2000" dirty="0" smtClean="0"/>
              <a:t>анализ результатов ГИА по физики и затруднений</a:t>
            </a:r>
            <a:endParaRPr lang="ru-RU" sz="2000" dirty="0"/>
          </a:p>
        </p:txBody>
      </p:sp>
    </p:spTree>
    <p:extLst>
      <p:ext uri="{BB962C8B-B14F-4D97-AF65-F5344CB8AC3E}">
        <p14:creationId xmlns="" xmlns:p14="http://schemas.microsoft.com/office/powerpoint/2010/main" val="30720133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12191999" cy="6878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2008630" y="874067"/>
            <a:ext cx="855574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Динамика результатов ЕГЭ по предмету за последние 3 года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 l="25158" t="45471" r="23916" b="31159"/>
          <a:stretch>
            <a:fillRect/>
          </a:stretch>
        </p:blipFill>
        <p:spPr bwMode="auto">
          <a:xfrm>
            <a:off x="725269" y="2239617"/>
            <a:ext cx="10067545" cy="259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12191999" cy="6878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7700" y="1122363"/>
            <a:ext cx="10909300" cy="757238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rgbClr val="00B0F0"/>
                </a:solidFill>
                <a:latin typeface="Modern No. 20" pitchFamily="18" charset="0"/>
              </a:rPr>
              <a:t>СРЕДНИЙ БАЛЛ</a:t>
            </a:r>
            <a:endParaRPr lang="en-US" sz="4400" b="1" dirty="0">
              <a:solidFill>
                <a:srgbClr val="00B0F0"/>
              </a:solidFill>
              <a:latin typeface="Modern No. 20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943600"/>
            <a:ext cx="9144000" cy="584200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5" name="Содержимое 8"/>
          <p:cNvGraphicFramePr>
            <a:graphicFrameLocks/>
          </p:cNvGraphicFramePr>
          <p:nvPr/>
        </p:nvGraphicFramePr>
        <p:xfrm>
          <a:off x="1993900" y="1838325"/>
          <a:ext cx="8661400" cy="4283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30720133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0782"/>
            <a:ext cx="12191999" cy="6878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900" y="1122363"/>
            <a:ext cx="11976100" cy="884237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Средний процент выполнения заданий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en-US" b="1" dirty="0">
              <a:solidFill>
                <a:srgbClr val="00B0F0"/>
              </a:solidFill>
              <a:latin typeface="Modern No. 20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5" name="Содержимое 8"/>
          <p:cNvGraphicFramePr>
            <a:graphicFrameLocks/>
          </p:cNvGraphicFramePr>
          <p:nvPr/>
        </p:nvGraphicFramePr>
        <p:xfrm>
          <a:off x="304800" y="1495424"/>
          <a:ext cx="11303000" cy="4841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30720133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12191999" cy="6878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976438"/>
          </a:xfrm>
        </p:spPr>
        <p:txBody>
          <a:bodyPr>
            <a:normAutofit/>
          </a:bodyPr>
          <a:lstStyle/>
          <a:p>
            <a:endParaRPr lang="en-US" b="1" dirty="0">
              <a:solidFill>
                <a:srgbClr val="00B0F0"/>
              </a:solidFill>
              <a:latin typeface="Modern No. 20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3" cstate="print"/>
          <a:srcRect l="24139" t="44022" r="21370" b="46739"/>
          <a:stretch>
            <a:fillRect/>
          </a:stretch>
        </p:blipFill>
        <p:spPr bwMode="auto">
          <a:xfrm>
            <a:off x="2794551" y="1724990"/>
            <a:ext cx="7089913" cy="675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 cstate="print"/>
          <a:srcRect l="24028" t="35190" r="21379" b="51223"/>
          <a:stretch>
            <a:fillRect/>
          </a:stretch>
        </p:blipFill>
        <p:spPr bwMode="auto">
          <a:xfrm>
            <a:off x="2781851" y="756478"/>
            <a:ext cx="7103165" cy="99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5" cstate="print"/>
          <a:srcRect l="24028" t="60553" r="21379" b="29302"/>
          <a:stretch>
            <a:fillRect/>
          </a:stretch>
        </p:blipFill>
        <p:spPr bwMode="auto">
          <a:xfrm>
            <a:off x="2768601" y="2298147"/>
            <a:ext cx="7103165" cy="742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6" cstate="print"/>
          <a:srcRect l="24028" t="56567" r="21481" b="32020"/>
          <a:stretch>
            <a:fillRect/>
          </a:stretch>
        </p:blipFill>
        <p:spPr bwMode="auto">
          <a:xfrm>
            <a:off x="2768601" y="3002721"/>
            <a:ext cx="7089913" cy="83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"/>
          <p:cNvPicPr>
            <a:picLocks noChangeAspect="1" noChangeArrowheads="1"/>
          </p:cNvPicPr>
          <p:nvPr/>
        </p:nvPicPr>
        <p:blipFill>
          <a:blip r:embed="rId7" cstate="print"/>
          <a:srcRect l="24037" t="44203" r="21472" b="26630"/>
          <a:stretch>
            <a:fillRect/>
          </a:stretch>
        </p:blipFill>
        <p:spPr bwMode="auto">
          <a:xfrm>
            <a:off x="2769704" y="3837609"/>
            <a:ext cx="7089913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0720133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12191999" cy="6878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976438"/>
          </a:xfrm>
        </p:spPr>
        <p:txBody>
          <a:bodyPr>
            <a:normAutofit/>
          </a:bodyPr>
          <a:lstStyle/>
          <a:p>
            <a:endParaRPr lang="en-US" b="1" dirty="0">
              <a:solidFill>
                <a:srgbClr val="00B0F0"/>
              </a:solidFill>
              <a:latin typeface="Modern No. 20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 l="24028" t="35190" r="21379" b="51223"/>
          <a:stretch>
            <a:fillRect/>
          </a:stretch>
        </p:blipFill>
        <p:spPr bwMode="auto">
          <a:xfrm>
            <a:off x="2576443" y="159026"/>
            <a:ext cx="7103165" cy="99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 cstate="print"/>
          <a:srcRect l="24129" t="19611" r="21176" b="32035"/>
          <a:stretch>
            <a:fillRect/>
          </a:stretch>
        </p:blipFill>
        <p:spPr bwMode="auto">
          <a:xfrm>
            <a:off x="2569266" y="1167298"/>
            <a:ext cx="7116417" cy="2887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5" cstate="print"/>
          <a:srcRect l="24037" t="51812" r="21268" b="6250"/>
          <a:stretch>
            <a:fillRect/>
          </a:stretch>
        </p:blipFill>
        <p:spPr bwMode="auto">
          <a:xfrm>
            <a:off x="2570921" y="4048539"/>
            <a:ext cx="7116417" cy="2809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0720133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12191999" cy="6878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8300" y="1079500"/>
            <a:ext cx="5753100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84900" y="1066800"/>
            <a:ext cx="5537200" cy="123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40927" y="2641600"/>
            <a:ext cx="6326773" cy="3467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12191999" cy="6878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4188" y="725488"/>
            <a:ext cx="5243512" cy="572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91263" y="685800"/>
            <a:ext cx="5265737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</TotalTime>
  <Words>649</Words>
  <Application>Microsoft Office PowerPoint</Application>
  <PresentationFormat>Произвольный</PresentationFormat>
  <Paragraphs>60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Office Theme</vt:lpstr>
      <vt:lpstr>РЕЗУЛЬТАТЫ ГИА  ПО ФИЗИКЕ  2023 г</vt:lpstr>
      <vt:lpstr>Слайд 2</vt:lpstr>
      <vt:lpstr>Слайд 3</vt:lpstr>
      <vt:lpstr>СРЕДНИЙ БАЛЛ</vt:lpstr>
      <vt:lpstr>Средний процент выполнения заданий </vt:lpstr>
      <vt:lpstr>Слайд 6</vt:lpstr>
      <vt:lpstr>Слайд 7</vt:lpstr>
      <vt:lpstr>Слайд 8</vt:lpstr>
      <vt:lpstr>Слайд 9</vt:lpstr>
      <vt:lpstr>Слайд 10</vt:lpstr>
      <vt:lpstr>Слайд 11</vt:lpstr>
      <vt:lpstr>Изменения ЕГЭ 2024 г.</vt:lpstr>
      <vt:lpstr>Основные результаты ОГЭ по физике </vt:lpstr>
      <vt:lpstr>Слайд 14</vt:lpstr>
      <vt:lpstr>Слайд 15</vt:lpstr>
      <vt:lpstr>Слайд 16</vt:lpstr>
      <vt:lpstr>Слайд 17</vt:lpstr>
      <vt:lpstr>Слайд 18</vt:lpstr>
      <vt:lpstr> </vt:lpstr>
      <vt:lpstr>Рекомендации по совершенствованию преподавания учебного предмета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Наталья Борякина</dc:creator>
  <cp:lastModifiedBy>r11</cp:lastModifiedBy>
  <cp:revision>33</cp:revision>
  <dcterms:created xsi:type="dcterms:W3CDTF">2019-07-17T18:37:23Z</dcterms:created>
  <dcterms:modified xsi:type="dcterms:W3CDTF">2023-08-29T08:57:42Z</dcterms:modified>
</cp:coreProperties>
</file>