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9" r:id="rId3"/>
    <p:sldId id="260" r:id="rId4"/>
    <p:sldId id="261" r:id="rId5"/>
    <p:sldId id="262" r:id="rId6"/>
    <p:sldId id="266" r:id="rId7"/>
    <p:sldId id="263" r:id="rId8"/>
    <p:sldId id="264" r:id="rId9"/>
    <p:sldId id="271" r:id="rId10"/>
    <p:sldId id="272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708" autoAdjust="0"/>
  </p:normalViewPr>
  <p:slideViewPr>
    <p:cSldViewPr>
      <p:cViewPr>
        <p:scale>
          <a:sx n="90" d="100"/>
          <a:sy n="90" d="100"/>
        </p:scale>
        <p:origin x="-600" y="-6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92" d="100"/>
          <a:sy n="92" d="100"/>
        </p:scale>
        <p:origin x="-1860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31DF16-0A2C-43AC-8A93-CDA861EFC781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6CE1E6-CAE6-4D84-B22A-D229A99DB2D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271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D00FCB-C9F6-4502-9688-9868F521A451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B9E8D-A191-4A0F-9C99-54D2EDD1F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399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B9E8D-A191-4A0F-9C99-54D2EDD1F98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24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B9E8D-A191-4A0F-9C99-54D2EDD1F98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247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B9E8D-A191-4A0F-9C99-54D2EDD1F98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247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B9E8D-A191-4A0F-9C99-54D2EDD1F98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247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B9E8D-A191-4A0F-9C99-54D2EDD1F98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247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4B9E8D-A191-4A0F-9C99-54D2EDD1F98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7247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image" Target="../media/image7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emf"/><Relationship Id="rId3" Type="http://schemas.openxmlformats.org/officeDocument/2006/relationships/notesSlide" Target="../notesSlides/notesSlide5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3.png"/><Relationship Id="rId11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15.png"/><Relationship Id="rId4" Type="http://schemas.openxmlformats.org/officeDocument/2006/relationships/image" Target="../media/image12.png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r-tech.ru:90/" TargetMode="External"/><Relationship Id="rId7" Type="http://schemas.openxmlformats.org/officeDocument/2006/relationships/hyperlink" Target="mailto:malisheva-om@yandex.ru" TargetMode="External"/><Relationship Id="rId2" Type="http://schemas.openxmlformats.org/officeDocument/2006/relationships/hyperlink" Target="http://ir-tech.ru:91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es@ir-tech.ru" TargetMode="External"/><Relationship Id="rId5" Type="http://schemas.openxmlformats.org/officeDocument/2006/relationships/hyperlink" Target="http://eservices.asurso.ru/" TargetMode="External"/><Relationship Id="rId4" Type="http://schemas.openxmlformats.org/officeDocument/2006/relationships/hyperlink" Target="http://es.asurso.ru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9300" y="188640"/>
            <a:ext cx="7772400" cy="720080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Жизненный цикл заявления</a:t>
            </a:r>
            <a:endParaRPr lang="ru-RU" sz="28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037137"/>
            <a:ext cx="74295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521377"/>
            <a:ext cx="4445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343" y="5037136"/>
            <a:ext cx="74295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563" y="4184827"/>
            <a:ext cx="69532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Стрелка вправо 11"/>
          <p:cNvSpPr/>
          <p:nvPr/>
        </p:nvSpPr>
        <p:spPr>
          <a:xfrm rot="19925256">
            <a:off x="1330635" y="4860939"/>
            <a:ext cx="1516367" cy="253375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TextBox 20"/>
          <p:cNvSpPr txBox="1">
            <a:spLocks noChangeArrowheads="1"/>
          </p:cNvSpPr>
          <p:nvPr/>
        </p:nvSpPr>
        <p:spPr bwMode="auto">
          <a:xfrm>
            <a:off x="7627392" y="6149371"/>
            <a:ext cx="1008063" cy="34073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1200" dirty="0" smtClean="0">
                <a:solidFill>
                  <a:srgbClr val="333333"/>
                </a:solidFill>
              </a:rPr>
              <a:t>Вариант Б</a:t>
            </a:r>
            <a:endParaRPr lang="ru-RU" sz="1200" dirty="0">
              <a:solidFill>
                <a:srgbClr val="333333"/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 rot="17921806" flipV="1">
            <a:off x="3097049" y="3553602"/>
            <a:ext cx="965417" cy="268063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Box 20"/>
          <p:cNvSpPr txBox="1">
            <a:spLocks noChangeArrowheads="1"/>
          </p:cNvSpPr>
          <p:nvPr/>
        </p:nvSpPr>
        <p:spPr bwMode="auto">
          <a:xfrm>
            <a:off x="3013050" y="6067722"/>
            <a:ext cx="1008063" cy="34073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1200" dirty="0">
                <a:solidFill>
                  <a:srgbClr val="333333"/>
                </a:solidFill>
              </a:rPr>
              <a:t>Вариант </a:t>
            </a:r>
            <a:r>
              <a:rPr lang="ru-RU" sz="1200" dirty="0" smtClean="0">
                <a:solidFill>
                  <a:srgbClr val="333333"/>
                </a:solidFill>
              </a:rPr>
              <a:t>А</a:t>
            </a:r>
            <a:endParaRPr lang="ru-RU" sz="1200" dirty="0">
              <a:solidFill>
                <a:srgbClr val="333333"/>
              </a:solidFill>
            </a:endParaRPr>
          </a:p>
        </p:txBody>
      </p:sp>
      <p:grpSp>
        <p:nvGrpSpPr>
          <p:cNvPr id="16" name="Группа 50"/>
          <p:cNvGrpSpPr>
            <a:grpSpLocks/>
          </p:cNvGrpSpPr>
          <p:nvPr/>
        </p:nvGrpSpPr>
        <p:grpSpPr bwMode="auto">
          <a:xfrm>
            <a:off x="2483768" y="2566620"/>
            <a:ext cx="2424112" cy="1008062"/>
            <a:chOff x="3230137" y="2636912"/>
            <a:chExt cx="2424458" cy="1008192"/>
          </a:xfrm>
        </p:grpSpPr>
        <p:pic>
          <p:nvPicPr>
            <p:cNvPr id="17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29292" y="2924175"/>
              <a:ext cx="525303" cy="720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8" name="Группа 49"/>
            <p:cNvGrpSpPr>
              <a:grpSpLocks/>
            </p:cNvGrpSpPr>
            <p:nvPr/>
          </p:nvGrpSpPr>
          <p:grpSpPr bwMode="auto">
            <a:xfrm>
              <a:off x="3230137" y="2636912"/>
              <a:ext cx="2205959" cy="405759"/>
              <a:chOff x="3203848" y="2708920"/>
              <a:chExt cx="2205959" cy="405759"/>
            </a:xfrm>
          </p:grpSpPr>
          <p:sp>
            <p:nvSpPr>
              <p:cNvPr id="19" name="TextBox 32"/>
              <p:cNvSpPr txBox="1">
                <a:spLocks noChangeArrowheads="1"/>
              </p:cNvSpPr>
              <p:nvPr/>
            </p:nvSpPr>
            <p:spPr bwMode="auto">
              <a:xfrm>
                <a:off x="3203848" y="2708920"/>
                <a:ext cx="1944216" cy="230832"/>
              </a:xfrm>
              <a:prstGeom prst="rect">
                <a:avLst/>
              </a:prstGeom>
              <a:noFill/>
              <a:ln w="9525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900" b="1">
                    <a:latin typeface="Arial" charset="0"/>
                  </a:rPr>
                  <a:t>АИС «Е-услуги. Образование»</a:t>
                </a:r>
              </a:p>
            </p:txBody>
          </p:sp>
          <p:cxnSp>
            <p:nvCxnSpPr>
              <p:cNvPr id="20" name="Прямая соединительная линия 19"/>
              <p:cNvCxnSpPr>
                <a:stCxn id="19" idx="3"/>
              </p:cNvCxnSpPr>
              <p:nvPr/>
            </p:nvCxnSpPr>
            <p:spPr>
              <a:xfrm>
                <a:off x="5147226" y="2824822"/>
                <a:ext cx="215931" cy="244506"/>
              </a:xfrm>
              <a:prstGeom prst="line">
                <a:avLst/>
              </a:prstGeom>
              <a:ln w="12700">
                <a:solidFill>
                  <a:srgbClr val="3333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Овал 20"/>
              <p:cNvSpPr/>
              <p:nvPr/>
            </p:nvSpPr>
            <p:spPr>
              <a:xfrm>
                <a:off x="5363156" y="3069328"/>
                <a:ext cx="46044" cy="46044"/>
              </a:xfrm>
              <a:prstGeom prst="ellipse">
                <a:avLst/>
              </a:prstGeom>
              <a:solidFill>
                <a:srgbClr val="333333"/>
              </a:solidFill>
              <a:ln>
                <a:solidFill>
                  <a:srgbClr val="333333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</p:grpSp>
      </p:grpSp>
      <p:grpSp>
        <p:nvGrpSpPr>
          <p:cNvPr id="22" name="Группа 48"/>
          <p:cNvGrpSpPr>
            <a:grpSpLocks/>
          </p:cNvGrpSpPr>
          <p:nvPr/>
        </p:nvGrpSpPr>
        <p:grpSpPr bwMode="auto">
          <a:xfrm>
            <a:off x="6012532" y="3640314"/>
            <a:ext cx="1584325" cy="1089025"/>
            <a:chOff x="4212009" y="3789363"/>
            <a:chExt cx="1584127" cy="1089202"/>
          </a:xfrm>
        </p:grpSpPr>
        <p:pic>
          <p:nvPicPr>
            <p:cNvPr id="23" name="Picture 39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5663" y="3789363"/>
              <a:ext cx="525160" cy="719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TextBox 35"/>
            <p:cNvSpPr txBox="1">
              <a:spLocks noChangeArrowheads="1"/>
            </p:cNvSpPr>
            <p:nvPr/>
          </p:nvSpPr>
          <p:spPr bwMode="auto">
            <a:xfrm>
              <a:off x="4212009" y="4509188"/>
              <a:ext cx="1584127" cy="3693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900" b="1">
                  <a:latin typeface="Arial" charset="0"/>
                </a:rPr>
                <a:t>ЕПГУ или </a:t>
              </a:r>
              <a:br>
                <a:rPr lang="ru-RU" altLang="ru-RU" sz="900" b="1">
                  <a:latin typeface="Arial" charset="0"/>
                </a:rPr>
              </a:br>
              <a:r>
                <a:rPr lang="ru-RU" altLang="ru-RU" sz="900" b="1">
                  <a:latin typeface="Arial" charset="0"/>
                </a:rPr>
                <a:t>веб-сайт ЗАО «ИРТех»</a:t>
              </a:r>
            </a:p>
          </p:txBody>
        </p:sp>
      </p:grpSp>
      <p:sp>
        <p:nvSpPr>
          <p:cNvPr id="25" name="Стрелка вправо 24"/>
          <p:cNvSpPr/>
          <p:nvPr/>
        </p:nvSpPr>
        <p:spPr>
          <a:xfrm rot="12727399">
            <a:off x="5401671" y="3473192"/>
            <a:ext cx="722687" cy="226192"/>
          </a:xfrm>
          <a:prstGeom prst="rightArrow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2886196"/>
            <a:ext cx="3409553" cy="35671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220072" y="2917194"/>
            <a:ext cx="3409553" cy="35671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611560" y="1124744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ru-RU" dirty="0" smtClean="0">
                <a:solidFill>
                  <a:schemeClr val="accent1"/>
                </a:solidFill>
                <a:latin typeface="Arial" charset="0"/>
              </a:rPr>
              <a:t>1. </a:t>
            </a:r>
            <a:r>
              <a:rPr lang="ru-RU" altLang="ru-RU" b="1" dirty="0" smtClean="0">
                <a:solidFill>
                  <a:schemeClr val="accent1"/>
                </a:solidFill>
                <a:latin typeface="Arial" charset="0"/>
              </a:rPr>
              <a:t>РЕГИСТРАЦИЯ </a:t>
            </a:r>
            <a:r>
              <a:rPr lang="ru-RU" altLang="ru-RU" b="1" dirty="0">
                <a:solidFill>
                  <a:schemeClr val="accent1"/>
                </a:solidFill>
                <a:latin typeface="Arial" charset="0"/>
              </a:rPr>
              <a:t>ЗАЯВЛЕНИЯ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611560" y="1561040"/>
            <a:ext cx="8352928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ru-RU" altLang="ru-RU" sz="1400" b="1" u="sng" dirty="0">
                <a:solidFill>
                  <a:srgbClr val="0066CC"/>
                </a:solidFill>
                <a:latin typeface="Arial" charset="0"/>
              </a:rPr>
              <a:t>Вариант </a:t>
            </a:r>
            <a:r>
              <a:rPr lang="ru-RU" altLang="ru-RU" sz="1400" b="1" u="sng" dirty="0" smtClean="0">
                <a:solidFill>
                  <a:srgbClr val="0066CC"/>
                </a:solidFill>
                <a:latin typeface="Arial" charset="0"/>
              </a:rPr>
              <a:t>А.</a:t>
            </a:r>
            <a:r>
              <a:rPr lang="ru-RU" altLang="ru-RU" sz="1400" b="1" dirty="0" smtClean="0">
                <a:solidFill>
                  <a:srgbClr val="0066CC"/>
                </a:solidFill>
                <a:latin typeface="Arial" charset="0"/>
              </a:rPr>
              <a:t> </a:t>
            </a:r>
            <a:r>
              <a:rPr lang="ru-RU" altLang="ru-RU" sz="1400" dirty="0">
                <a:solidFill>
                  <a:srgbClr val="333333"/>
                </a:solidFill>
                <a:latin typeface="Arial" charset="0"/>
              </a:rPr>
              <a:t>Заявитель обращается непосредственно в ДО, и специалист ДО регистрирует заявление в Системе.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ru-RU" altLang="ru-RU" sz="1400" b="1" u="sng" dirty="0">
                <a:solidFill>
                  <a:srgbClr val="0066CC"/>
                </a:solidFill>
                <a:latin typeface="Arial" charset="0"/>
              </a:rPr>
              <a:t>Вариант </a:t>
            </a:r>
            <a:r>
              <a:rPr lang="ru-RU" altLang="ru-RU" sz="1400" b="1" u="sng" dirty="0" smtClean="0">
                <a:solidFill>
                  <a:srgbClr val="0066CC"/>
                </a:solidFill>
                <a:latin typeface="Arial" charset="0"/>
              </a:rPr>
              <a:t>Б.</a:t>
            </a:r>
            <a:r>
              <a:rPr lang="ru-RU" altLang="ru-RU" sz="1400" b="1" dirty="0" smtClean="0">
                <a:solidFill>
                  <a:srgbClr val="0066CC"/>
                </a:solidFill>
                <a:latin typeface="Arial" charset="0"/>
              </a:rPr>
              <a:t> </a:t>
            </a:r>
            <a:r>
              <a:rPr lang="ru-RU" altLang="ru-RU" sz="1400" dirty="0">
                <a:solidFill>
                  <a:srgbClr val="333333"/>
                </a:solidFill>
                <a:latin typeface="Arial" charset="0"/>
              </a:rPr>
              <a:t>Заявитель самостоятельно регистрирует заявление в Системе через Портал или веб-сайт.</a:t>
            </a:r>
          </a:p>
        </p:txBody>
      </p:sp>
      <p:sp>
        <p:nvSpPr>
          <p:cNvPr id="30" name="Стрелка вправо 29"/>
          <p:cNvSpPr/>
          <p:nvPr/>
        </p:nvSpPr>
        <p:spPr>
          <a:xfrm rot="19232741">
            <a:off x="5977657" y="4845545"/>
            <a:ext cx="401274" cy="187692"/>
          </a:xfrm>
          <a:prstGeom prst="rightArrow">
            <a:avLst>
              <a:gd name="adj1" fmla="val 55444"/>
              <a:gd name="adj2" fmla="val 5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1" name="TextBox 20"/>
          <p:cNvSpPr txBox="1">
            <a:spLocks noChangeArrowheads="1"/>
          </p:cNvSpPr>
          <p:nvPr/>
        </p:nvSpPr>
        <p:spPr bwMode="auto">
          <a:xfrm>
            <a:off x="631507" y="2886196"/>
            <a:ext cx="2164055" cy="4154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1400" b="1" dirty="0" smtClean="0">
                <a:solidFill>
                  <a:srgbClr val="333333"/>
                </a:solidFill>
              </a:rPr>
              <a:t>ОЖИДАЕТ ПОДПИСИ</a:t>
            </a:r>
            <a:endParaRPr lang="ru-RU" sz="1400" b="1" dirty="0">
              <a:solidFill>
                <a:srgbClr val="333333"/>
              </a:solidFill>
            </a:endParaRPr>
          </a:p>
        </p:txBody>
      </p:sp>
      <p:sp>
        <p:nvSpPr>
          <p:cNvPr id="32" name="TextBox 20"/>
          <p:cNvSpPr txBox="1">
            <a:spLocks noChangeArrowheads="1"/>
          </p:cNvSpPr>
          <p:nvPr/>
        </p:nvSpPr>
        <p:spPr bwMode="auto">
          <a:xfrm>
            <a:off x="7621562" y="2886196"/>
            <a:ext cx="1008063" cy="3820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1400" b="1" dirty="0" smtClean="0">
                <a:solidFill>
                  <a:srgbClr val="333333"/>
                </a:solidFill>
              </a:rPr>
              <a:t>НОВОЕ</a:t>
            </a:r>
            <a:endParaRPr lang="ru-RU" sz="1400" b="1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749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art_21_12_picture_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390" y="1358771"/>
            <a:ext cx="8522097" cy="2850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67544" y="404664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По окончании ввода причины отзыва заявления из рассмотрения нажмите кнопку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Ок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В итоге заявление приобретает статус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Заморожен до повторного обращения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и процесс рассмотрения данного заявления приостанавливается.</a:t>
            </a:r>
          </a:p>
          <a:p>
            <a:pPr algn="just"/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Для возврата заявления в процесс рассмотрения нажмите команду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Восстановить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pic>
        <p:nvPicPr>
          <p:cNvPr id="5124" name="Picture 4" descr="part_21_12_picture_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467225"/>
            <a:ext cx="4610100" cy="2390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970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051720" y="260648"/>
            <a:ext cx="51845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Отказ </a:t>
            </a:r>
            <a:r>
              <a:rPr lang="ru-RU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 направления в ДОУ</a:t>
            </a:r>
            <a:endParaRPr lang="ru-RU" sz="2000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Рисунок 4" descr="part_21_9_picture_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790922"/>
            <a:ext cx="7200800" cy="259228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309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5356" y="4365104"/>
            <a:ext cx="3763645" cy="203073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573870" y="3762618"/>
            <a:ext cx="77048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После нажатия команды </a:t>
            </a:r>
            <a:r>
              <a:rPr lang="ru-RU" sz="1400" b="1" dirty="0"/>
              <a:t>Отказаться от назначенного ДОУ</a:t>
            </a:r>
            <a:r>
              <a:rPr lang="ru-RU" sz="1400" dirty="0"/>
              <a:t> появляется окно, в котором следует указать причину отказа. Для отмены действия нажмите кнопку </a:t>
            </a:r>
            <a:r>
              <a:rPr lang="ru-RU" sz="1400" b="1" dirty="0"/>
              <a:t>Отмена</a:t>
            </a:r>
            <a:r>
              <a:rPr lang="ru-RU" sz="1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9447725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art_21_9_picture_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417" y="727370"/>
            <a:ext cx="7560840" cy="252028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part_21_9_picture_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9093" y="3894058"/>
            <a:ext cx="5762625" cy="233934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947914" y="188640"/>
            <a:ext cx="77285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Заявление можно вернуть в процесс рассмотрения. Для этого нажмите команду </a:t>
            </a:r>
            <a:r>
              <a:rPr lang="ru-RU" sz="1400" b="1" dirty="0"/>
              <a:t>Восстановить</a:t>
            </a:r>
            <a:r>
              <a:rPr lang="ru-RU" sz="1400" dirty="0"/>
              <a:t>. В открывшемся окне укажите причину восстановления заявления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028429" y="3370838"/>
            <a:ext cx="7344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После восстановления заявление принимает статус </a:t>
            </a:r>
            <a:r>
              <a:rPr lang="ru-RU" sz="1400" b="1" dirty="0"/>
              <a:t>Новое</a:t>
            </a:r>
            <a:r>
              <a:rPr lang="ru-RU" sz="1400" dirty="0"/>
              <a:t> и требует повторной проверки информации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259632" y="6365557"/>
            <a:ext cx="648072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В продолжение работы с заявлением переведите его в статус </a:t>
            </a:r>
            <a:r>
              <a:rPr lang="ru-RU" sz="1400" b="1" dirty="0"/>
              <a:t>Очередник</a:t>
            </a:r>
            <a:r>
              <a:rPr lang="ru-RU" sz="1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880576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9300" y="188640"/>
            <a:ext cx="7772400" cy="720080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Жизненный цикл заявления</a:t>
            </a:r>
            <a:endParaRPr lang="ru-RU" sz="28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037137"/>
            <a:ext cx="74295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521377"/>
            <a:ext cx="4445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563" y="4184827"/>
            <a:ext cx="69532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Стрелка вправо 11"/>
          <p:cNvSpPr/>
          <p:nvPr/>
        </p:nvSpPr>
        <p:spPr>
          <a:xfrm rot="19925256">
            <a:off x="1330635" y="4860939"/>
            <a:ext cx="1516367" cy="253375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TextBox 20"/>
          <p:cNvSpPr txBox="1">
            <a:spLocks noChangeArrowheads="1"/>
          </p:cNvSpPr>
          <p:nvPr/>
        </p:nvSpPr>
        <p:spPr bwMode="auto">
          <a:xfrm>
            <a:off x="7627392" y="6149371"/>
            <a:ext cx="1008063" cy="34073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1200" dirty="0" smtClean="0">
                <a:solidFill>
                  <a:srgbClr val="333333"/>
                </a:solidFill>
              </a:rPr>
              <a:t>Вариант Б</a:t>
            </a:r>
            <a:endParaRPr lang="ru-RU" sz="1200" dirty="0">
              <a:solidFill>
                <a:srgbClr val="333333"/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 rot="17921806" flipV="1">
            <a:off x="3097049" y="3553602"/>
            <a:ext cx="965417" cy="268063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Box 20"/>
          <p:cNvSpPr txBox="1">
            <a:spLocks noChangeArrowheads="1"/>
          </p:cNvSpPr>
          <p:nvPr/>
        </p:nvSpPr>
        <p:spPr bwMode="auto">
          <a:xfrm>
            <a:off x="3013050" y="6067722"/>
            <a:ext cx="1008063" cy="34073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1200" dirty="0">
                <a:solidFill>
                  <a:srgbClr val="333333"/>
                </a:solidFill>
              </a:rPr>
              <a:t>Вариант </a:t>
            </a:r>
            <a:r>
              <a:rPr lang="ru-RU" sz="1200" dirty="0" smtClean="0">
                <a:solidFill>
                  <a:srgbClr val="333333"/>
                </a:solidFill>
              </a:rPr>
              <a:t>А</a:t>
            </a:r>
            <a:endParaRPr lang="ru-RU" sz="1200" dirty="0">
              <a:solidFill>
                <a:srgbClr val="333333"/>
              </a:solidFill>
            </a:endParaRPr>
          </a:p>
        </p:txBody>
      </p:sp>
      <p:grpSp>
        <p:nvGrpSpPr>
          <p:cNvPr id="16" name="Группа 50"/>
          <p:cNvGrpSpPr>
            <a:grpSpLocks/>
          </p:cNvGrpSpPr>
          <p:nvPr/>
        </p:nvGrpSpPr>
        <p:grpSpPr bwMode="auto">
          <a:xfrm>
            <a:off x="2483768" y="2566620"/>
            <a:ext cx="2424112" cy="1008062"/>
            <a:chOff x="3230137" y="2636912"/>
            <a:chExt cx="2424458" cy="1008192"/>
          </a:xfrm>
        </p:grpSpPr>
        <p:pic>
          <p:nvPicPr>
            <p:cNvPr id="17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29292" y="2924175"/>
              <a:ext cx="525303" cy="720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8" name="Группа 49"/>
            <p:cNvGrpSpPr>
              <a:grpSpLocks/>
            </p:cNvGrpSpPr>
            <p:nvPr/>
          </p:nvGrpSpPr>
          <p:grpSpPr bwMode="auto">
            <a:xfrm>
              <a:off x="3230137" y="2636912"/>
              <a:ext cx="2205959" cy="405759"/>
              <a:chOff x="3203848" y="2708920"/>
              <a:chExt cx="2205959" cy="405759"/>
            </a:xfrm>
          </p:grpSpPr>
          <p:sp>
            <p:nvSpPr>
              <p:cNvPr id="19" name="TextBox 32"/>
              <p:cNvSpPr txBox="1">
                <a:spLocks noChangeArrowheads="1"/>
              </p:cNvSpPr>
              <p:nvPr/>
            </p:nvSpPr>
            <p:spPr bwMode="auto">
              <a:xfrm>
                <a:off x="3203848" y="2708920"/>
                <a:ext cx="1944216" cy="230832"/>
              </a:xfrm>
              <a:prstGeom prst="rect">
                <a:avLst/>
              </a:prstGeom>
              <a:noFill/>
              <a:ln w="9525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900" b="1">
                    <a:latin typeface="Arial" charset="0"/>
                  </a:rPr>
                  <a:t>АИС «Е-услуги. Образование»</a:t>
                </a:r>
              </a:p>
            </p:txBody>
          </p:sp>
          <p:cxnSp>
            <p:nvCxnSpPr>
              <p:cNvPr id="20" name="Прямая соединительная линия 19"/>
              <p:cNvCxnSpPr>
                <a:stCxn id="19" idx="3"/>
              </p:cNvCxnSpPr>
              <p:nvPr/>
            </p:nvCxnSpPr>
            <p:spPr>
              <a:xfrm>
                <a:off x="5147226" y="2824822"/>
                <a:ext cx="215931" cy="244506"/>
              </a:xfrm>
              <a:prstGeom prst="line">
                <a:avLst/>
              </a:prstGeom>
              <a:ln w="12700">
                <a:solidFill>
                  <a:srgbClr val="3333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Овал 20"/>
              <p:cNvSpPr/>
              <p:nvPr/>
            </p:nvSpPr>
            <p:spPr>
              <a:xfrm>
                <a:off x="5363156" y="3069328"/>
                <a:ext cx="46044" cy="46044"/>
              </a:xfrm>
              <a:prstGeom prst="ellipse">
                <a:avLst/>
              </a:prstGeom>
              <a:solidFill>
                <a:srgbClr val="333333"/>
              </a:solidFill>
              <a:ln>
                <a:solidFill>
                  <a:srgbClr val="333333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</p:grpSp>
      </p:grpSp>
      <p:grpSp>
        <p:nvGrpSpPr>
          <p:cNvPr id="22" name="Группа 48"/>
          <p:cNvGrpSpPr>
            <a:grpSpLocks/>
          </p:cNvGrpSpPr>
          <p:nvPr/>
        </p:nvGrpSpPr>
        <p:grpSpPr bwMode="auto">
          <a:xfrm>
            <a:off x="5137104" y="4156251"/>
            <a:ext cx="1584325" cy="1089025"/>
            <a:chOff x="4212009" y="3789363"/>
            <a:chExt cx="1584127" cy="1089202"/>
          </a:xfrm>
        </p:grpSpPr>
        <p:pic>
          <p:nvPicPr>
            <p:cNvPr id="23" name="Picture 39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5663" y="3789363"/>
              <a:ext cx="525160" cy="719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TextBox 35"/>
            <p:cNvSpPr txBox="1">
              <a:spLocks noChangeArrowheads="1"/>
            </p:cNvSpPr>
            <p:nvPr/>
          </p:nvSpPr>
          <p:spPr bwMode="auto">
            <a:xfrm>
              <a:off x="4212009" y="4509188"/>
              <a:ext cx="1584127" cy="3693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900" b="1">
                  <a:latin typeface="Arial" charset="0"/>
                </a:rPr>
                <a:t>ЕПГУ или </a:t>
              </a:r>
              <a:br>
                <a:rPr lang="ru-RU" altLang="ru-RU" sz="900" b="1">
                  <a:latin typeface="Arial" charset="0"/>
                </a:rPr>
              </a:br>
              <a:r>
                <a:rPr lang="ru-RU" altLang="ru-RU" sz="900" b="1">
                  <a:latin typeface="Arial" charset="0"/>
                </a:rPr>
                <a:t>веб-сайт ЗАО «ИРТех»</a:t>
              </a: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611560" y="2886196"/>
            <a:ext cx="3409553" cy="35671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220072" y="2917194"/>
            <a:ext cx="3409553" cy="35671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611560" y="1124744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ru-RU" b="1" dirty="0" smtClean="0">
                <a:solidFill>
                  <a:schemeClr val="accent1"/>
                </a:solidFill>
                <a:latin typeface="Arial" charset="0"/>
              </a:rPr>
              <a:t>2. ПОДПИСАНИЕ ЗАЯВЛЕНИЯ</a:t>
            </a:r>
            <a:endParaRPr lang="ru-RU" altLang="ru-RU" b="1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31" name="TextBox 20"/>
          <p:cNvSpPr txBox="1">
            <a:spLocks noChangeArrowheads="1"/>
          </p:cNvSpPr>
          <p:nvPr/>
        </p:nvSpPr>
        <p:spPr bwMode="auto">
          <a:xfrm>
            <a:off x="631507" y="2886196"/>
            <a:ext cx="1204189" cy="4154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1400" b="1" dirty="0" smtClean="0">
                <a:solidFill>
                  <a:srgbClr val="333333"/>
                </a:solidFill>
              </a:rPr>
              <a:t>НОВОЕ</a:t>
            </a:r>
            <a:endParaRPr lang="ru-RU" sz="1400" b="1" dirty="0">
              <a:solidFill>
                <a:srgbClr val="333333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27050" y="1494076"/>
            <a:ext cx="8309446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ru-RU" altLang="ru-RU" sz="1400" b="1" u="sng" dirty="0">
                <a:solidFill>
                  <a:srgbClr val="0066CC"/>
                </a:solidFill>
                <a:latin typeface="Arial" charset="0"/>
              </a:rPr>
              <a:t>Вариант </a:t>
            </a:r>
            <a:r>
              <a:rPr lang="ru-RU" altLang="ru-RU" sz="1400" b="1" u="sng" dirty="0" smtClean="0">
                <a:solidFill>
                  <a:srgbClr val="0066CC"/>
                </a:solidFill>
                <a:latin typeface="Arial" charset="0"/>
              </a:rPr>
              <a:t>А.</a:t>
            </a:r>
            <a:r>
              <a:rPr lang="ru-RU" altLang="ru-RU" sz="1400" b="1" dirty="0" smtClean="0">
                <a:solidFill>
                  <a:srgbClr val="0066CC"/>
                </a:solidFill>
                <a:latin typeface="Arial" charset="0"/>
              </a:rPr>
              <a:t> </a:t>
            </a:r>
            <a:r>
              <a:rPr lang="ru-RU" altLang="ru-RU" sz="1400" dirty="0">
                <a:solidFill>
                  <a:srgbClr val="333333"/>
                </a:solidFill>
                <a:latin typeface="Arial" charset="0"/>
              </a:rPr>
              <a:t>По окончании регистрации заявления специалист ДО распечатывает бланк и дает на подпись Заявителю. После этого специалист ДО фиксирует факт подписания заявления в Системе.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ru-RU" altLang="ru-RU" sz="1400" b="1" u="sng" dirty="0">
                <a:solidFill>
                  <a:srgbClr val="0066CC"/>
                </a:solidFill>
                <a:latin typeface="Arial" charset="0"/>
              </a:rPr>
              <a:t>Вариант </a:t>
            </a:r>
            <a:r>
              <a:rPr lang="ru-RU" altLang="ru-RU" sz="1400" b="1" u="sng" dirty="0" smtClean="0">
                <a:solidFill>
                  <a:srgbClr val="0066CC"/>
                </a:solidFill>
                <a:latin typeface="Arial" charset="0"/>
              </a:rPr>
              <a:t>Б.</a:t>
            </a:r>
            <a:r>
              <a:rPr lang="ru-RU" altLang="ru-RU" sz="1400" b="1" dirty="0" smtClean="0">
                <a:solidFill>
                  <a:srgbClr val="0066CC"/>
                </a:solidFill>
                <a:latin typeface="Arial" charset="0"/>
              </a:rPr>
              <a:t> </a:t>
            </a:r>
            <a:r>
              <a:rPr lang="ru-RU" altLang="ru-RU" sz="1400" dirty="0">
                <a:solidFill>
                  <a:srgbClr val="333333"/>
                </a:solidFill>
                <a:latin typeface="Arial" charset="0"/>
              </a:rPr>
              <a:t>Фиксация факта подписания заявления в  Системе не </a:t>
            </a:r>
            <a:r>
              <a:rPr lang="ru-RU" altLang="ru-RU" dirty="0">
                <a:solidFill>
                  <a:srgbClr val="333333"/>
                </a:solidFill>
                <a:latin typeface="Arial" charset="0"/>
              </a:rPr>
              <a:t>требуется.</a:t>
            </a:r>
          </a:p>
        </p:txBody>
      </p:sp>
      <p:sp>
        <p:nvSpPr>
          <p:cNvPr id="29" name="Стрелка вправо 28"/>
          <p:cNvSpPr/>
          <p:nvPr/>
        </p:nvSpPr>
        <p:spPr>
          <a:xfrm rot="12887569">
            <a:off x="4965699" y="3911513"/>
            <a:ext cx="2810399" cy="27975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3" name="Крест 32"/>
          <p:cNvSpPr/>
          <p:nvPr/>
        </p:nvSpPr>
        <p:spPr>
          <a:xfrm rot="20042548">
            <a:off x="6021537" y="3727353"/>
            <a:ext cx="648072" cy="648072"/>
          </a:xfrm>
          <a:prstGeom prst="plus">
            <a:avLst>
              <a:gd name="adj" fmla="val 41167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34" name="Группа 43"/>
          <p:cNvGrpSpPr>
            <a:grpSpLocks/>
          </p:cNvGrpSpPr>
          <p:nvPr/>
        </p:nvGrpSpPr>
        <p:grpSpPr bwMode="auto">
          <a:xfrm>
            <a:off x="7540872" y="4677703"/>
            <a:ext cx="935037" cy="1152525"/>
            <a:chOff x="6589713" y="4221163"/>
            <a:chExt cx="935037" cy="1152525"/>
          </a:xfrm>
        </p:grpSpPr>
        <p:pic>
          <p:nvPicPr>
            <p:cNvPr id="35" name="Picture 62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661150" y="4221163"/>
              <a:ext cx="628650" cy="9620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6" name="TextBox 35"/>
            <p:cNvSpPr txBox="1">
              <a:spLocks noChangeArrowheads="1"/>
            </p:cNvSpPr>
            <p:nvPr/>
          </p:nvSpPr>
          <p:spPr bwMode="auto">
            <a:xfrm>
              <a:off x="6589713" y="5111750"/>
              <a:ext cx="935037" cy="261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1100" b="1">
                  <a:latin typeface="Arial" charset="0"/>
                </a:rPr>
                <a:t>Заявитель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8274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9300" y="188640"/>
            <a:ext cx="7772400" cy="720080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Жизненный цикл заявления</a:t>
            </a:r>
            <a:endParaRPr lang="ru-RU" sz="28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037137"/>
            <a:ext cx="74295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521377"/>
            <a:ext cx="444500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563" y="4184827"/>
            <a:ext cx="69532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Стрелка вправо 11"/>
          <p:cNvSpPr/>
          <p:nvPr/>
        </p:nvSpPr>
        <p:spPr>
          <a:xfrm rot="19925256">
            <a:off x="1330635" y="4860939"/>
            <a:ext cx="1516367" cy="253375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TextBox 20"/>
          <p:cNvSpPr txBox="1">
            <a:spLocks noChangeArrowheads="1"/>
          </p:cNvSpPr>
          <p:nvPr/>
        </p:nvSpPr>
        <p:spPr bwMode="auto">
          <a:xfrm>
            <a:off x="7627392" y="6149371"/>
            <a:ext cx="1008063" cy="34073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1200" dirty="0" smtClean="0">
                <a:solidFill>
                  <a:srgbClr val="333333"/>
                </a:solidFill>
              </a:rPr>
              <a:t>Вариант Б</a:t>
            </a:r>
            <a:endParaRPr lang="ru-RU" sz="1200" dirty="0">
              <a:solidFill>
                <a:srgbClr val="333333"/>
              </a:solidFill>
            </a:endParaRPr>
          </a:p>
        </p:txBody>
      </p:sp>
      <p:sp>
        <p:nvSpPr>
          <p:cNvPr id="14" name="Стрелка вправо 13"/>
          <p:cNvSpPr/>
          <p:nvPr/>
        </p:nvSpPr>
        <p:spPr>
          <a:xfrm rot="17921806" flipV="1">
            <a:off x="3097049" y="3553602"/>
            <a:ext cx="965417" cy="268063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TextBox 20"/>
          <p:cNvSpPr txBox="1">
            <a:spLocks noChangeArrowheads="1"/>
          </p:cNvSpPr>
          <p:nvPr/>
        </p:nvSpPr>
        <p:spPr bwMode="auto">
          <a:xfrm>
            <a:off x="2987824" y="6067722"/>
            <a:ext cx="1008063" cy="34073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1200" dirty="0">
                <a:solidFill>
                  <a:srgbClr val="333333"/>
                </a:solidFill>
              </a:rPr>
              <a:t>Вариант </a:t>
            </a:r>
            <a:r>
              <a:rPr lang="ru-RU" sz="1200" dirty="0" smtClean="0">
                <a:solidFill>
                  <a:srgbClr val="333333"/>
                </a:solidFill>
              </a:rPr>
              <a:t>А</a:t>
            </a:r>
            <a:endParaRPr lang="ru-RU" sz="1200" dirty="0">
              <a:solidFill>
                <a:srgbClr val="333333"/>
              </a:solidFill>
            </a:endParaRPr>
          </a:p>
        </p:txBody>
      </p:sp>
      <p:grpSp>
        <p:nvGrpSpPr>
          <p:cNvPr id="16" name="Группа 50"/>
          <p:cNvGrpSpPr>
            <a:grpSpLocks/>
          </p:cNvGrpSpPr>
          <p:nvPr/>
        </p:nvGrpSpPr>
        <p:grpSpPr bwMode="auto">
          <a:xfrm>
            <a:off x="2483768" y="2630667"/>
            <a:ext cx="2424112" cy="1008062"/>
            <a:chOff x="3230137" y="2636912"/>
            <a:chExt cx="2424458" cy="1008192"/>
          </a:xfrm>
        </p:grpSpPr>
        <p:pic>
          <p:nvPicPr>
            <p:cNvPr id="17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29292" y="2924175"/>
              <a:ext cx="525303" cy="720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8" name="Группа 49"/>
            <p:cNvGrpSpPr>
              <a:grpSpLocks/>
            </p:cNvGrpSpPr>
            <p:nvPr/>
          </p:nvGrpSpPr>
          <p:grpSpPr bwMode="auto">
            <a:xfrm>
              <a:off x="3230137" y="2636912"/>
              <a:ext cx="2205959" cy="405759"/>
              <a:chOff x="3203848" y="2708920"/>
              <a:chExt cx="2205959" cy="405759"/>
            </a:xfrm>
          </p:grpSpPr>
          <p:sp>
            <p:nvSpPr>
              <p:cNvPr id="19" name="TextBox 32"/>
              <p:cNvSpPr txBox="1">
                <a:spLocks noChangeArrowheads="1"/>
              </p:cNvSpPr>
              <p:nvPr/>
            </p:nvSpPr>
            <p:spPr bwMode="auto">
              <a:xfrm>
                <a:off x="3203848" y="2708920"/>
                <a:ext cx="1944216" cy="230832"/>
              </a:xfrm>
              <a:prstGeom prst="rect">
                <a:avLst/>
              </a:prstGeom>
              <a:noFill/>
              <a:ln w="9525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900" b="1">
                    <a:latin typeface="Arial" charset="0"/>
                  </a:rPr>
                  <a:t>АИС «Е-услуги. Образование»</a:t>
                </a:r>
              </a:p>
            </p:txBody>
          </p:sp>
          <p:cxnSp>
            <p:nvCxnSpPr>
              <p:cNvPr id="20" name="Прямая соединительная линия 19"/>
              <p:cNvCxnSpPr>
                <a:stCxn id="19" idx="3"/>
              </p:cNvCxnSpPr>
              <p:nvPr/>
            </p:nvCxnSpPr>
            <p:spPr>
              <a:xfrm>
                <a:off x="5147226" y="2824822"/>
                <a:ext cx="215931" cy="244506"/>
              </a:xfrm>
              <a:prstGeom prst="line">
                <a:avLst/>
              </a:prstGeom>
              <a:ln w="12700">
                <a:solidFill>
                  <a:srgbClr val="3333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1" name="Овал 20"/>
              <p:cNvSpPr/>
              <p:nvPr/>
            </p:nvSpPr>
            <p:spPr>
              <a:xfrm>
                <a:off x="5363156" y="3069328"/>
                <a:ext cx="46044" cy="46044"/>
              </a:xfrm>
              <a:prstGeom prst="ellipse">
                <a:avLst/>
              </a:prstGeom>
              <a:solidFill>
                <a:srgbClr val="333333"/>
              </a:solidFill>
              <a:ln>
                <a:solidFill>
                  <a:srgbClr val="333333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</p:grpSp>
      </p:grpSp>
      <p:grpSp>
        <p:nvGrpSpPr>
          <p:cNvPr id="22" name="Группа 48"/>
          <p:cNvGrpSpPr>
            <a:grpSpLocks/>
          </p:cNvGrpSpPr>
          <p:nvPr/>
        </p:nvGrpSpPr>
        <p:grpSpPr bwMode="auto">
          <a:xfrm>
            <a:off x="5137104" y="4156251"/>
            <a:ext cx="1584325" cy="1089025"/>
            <a:chOff x="4212009" y="3789363"/>
            <a:chExt cx="1584127" cy="1089202"/>
          </a:xfrm>
        </p:grpSpPr>
        <p:pic>
          <p:nvPicPr>
            <p:cNvPr id="23" name="Picture 39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5663" y="3789363"/>
              <a:ext cx="525160" cy="7197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" name="TextBox 35"/>
            <p:cNvSpPr txBox="1">
              <a:spLocks noChangeArrowheads="1"/>
            </p:cNvSpPr>
            <p:nvPr/>
          </p:nvSpPr>
          <p:spPr bwMode="auto">
            <a:xfrm>
              <a:off x="4212009" y="4509188"/>
              <a:ext cx="1584127" cy="3693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ru-RU" altLang="ru-RU" sz="900" b="1" dirty="0">
                  <a:latin typeface="Arial" charset="0"/>
                </a:rPr>
                <a:t>ЕПГУ или </a:t>
              </a:r>
              <a:br>
                <a:rPr lang="ru-RU" altLang="ru-RU" sz="900" b="1" dirty="0">
                  <a:latin typeface="Arial" charset="0"/>
                </a:rPr>
              </a:br>
              <a:r>
                <a:rPr lang="ru-RU" altLang="ru-RU" sz="900" b="1" dirty="0">
                  <a:latin typeface="Arial" charset="0"/>
                </a:rPr>
                <a:t>веб-сайт ЗАО «</a:t>
              </a:r>
              <a:r>
                <a:rPr lang="ru-RU" altLang="ru-RU" sz="900" b="1" dirty="0" err="1">
                  <a:latin typeface="Arial" charset="0"/>
                </a:rPr>
                <a:t>ИРТех</a:t>
              </a:r>
              <a:r>
                <a:rPr lang="ru-RU" altLang="ru-RU" sz="900" b="1" dirty="0">
                  <a:latin typeface="Arial" charset="0"/>
                </a:rPr>
                <a:t>»</a:t>
              </a:r>
            </a:p>
          </p:txBody>
        </p:sp>
      </p:grpSp>
      <p:sp>
        <p:nvSpPr>
          <p:cNvPr id="7" name="Прямоугольник 6"/>
          <p:cNvSpPr/>
          <p:nvPr/>
        </p:nvSpPr>
        <p:spPr>
          <a:xfrm>
            <a:off x="611560" y="2886196"/>
            <a:ext cx="3409553" cy="35671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220072" y="2917194"/>
            <a:ext cx="3409553" cy="35671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611560" y="1124744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ru-RU" b="1" dirty="0" smtClean="0">
                <a:solidFill>
                  <a:schemeClr val="accent1"/>
                </a:solidFill>
                <a:latin typeface="Arial" charset="0"/>
              </a:rPr>
              <a:t>3. ПОСТАНОВКА ЗАЯВЛЕНИЯ В ОЧЕРЕДЬ</a:t>
            </a:r>
            <a:endParaRPr lang="ru-RU" altLang="ru-RU" b="1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31" name="TextBox 20"/>
          <p:cNvSpPr txBox="1">
            <a:spLocks noChangeArrowheads="1"/>
          </p:cNvSpPr>
          <p:nvPr/>
        </p:nvSpPr>
        <p:spPr bwMode="auto">
          <a:xfrm>
            <a:off x="631507" y="2886196"/>
            <a:ext cx="1204189" cy="3820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1400" b="1" dirty="0" smtClean="0">
                <a:solidFill>
                  <a:srgbClr val="333333"/>
                </a:solidFill>
              </a:rPr>
              <a:t>ОЧЕРЕДНИК</a:t>
            </a:r>
            <a:endParaRPr lang="ru-RU" sz="1400" b="1" dirty="0">
              <a:solidFill>
                <a:srgbClr val="333333"/>
              </a:solidFill>
            </a:endParaRPr>
          </a:p>
        </p:txBody>
      </p:sp>
      <p:sp>
        <p:nvSpPr>
          <p:cNvPr id="29" name="Стрелка вправо 28"/>
          <p:cNvSpPr/>
          <p:nvPr/>
        </p:nvSpPr>
        <p:spPr>
          <a:xfrm rot="12887569">
            <a:off x="4965699" y="3911513"/>
            <a:ext cx="2810399" cy="279752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0" name="TextBox 20"/>
          <p:cNvSpPr txBox="1">
            <a:spLocks noChangeArrowheads="1"/>
          </p:cNvSpPr>
          <p:nvPr/>
        </p:nvSpPr>
        <p:spPr bwMode="auto">
          <a:xfrm>
            <a:off x="754186" y="1543199"/>
            <a:ext cx="8066286" cy="10926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ts val="300"/>
              </a:spcBef>
              <a:spcAft>
                <a:spcPts val="300"/>
              </a:spcAft>
              <a:buFontTx/>
              <a:buNone/>
            </a:pPr>
            <a:r>
              <a:rPr lang="ru-RU" altLang="ru-RU" sz="1200" b="1" u="sng" dirty="0">
                <a:solidFill>
                  <a:srgbClr val="0066CC"/>
                </a:solidFill>
                <a:latin typeface="Arial" charset="0"/>
              </a:rPr>
              <a:t>Вариант </a:t>
            </a:r>
            <a:r>
              <a:rPr lang="ru-RU" altLang="ru-RU" sz="1200" b="1" u="sng" dirty="0" smtClean="0">
                <a:solidFill>
                  <a:srgbClr val="0066CC"/>
                </a:solidFill>
                <a:latin typeface="Arial" charset="0"/>
              </a:rPr>
              <a:t>А.</a:t>
            </a:r>
            <a:r>
              <a:rPr lang="ru-RU" altLang="ru-RU" sz="1200" b="1" dirty="0" smtClean="0">
                <a:solidFill>
                  <a:srgbClr val="0066CC"/>
                </a:solidFill>
                <a:latin typeface="Arial" charset="0"/>
              </a:rPr>
              <a:t> </a:t>
            </a:r>
            <a:r>
              <a:rPr lang="ru-RU" altLang="ru-RU" sz="1200" dirty="0">
                <a:solidFill>
                  <a:srgbClr val="333333"/>
                </a:solidFill>
                <a:latin typeface="Arial" charset="0"/>
              </a:rPr>
              <a:t>Заявитель предъявляет оригиналы документов сотруднику ДО при регистрации заявления или в течение времени, установленного Регламентом. После этого специалист ставит заявление в очередь.</a:t>
            </a:r>
          </a:p>
          <a:p>
            <a:pPr eaLnBrk="1" hangingPunct="1">
              <a:spcBef>
                <a:spcPts val="300"/>
              </a:spcBef>
              <a:spcAft>
                <a:spcPts val="300"/>
              </a:spcAft>
              <a:buFontTx/>
              <a:buNone/>
            </a:pPr>
            <a:r>
              <a:rPr lang="ru-RU" altLang="ru-RU" sz="1200" b="1" u="sng" dirty="0">
                <a:solidFill>
                  <a:srgbClr val="0066CC"/>
                </a:solidFill>
                <a:latin typeface="Arial" charset="0"/>
              </a:rPr>
              <a:t>Вариант </a:t>
            </a:r>
            <a:r>
              <a:rPr lang="ru-RU" altLang="ru-RU" sz="1200" b="1" u="sng" dirty="0" smtClean="0">
                <a:solidFill>
                  <a:srgbClr val="0066CC"/>
                </a:solidFill>
                <a:latin typeface="Arial" charset="0"/>
              </a:rPr>
              <a:t>Б.</a:t>
            </a:r>
            <a:r>
              <a:rPr lang="ru-RU" altLang="ru-RU" sz="1200" b="1" dirty="0" smtClean="0">
                <a:solidFill>
                  <a:srgbClr val="0066CC"/>
                </a:solidFill>
                <a:latin typeface="Arial" charset="0"/>
              </a:rPr>
              <a:t> </a:t>
            </a:r>
            <a:r>
              <a:rPr lang="ru-RU" altLang="ru-RU" sz="1200" dirty="0">
                <a:solidFill>
                  <a:srgbClr val="333333"/>
                </a:solidFill>
                <a:latin typeface="Arial" charset="0"/>
              </a:rPr>
              <a:t>После регистрации заявления через Портал или веб-сайт Заявитель в течение времени, установленного Регламентом, приходит в ДО для предъявления оригиналов документов. Специалист ДО ставит заявление на учёт в очередь.</a:t>
            </a:r>
          </a:p>
        </p:txBody>
      </p:sp>
      <p:pic>
        <p:nvPicPr>
          <p:cNvPr id="5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3177" y="5508292"/>
            <a:ext cx="74295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240" y="5147929"/>
            <a:ext cx="444500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865" y="4593892"/>
            <a:ext cx="69532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Стрелка вправо 52"/>
          <p:cNvSpPr/>
          <p:nvPr/>
        </p:nvSpPr>
        <p:spPr>
          <a:xfrm rot="19911245">
            <a:off x="6290577" y="5425213"/>
            <a:ext cx="1541535" cy="242990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4" name="TextBox 20"/>
          <p:cNvSpPr txBox="1">
            <a:spLocks noChangeArrowheads="1"/>
          </p:cNvSpPr>
          <p:nvPr/>
        </p:nvSpPr>
        <p:spPr bwMode="auto">
          <a:xfrm>
            <a:off x="7413432" y="2883880"/>
            <a:ext cx="1204189" cy="3820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1400" b="1" dirty="0" smtClean="0">
                <a:solidFill>
                  <a:srgbClr val="333333"/>
                </a:solidFill>
              </a:rPr>
              <a:t>ОЧЕРЕДНИК</a:t>
            </a:r>
            <a:endParaRPr lang="ru-RU" sz="1400" b="1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82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9300" y="188640"/>
            <a:ext cx="7772400" cy="720080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Жизненный цикл заявления</a:t>
            </a:r>
            <a:endParaRPr lang="ru-RU" sz="28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31507" y="908720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ru-RU" b="1" dirty="0" smtClean="0">
                <a:solidFill>
                  <a:schemeClr val="accent1"/>
                </a:solidFill>
                <a:latin typeface="Arial" charset="0"/>
              </a:rPr>
              <a:t>4. КОМПЛЕКТОВАНИЕ И НАПРАВЛЕНИЕ ДЕТЕЙ В ДОУ</a:t>
            </a:r>
            <a:endParaRPr lang="ru-RU" altLang="ru-RU" b="1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32" name="TextBox 20"/>
          <p:cNvSpPr txBox="1">
            <a:spLocks noChangeArrowheads="1"/>
          </p:cNvSpPr>
          <p:nvPr/>
        </p:nvSpPr>
        <p:spPr bwMode="auto">
          <a:xfrm>
            <a:off x="670164" y="1283912"/>
            <a:ext cx="8150308" cy="2923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171450" indent="-171450" algn="just" eaLnBrk="1" hangingPunct="1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ru-RU" altLang="ru-RU" sz="1200" dirty="0" smtClean="0">
                <a:solidFill>
                  <a:srgbClr val="333333"/>
                </a:solidFill>
                <a:latin typeface="Arial" charset="0"/>
              </a:rPr>
              <a:t>ДО </a:t>
            </a:r>
            <a:r>
              <a:rPr lang="ru-RU" altLang="ru-RU" sz="1200" dirty="0">
                <a:solidFill>
                  <a:srgbClr val="333333"/>
                </a:solidFill>
                <a:latin typeface="Arial" charset="0"/>
              </a:rPr>
              <a:t>с помощью функции «автоматического комплектования» осуществляет предварительное распределение детей в детские сады и  рассматривает результаты комплектования. По результатам автоматического комплектования специалист ДО направляет детей в детские сады</a:t>
            </a:r>
            <a:r>
              <a:rPr lang="ru-RU" altLang="ru-RU" sz="1200" dirty="0" smtClean="0">
                <a:solidFill>
                  <a:srgbClr val="333333"/>
                </a:solidFill>
                <a:latin typeface="Arial" charset="0"/>
              </a:rPr>
              <a:t>.</a:t>
            </a:r>
          </a:p>
          <a:p>
            <a:pPr algn="just" eaLnBrk="1" hangingPunct="1">
              <a:spcBef>
                <a:spcPts val="300"/>
              </a:spcBef>
              <a:spcAft>
                <a:spcPts val="300"/>
              </a:spcAft>
              <a:buNone/>
            </a:pPr>
            <a:endParaRPr lang="ru-RU" altLang="ru-RU" sz="1200" dirty="0" smtClean="0">
              <a:solidFill>
                <a:srgbClr val="333333"/>
              </a:solidFill>
              <a:latin typeface="Arial" charset="0"/>
            </a:endParaRPr>
          </a:p>
          <a:p>
            <a:pPr algn="just" eaLnBrk="1" hangingPunct="1">
              <a:spcBef>
                <a:spcPts val="300"/>
              </a:spcBef>
              <a:spcAft>
                <a:spcPts val="300"/>
              </a:spcAft>
              <a:buNone/>
            </a:pPr>
            <a:endParaRPr lang="ru-RU" altLang="ru-RU" sz="1200" dirty="0" smtClean="0">
              <a:solidFill>
                <a:srgbClr val="333333"/>
              </a:solidFill>
              <a:latin typeface="Arial" charset="0"/>
            </a:endParaRPr>
          </a:p>
          <a:p>
            <a:pPr algn="just" eaLnBrk="1" hangingPunct="1">
              <a:spcBef>
                <a:spcPts val="300"/>
              </a:spcBef>
              <a:spcAft>
                <a:spcPts val="300"/>
              </a:spcAft>
              <a:buNone/>
            </a:pPr>
            <a:endParaRPr lang="ru-RU" altLang="ru-RU" sz="1200" dirty="0">
              <a:solidFill>
                <a:srgbClr val="333333"/>
              </a:solidFill>
              <a:latin typeface="Arial" charset="0"/>
            </a:endParaRPr>
          </a:p>
          <a:p>
            <a:pPr algn="just" eaLnBrk="1" hangingPunct="1">
              <a:spcBef>
                <a:spcPts val="300"/>
              </a:spcBef>
              <a:spcAft>
                <a:spcPts val="300"/>
              </a:spcAft>
              <a:buNone/>
            </a:pPr>
            <a:endParaRPr lang="ru-RU" altLang="ru-RU" sz="1200" dirty="0" smtClean="0">
              <a:solidFill>
                <a:srgbClr val="333333"/>
              </a:solidFill>
              <a:latin typeface="Arial" charset="0"/>
            </a:endParaRPr>
          </a:p>
          <a:p>
            <a:pPr algn="just" eaLnBrk="1" hangingPunct="1">
              <a:spcBef>
                <a:spcPts val="300"/>
              </a:spcBef>
              <a:spcAft>
                <a:spcPts val="300"/>
              </a:spcAft>
              <a:buNone/>
            </a:pPr>
            <a:endParaRPr lang="ru-RU" altLang="ru-RU" sz="1200" dirty="0">
              <a:solidFill>
                <a:srgbClr val="333333"/>
              </a:solidFill>
              <a:latin typeface="Arial" charset="0"/>
            </a:endParaRPr>
          </a:p>
          <a:p>
            <a:pPr marL="171450" indent="-171450" algn="just" eaLnBrk="1" hangingPunct="1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Ø"/>
            </a:pPr>
            <a:r>
              <a:rPr lang="ru-RU" altLang="ru-RU" sz="1200" dirty="0" smtClean="0">
                <a:solidFill>
                  <a:srgbClr val="333333"/>
                </a:solidFill>
                <a:latin typeface="Arial" charset="0"/>
              </a:rPr>
              <a:t>При </a:t>
            </a:r>
            <a:r>
              <a:rPr lang="ru-RU" altLang="ru-RU" sz="1200" dirty="0">
                <a:solidFill>
                  <a:srgbClr val="333333"/>
                </a:solidFill>
                <a:latin typeface="Arial" charset="0"/>
              </a:rPr>
              <a:t>необходимости ДО направляет детей в ДОУ с помощью функции «ручного комплектования»: по ходатайству и без него.</a:t>
            </a:r>
          </a:p>
          <a:p>
            <a:pPr algn="just" eaLnBrk="1" hangingPunct="1">
              <a:spcBef>
                <a:spcPts val="300"/>
              </a:spcBef>
              <a:spcAft>
                <a:spcPts val="300"/>
              </a:spcAft>
              <a:buFontTx/>
              <a:buNone/>
            </a:pPr>
            <a:r>
              <a:rPr lang="ru-RU" altLang="ru-RU" sz="1200" dirty="0">
                <a:solidFill>
                  <a:srgbClr val="333333"/>
                </a:solidFill>
                <a:latin typeface="Arial" charset="0"/>
              </a:rPr>
              <a:t>После направления ребенка в ДОУ в Системе автоматически формируется бланк направления.</a:t>
            </a:r>
          </a:p>
          <a:p>
            <a:pPr algn="just" eaLnBrk="1" hangingPunct="1">
              <a:spcBef>
                <a:spcPts val="300"/>
              </a:spcBef>
              <a:spcAft>
                <a:spcPts val="300"/>
              </a:spcAft>
              <a:buFontTx/>
              <a:buBlip>
                <a:blip r:embed="rId3"/>
              </a:buBlip>
            </a:pPr>
            <a:endParaRPr lang="ru-RU" altLang="ru-RU" sz="1200" dirty="0">
              <a:solidFill>
                <a:srgbClr val="333333"/>
              </a:solidFill>
              <a:latin typeface="Arial" charset="0"/>
            </a:endParaRPr>
          </a:p>
        </p:txBody>
      </p:sp>
      <p:sp>
        <p:nvSpPr>
          <p:cNvPr id="33" name="TextBox 20"/>
          <p:cNvSpPr txBox="1">
            <a:spLocks noChangeArrowheads="1"/>
          </p:cNvSpPr>
          <p:nvPr/>
        </p:nvSpPr>
        <p:spPr bwMode="auto">
          <a:xfrm>
            <a:off x="971600" y="1971343"/>
            <a:ext cx="1204189" cy="3820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1400" b="1" dirty="0" smtClean="0">
                <a:solidFill>
                  <a:srgbClr val="333333"/>
                </a:solidFill>
              </a:rPr>
              <a:t>ОЧЕРЕДНИК</a:t>
            </a:r>
            <a:endParaRPr lang="ru-RU" sz="1400" b="1" dirty="0">
              <a:solidFill>
                <a:srgbClr val="333333"/>
              </a:solidFill>
            </a:endParaRPr>
          </a:p>
        </p:txBody>
      </p:sp>
      <p:sp>
        <p:nvSpPr>
          <p:cNvPr id="34" name="Стрелка вправо 33"/>
          <p:cNvSpPr/>
          <p:nvPr/>
        </p:nvSpPr>
        <p:spPr>
          <a:xfrm flipV="1">
            <a:off x="2267744" y="2028355"/>
            <a:ext cx="720080" cy="268063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5" name="TextBox 20"/>
          <p:cNvSpPr txBox="1">
            <a:spLocks noChangeArrowheads="1"/>
          </p:cNvSpPr>
          <p:nvPr/>
        </p:nvSpPr>
        <p:spPr bwMode="auto">
          <a:xfrm>
            <a:off x="3203848" y="1954640"/>
            <a:ext cx="4259194" cy="4154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1400" b="1" dirty="0" smtClean="0">
                <a:solidFill>
                  <a:srgbClr val="333333"/>
                </a:solidFill>
              </a:rPr>
              <a:t>РАСПРЕДЕЛЕН НА ПОСТОЯННОЕ/ВРЕМЕННОЕ МЕСТО</a:t>
            </a:r>
            <a:endParaRPr lang="ru-RU" sz="1400" b="1" dirty="0">
              <a:solidFill>
                <a:srgbClr val="333333"/>
              </a:solidFill>
            </a:endParaRPr>
          </a:p>
        </p:txBody>
      </p:sp>
      <p:sp>
        <p:nvSpPr>
          <p:cNvPr id="36" name="Стрелка вправо 35"/>
          <p:cNvSpPr/>
          <p:nvPr/>
        </p:nvSpPr>
        <p:spPr>
          <a:xfrm flipV="1">
            <a:off x="7596336" y="2028357"/>
            <a:ext cx="567680" cy="268063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7" name="TextBox 20"/>
          <p:cNvSpPr txBox="1">
            <a:spLocks noChangeArrowheads="1"/>
          </p:cNvSpPr>
          <p:nvPr/>
        </p:nvSpPr>
        <p:spPr bwMode="auto">
          <a:xfrm>
            <a:off x="971599" y="2520444"/>
            <a:ext cx="4104457" cy="4154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1400" b="1" dirty="0" smtClean="0">
                <a:solidFill>
                  <a:srgbClr val="333333"/>
                </a:solidFill>
              </a:rPr>
              <a:t>НАПРАВЛЕН НА ПОСТОЯННОЕ/ВРЕМЕННОЕ МЕСТО</a:t>
            </a:r>
            <a:endParaRPr lang="ru-RU" sz="1400" b="1" dirty="0">
              <a:solidFill>
                <a:srgbClr val="333333"/>
              </a:solidFill>
            </a:endParaRPr>
          </a:p>
        </p:txBody>
      </p:sp>
      <p:pic>
        <p:nvPicPr>
          <p:cNvPr id="3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7227" y="5470123"/>
            <a:ext cx="69532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5727" y="5266923"/>
            <a:ext cx="420687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Стрелка вправо 39"/>
          <p:cNvSpPr/>
          <p:nvPr/>
        </p:nvSpPr>
        <p:spPr>
          <a:xfrm>
            <a:off x="6111218" y="5706723"/>
            <a:ext cx="1130026" cy="156716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" name="Стрелка вправо 40"/>
          <p:cNvSpPr/>
          <p:nvPr/>
        </p:nvSpPr>
        <p:spPr>
          <a:xfrm>
            <a:off x="6111218" y="5908972"/>
            <a:ext cx="1130026" cy="156716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pic>
        <p:nvPicPr>
          <p:cNvPr id="42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6452" y="6065068"/>
            <a:ext cx="217487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1127" y="5417368"/>
            <a:ext cx="74295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3789" y="5266923"/>
            <a:ext cx="420688" cy="35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5" name="Группа 37"/>
          <p:cNvGrpSpPr>
            <a:grpSpLocks/>
          </p:cNvGrpSpPr>
          <p:nvPr/>
        </p:nvGrpSpPr>
        <p:grpSpPr bwMode="auto">
          <a:xfrm>
            <a:off x="1984114" y="4163243"/>
            <a:ext cx="2425700" cy="1008063"/>
            <a:chOff x="3230137" y="2636912"/>
            <a:chExt cx="2424458" cy="1008192"/>
          </a:xfrm>
        </p:grpSpPr>
        <p:pic>
          <p:nvPicPr>
            <p:cNvPr id="46" name="Picture 3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29292" y="2924175"/>
              <a:ext cx="525303" cy="720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7" name="Группа 49"/>
            <p:cNvGrpSpPr>
              <a:grpSpLocks/>
            </p:cNvGrpSpPr>
            <p:nvPr/>
          </p:nvGrpSpPr>
          <p:grpSpPr bwMode="auto">
            <a:xfrm>
              <a:off x="3230137" y="2636912"/>
              <a:ext cx="2205959" cy="405759"/>
              <a:chOff x="3203848" y="2708920"/>
              <a:chExt cx="2205959" cy="405759"/>
            </a:xfrm>
          </p:grpSpPr>
          <p:sp>
            <p:nvSpPr>
              <p:cNvPr id="48" name="TextBox 32"/>
              <p:cNvSpPr txBox="1">
                <a:spLocks noChangeArrowheads="1"/>
              </p:cNvSpPr>
              <p:nvPr/>
            </p:nvSpPr>
            <p:spPr bwMode="auto">
              <a:xfrm>
                <a:off x="3203848" y="2708920"/>
                <a:ext cx="1944216" cy="230832"/>
              </a:xfrm>
              <a:prstGeom prst="rect">
                <a:avLst/>
              </a:prstGeom>
              <a:noFill/>
              <a:ln w="9525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900" b="1" dirty="0">
                    <a:latin typeface="Arial" charset="0"/>
                  </a:rPr>
                  <a:t>АИС «Е-услуги. Образование»</a:t>
                </a:r>
              </a:p>
            </p:txBody>
          </p:sp>
          <p:cxnSp>
            <p:nvCxnSpPr>
              <p:cNvPr id="49" name="Прямая соединительная линия 48"/>
              <p:cNvCxnSpPr>
                <a:stCxn id="48" idx="3"/>
              </p:cNvCxnSpPr>
              <p:nvPr/>
            </p:nvCxnSpPr>
            <p:spPr>
              <a:xfrm>
                <a:off x="5147540" y="2824823"/>
                <a:ext cx="215789" cy="244506"/>
              </a:xfrm>
              <a:prstGeom prst="line">
                <a:avLst/>
              </a:prstGeom>
              <a:ln w="12700">
                <a:solidFill>
                  <a:srgbClr val="3333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5" name="Овал 54"/>
              <p:cNvSpPr/>
              <p:nvPr/>
            </p:nvSpPr>
            <p:spPr>
              <a:xfrm>
                <a:off x="5363330" y="3069329"/>
                <a:ext cx="46013" cy="46043"/>
              </a:xfrm>
              <a:prstGeom prst="ellipse">
                <a:avLst/>
              </a:prstGeom>
              <a:solidFill>
                <a:srgbClr val="333333"/>
              </a:solidFill>
              <a:ln>
                <a:solidFill>
                  <a:srgbClr val="333333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</p:grpSp>
      </p:grpSp>
      <p:sp>
        <p:nvSpPr>
          <p:cNvPr id="56" name="Стрелка вправо 55"/>
          <p:cNvSpPr/>
          <p:nvPr/>
        </p:nvSpPr>
        <p:spPr>
          <a:xfrm rot="12857022">
            <a:off x="4325538" y="5146357"/>
            <a:ext cx="1225537" cy="242999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7" name="Стрелка вправо 56"/>
          <p:cNvSpPr/>
          <p:nvPr/>
        </p:nvSpPr>
        <p:spPr>
          <a:xfrm rot="2038163">
            <a:off x="4270650" y="5404350"/>
            <a:ext cx="1126636" cy="242999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4732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9300" y="188640"/>
            <a:ext cx="7772400" cy="720080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Жизненный цикл заявления</a:t>
            </a:r>
            <a:endParaRPr lang="ru-RU" sz="28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31507" y="908720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ru-RU" b="1" dirty="0" smtClean="0">
                <a:solidFill>
                  <a:schemeClr val="accent1"/>
                </a:solidFill>
                <a:latin typeface="Arial" charset="0"/>
              </a:rPr>
              <a:t>5. ОТКАЗ ОТ НАПРАВЛЕНИЯ В ДОУ</a:t>
            </a:r>
            <a:endParaRPr lang="ru-RU" altLang="ru-RU" b="1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31507" y="1351508"/>
            <a:ext cx="782892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ru-RU" altLang="ru-RU" sz="1400" dirty="0">
                <a:solidFill>
                  <a:srgbClr val="333333"/>
                </a:solidFill>
                <a:latin typeface="Arial" charset="0"/>
              </a:rPr>
              <a:t>В случае отказа родителя от направления в конкретное ДОУ специалист ДО фиксируют в Системе факт отказа.  Данное заявление можно вернуть в очередь. Дата регистрации такого заявления остается прежней.</a:t>
            </a:r>
          </a:p>
        </p:txBody>
      </p:sp>
      <p:pic>
        <p:nvPicPr>
          <p:cNvPr id="27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3502" y="3390638"/>
            <a:ext cx="454025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127" y="3393813"/>
            <a:ext cx="69532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302" y="3258875"/>
            <a:ext cx="9715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Стрелка вправо 29"/>
          <p:cNvSpPr/>
          <p:nvPr/>
        </p:nvSpPr>
        <p:spPr>
          <a:xfrm rot="10610342">
            <a:off x="4627688" y="3694368"/>
            <a:ext cx="1293047" cy="253375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graphicFrame>
        <p:nvGraphicFramePr>
          <p:cNvPr id="3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830054"/>
              </p:ext>
            </p:extLst>
          </p:nvPr>
        </p:nvGraphicFramePr>
        <p:xfrm>
          <a:off x="5694415" y="2833425"/>
          <a:ext cx="47625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Visio" r:id="rId7" imgW="475488" imgH="627888" progId="Visio.Drawing.11">
                  <p:embed/>
                </p:oleObj>
              </mc:Choice>
              <mc:Fallback>
                <p:oleObj name="Visio" r:id="rId7" imgW="475488" imgH="627888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4415" y="2833425"/>
                        <a:ext cx="47625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extBox 44"/>
          <p:cNvSpPr txBox="1">
            <a:spLocks noChangeArrowheads="1"/>
          </p:cNvSpPr>
          <p:nvPr/>
        </p:nvSpPr>
        <p:spPr bwMode="auto">
          <a:xfrm>
            <a:off x="5307065" y="3431913"/>
            <a:ext cx="8636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000" b="1">
                <a:latin typeface="Arial" charset="0"/>
              </a:rPr>
              <a:t>Заявитель</a:t>
            </a:r>
          </a:p>
        </p:txBody>
      </p:sp>
      <p:pic>
        <p:nvPicPr>
          <p:cNvPr id="51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927" y="4686038"/>
            <a:ext cx="69532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3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4290" y="4659050"/>
            <a:ext cx="5429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Стрелка вправо 52"/>
          <p:cNvSpPr/>
          <p:nvPr/>
        </p:nvSpPr>
        <p:spPr>
          <a:xfrm rot="13987794">
            <a:off x="4260587" y="4336794"/>
            <a:ext cx="1232130" cy="253375"/>
          </a:xfrm>
          <a:prstGeom prst="rightArrow">
            <a:avLst>
              <a:gd name="adj1" fmla="val 50000"/>
              <a:gd name="adj2" fmla="val 57899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54" name="TextBox 46"/>
          <p:cNvSpPr txBox="1">
            <a:spLocks noChangeArrowheads="1"/>
          </p:cNvSpPr>
          <p:nvPr/>
        </p:nvSpPr>
        <p:spPr bwMode="auto">
          <a:xfrm>
            <a:off x="4405365" y="5406763"/>
            <a:ext cx="8636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000" b="1">
                <a:latin typeface="Arial" charset="0"/>
              </a:rPr>
              <a:t>Заявитель</a:t>
            </a:r>
          </a:p>
        </p:txBody>
      </p:sp>
      <p:sp>
        <p:nvSpPr>
          <p:cNvPr id="58" name="TextBox 47"/>
          <p:cNvSpPr txBox="1">
            <a:spLocks noChangeArrowheads="1"/>
          </p:cNvSpPr>
          <p:nvPr/>
        </p:nvSpPr>
        <p:spPr bwMode="auto">
          <a:xfrm>
            <a:off x="5702352" y="5406763"/>
            <a:ext cx="10795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1000" b="1">
                <a:latin typeface="Arial" charset="0"/>
              </a:rPr>
              <a:t>Детские сады</a:t>
            </a:r>
          </a:p>
        </p:txBody>
      </p:sp>
      <p:grpSp>
        <p:nvGrpSpPr>
          <p:cNvPr id="59" name="Группа 37"/>
          <p:cNvGrpSpPr>
            <a:grpSpLocks/>
          </p:cNvGrpSpPr>
          <p:nvPr/>
        </p:nvGrpSpPr>
        <p:grpSpPr bwMode="auto">
          <a:xfrm>
            <a:off x="690734" y="2238855"/>
            <a:ext cx="2424112" cy="1008063"/>
            <a:chOff x="3230137" y="2636912"/>
            <a:chExt cx="2424458" cy="1008192"/>
          </a:xfrm>
        </p:grpSpPr>
        <p:pic>
          <p:nvPicPr>
            <p:cNvPr id="60" name="Picture 3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29292" y="2924175"/>
              <a:ext cx="525303" cy="720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1" name="Группа 49"/>
            <p:cNvGrpSpPr>
              <a:grpSpLocks/>
            </p:cNvGrpSpPr>
            <p:nvPr/>
          </p:nvGrpSpPr>
          <p:grpSpPr bwMode="auto">
            <a:xfrm>
              <a:off x="3230137" y="2636912"/>
              <a:ext cx="2205959" cy="405759"/>
              <a:chOff x="3203848" y="2708920"/>
              <a:chExt cx="2205959" cy="405759"/>
            </a:xfrm>
          </p:grpSpPr>
          <p:sp>
            <p:nvSpPr>
              <p:cNvPr id="62" name="TextBox 32"/>
              <p:cNvSpPr txBox="1">
                <a:spLocks noChangeArrowheads="1"/>
              </p:cNvSpPr>
              <p:nvPr/>
            </p:nvSpPr>
            <p:spPr bwMode="auto">
              <a:xfrm>
                <a:off x="3203848" y="2708920"/>
                <a:ext cx="1944216" cy="230832"/>
              </a:xfrm>
              <a:prstGeom prst="rect">
                <a:avLst/>
              </a:prstGeom>
              <a:noFill/>
              <a:ln w="9525">
                <a:solidFill>
                  <a:srgbClr val="333333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ru-RU" altLang="ru-RU" sz="900" b="1">
                    <a:latin typeface="Arial" charset="0"/>
                  </a:rPr>
                  <a:t>АИС «Е-услуги. Образование»</a:t>
                </a:r>
              </a:p>
            </p:txBody>
          </p:sp>
          <p:cxnSp>
            <p:nvCxnSpPr>
              <p:cNvPr id="63" name="Прямая соединительная линия 62"/>
              <p:cNvCxnSpPr>
                <a:stCxn id="62" idx="3"/>
              </p:cNvCxnSpPr>
              <p:nvPr/>
            </p:nvCxnSpPr>
            <p:spPr>
              <a:xfrm>
                <a:off x="5147226" y="2824823"/>
                <a:ext cx="215931" cy="244506"/>
              </a:xfrm>
              <a:prstGeom prst="line">
                <a:avLst/>
              </a:prstGeom>
              <a:ln w="12700">
                <a:solidFill>
                  <a:srgbClr val="33333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4" name="Овал 63"/>
              <p:cNvSpPr/>
              <p:nvPr/>
            </p:nvSpPr>
            <p:spPr>
              <a:xfrm>
                <a:off x="5363156" y="3069329"/>
                <a:ext cx="46044" cy="46043"/>
              </a:xfrm>
              <a:prstGeom prst="ellipse">
                <a:avLst/>
              </a:prstGeom>
              <a:solidFill>
                <a:srgbClr val="333333"/>
              </a:solidFill>
              <a:ln>
                <a:solidFill>
                  <a:srgbClr val="333333"/>
                </a:solidFill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ru-RU" dirty="0"/>
              </a:p>
            </p:txBody>
          </p:sp>
        </p:grpSp>
      </p:grpSp>
      <p:sp>
        <p:nvSpPr>
          <p:cNvPr id="65" name="Стрелка вправо 64"/>
          <p:cNvSpPr/>
          <p:nvPr/>
        </p:nvSpPr>
        <p:spPr>
          <a:xfrm rot="12610105">
            <a:off x="3007274" y="3293122"/>
            <a:ext cx="1006813" cy="232494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6" name="TextBox 20"/>
          <p:cNvSpPr txBox="1">
            <a:spLocks noChangeArrowheads="1"/>
          </p:cNvSpPr>
          <p:nvPr/>
        </p:nvSpPr>
        <p:spPr bwMode="auto">
          <a:xfrm>
            <a:off x="107504" y="6237312"/>
            <a:ext cx="4104457" cy="4154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1400" b="1" dirty="0" smtClean="0">
                <a:solidFill>
                  <a:srgbClr val="333333"/>
                </a:solidFill>
              </a:rPr>
              <a:t>НАПРАВЛЕН НА ПОСТОЯННОЕ/ВРЕМЕННОЕ МЕСТО</a:t>
            </a:r>
            <a:endParaRPr lang="ru-RU" sz="1400" b="1" dirty="0">
              <a:solidFill>
                <a:srgbClr val="333333"/>
              </a:solidFill>
            </a:endParaRPr>
          </a:p>
        </p:txBody>
      </p:sp>
      <p:sp>
        <p:nvSpPr>
          <p:cNvPr id="67" name="Стрелка вправо 66"/>
          <p:cNvSpPr/>
          <p:nvPr/>
        </p:nvSpPr>
        <p:spPr>
          <a:xfrm flipV="1">
            <a:off x="4334250" y="6311029"/>
            <a:ext cx="720080" cy="268063"/>
          </a:xfrm>
          <a:prstGeom prst="right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8" name="TextBox 20"/>
          <p:cNvSpPr txBox="1">
            <a:spLocks noChangeArrowheads="1"/>
          </p:cNvSpPr>
          <p:nvPr/>
        </p:nvSpPr>
        <p:spPr bwMode="auto">
          <a:xfrm>
            <a:off x="5136770" y="6230999"/>
            <a:ext cx="1204189" cy="38209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ru-RU" sz="1400" b="1" dirty="0" smtClean="0">
                <a:solidFill>
                  <a:srgbClr val="333333"/>
                </a:solidFill>
              </a:rPr>
              <a:t>ОТКАЗ</a:t>
            </a:r>
            <a:endParaRPr lang="ru-RU" sz="1400" b="1" dirty="0">
              <a:solidFill>
                <a:srgbClr val="33333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757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9300" y="188640"/>
            <a:ext cx="7772400" cy="720080"/>
          </a:xfrm>
        </p:spPr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Жизненный цикл заявления</a:t>
            </a:r>
            <a:endParaRPr lang="ru-RU" sz="28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34077" y="1484784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ru-RU" b="1" dirty="0">
                <a:solidFill>
                  <a:schemeClr val="accent1"/>
                </a:solidFill>
                <a:latin typeface="Arial" charset="0"/>
              </a:rPr>
              <a:t>6</a:t>
            </a:r>
            <a:r>
              <a:rPr lang="ru-RU" altLang="ru-RU" b="1" dirty="0" smtClean="0">
                <a:solidFill>
                  <a:schemeClr val="accent1"/>
                </a:solidFill>
                <a:latin typeface="Arial" charset="0"/>
              </a:rPr>
              <a:t>. Перевод заявления на стадию оформления документов в </a:t>
            </a:r>
          </a:p>
          <a:p>
            <a:pPr>
              <a:spcBef>
                <a:spcPct val="0"/>
              </a:spcBef>
            </a:pPr>
            <a:r>
              <a:rPr lang="ru-RU" altLang="ru-RU" b="1" dirty="0" smtClean="0">
                <a:solidFill>
                  <a:schemeClr val="accent1"/>
                </a:solidFill>
                <a:latin typeface="Arial" charset="0"/>
              </a:rPr>
              <a:t>ДОУ.</a:t>
            </a:r>
            <a:endParaRPr lang="ru-RU" altLang="ru-RU" b="1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79014" y="2367464"/>
            <a:ext cx="782892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ru-RU" altLang="ru-RU" sz="1400" dirty="0" smtClean="0">
                <a:solidFill>
                  <a:srgbClr val="333333"/>
                </a:solidFill>
                <a:latin typeface="Arial" charset="0"/>
              </a:rPr>
              <a:t>Если до зачисления ребёнка в детский сад требуется оформление документов или прохождение медицинской комиссии, то командой </a:t>
            </a:r>
            <a:r>
              <a:rPr lang="ru-RU" altLang="ru-RU" sz="1400" b="1" dirty="0" smtClean="0">
                <a:solidFill>
                  <a:srgbClr val="333333"/>
                </a:solidFill>
                <a:latin typeface="Arial" charset="0"/>
              </a:rPr>
              <a:t>«Перейти к оформлению документов в ДОУ» </a:t>
            </a:r>
            <a:r>
              <a:rPr lang="ru-RU" altLang="ru-RU" sz="1400" dirty="0" smtClean="0">
                <a:solidFill>
                  <a:srgbClr val="333333"/>
                </a:solidFill>
                <a:latin typeface="Arial" charset="0"/>
              </a:rPr>
              <a:t>заявление переводят в статус </a:t>
            </a:r>
            <a:r>
              <a:rPr lang="ru-RU" altLang="ru-RU" sz="1400" b="1" dirty="0" smtClean="0">
                <a:solidFill>
                  <a:srgbClr val="333333"/>
                </a:solidFill>
                <a:latin typeface="Arial" charset="0"/>
              </a:rPr>
              <a:t>«Оформление документов»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723162" y="3933056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ru-RU" altLang="ru-RU" b="1" dirty="0" smtClean="0">
                <a:solidFill>
                  <a:schemeClr val="accent1"/>
                </a:solidFill>
                <a:latin typeface="Arial" charset="0"/>
              </a:rPr>
              <a:t>7. Зачисление ребенка в ДОУ</a:t>
            </a:r>
            <a:endParaRPr lang="ru-RU" altLang="ru-RU" b="1" dirty="0">
              <a:solidFill>
                <a:schemeClr val="accent1"/>
              </a:solidFill>
              <a:latin typeface="Arial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723162" y="4725144"/>
            <a:ext cx="782892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300"/>
              </a:spcBef>
              <a:spcAft>
                <a:spcPts val="300"/>
              </a:spcAft>
            </a:pPr>
            <a:r>
              <a:rPr lang="ru-RU" altLang="ru-RU" sz="1400" dirty="0" smtClean="0">
                <a:solidFill>
                  <a:srgbClr val="333333"/>
                </a:solidFill>
                <a:latin typeface="Arial" charset="0"/>
              </a:rPr>
              <a:t>После фактического зачисления ребенка в ДОУ сотрудник УО фиксирует факт зачисления в электронном заявлении нажатием команды </a:t>
            </a:r>
            <a:r>
              <a:rPr lang="ru-RU" altLang="ru-RU" sz="1400" b="1" dirty="0" smtClean="0">
                <a:solidFill>
                  <a:srgbClr val="333333"/>
                </a:solidFill>
                <a:latin typeface="Arial" charset="0"/>
              </a:rPr>
              <a:t>«Зачислить». </a:t>
            </a:r>
            <a:r>
              <a:rPr lang="ru-RU" altLang="ru-RU" sz="1400" dirty="0" smtClean="0">
                <a:solidFill>
                  <a:srgbClr val="333333"/>
                </a:solidFill>
                <a:latin typeface="Arial" charset="0"/>
              </a:rPr>
              <a:t>Такое заявление приобретает статус</a:t>
            </a:r>
            <a:r>
              <a:rPr lang="ru-RU" altLang="ru-RU" sz="1400" b="1" dirty="0" smtClean="0">
                <a:solidFill>
                  <a:srgbClr val="333333"/>
                </a:solidFill>
                <a:latin typeface="Arial" charset="0"/>
              </a:rPr>
              <a:t> «Зачислен».</a:t>
            </a:r>
          </a:p>
        </p:txBody>
      </p:sp>
    </p:spTree>
    <p:extLst>
      <p:ext uri="{BB962C8B-B14F-4D97-AF65-F5344CB8AC3E}">
        <p14:creationId xmlns:p14="http://schemas.microsoft.com/office/powerpoint/2010/main" val="254730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404664"/>
            <a:ext cx="828092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solidFill>
                  <a:srgbClr val="00B050"/>
                </a:solidFill>
              </a:rPr>
              <a:t>Тестовый сайт (Тренировочный)</a:t>
            </a:r>
          </a:p>
          <a:p>
            <a:endParaRPr lang="ru-RU" dirty="0"/>
          </a:p>
          <a:p>
            <a:r>
              <a:rPr lang="en-US" dirty="0" smtClean="0">
                <a:hlinkClick r:id="rId2"/>
              </a:rPr>
              <a:t>Ir-tech.ru:91</a:t>
            </a:r>
            <a:r>
              <a:rPr lang="en-US" dirty="0" smtClean="0"/>
              <a:t> – </a:t>
            </a:r>
            <a:r>
              <a:rPr lang="ru-RU" dirty="0" smtClean="0"/>
              <a:t>Ведомственная система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>
                <a:hlinkClick r:id="rId3"/>
              </a:rPr>
              <a:t>Ir-tech.ru:90</a:t>
            </a:r>
            <a:r>
              <a:rPr lang="ru-RU" dirty="0" smtClean="0"/>
              <a:t> – Вебсайт для родителей</a:t>
            </a:r>
            <a:endParaRPr lang="en-US" dirty="0" smtClean="0"/>
          </a:p>
          <a:p>
            <a:endParaRPr lang="en-US" dirty="0"/>
          </a:p>
          <a:p>
            <a:r>
              <a:rPr lang="ru-RU" dirty="0"/>
              <a:t>Логин: </a:t>
            </a:r>
            <a:r>
              <a:rPr lang="en-US" dirty="0"/>
              <a:t>    admin, admin1, admin2, admin3 … admin7</a:t>
            </a:r>
            <a:endParaRPr lang="ru-RU" dirty="0"/>
          </a:p>
          <a:p>
            <a:r>
              <a:rPr lang="ru-RU" dirty="0"/>
              <a:t>Пароль:</a:t>
            </a:r>
            <a:r>
              <a:rPr lang="en-US" dirty="0"/>
              <a:t>   admin, admin1, admin2, admin3… admin7</a:t>
            </a:r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b="1" u="sng" dirty="0" smtClean="0">
                <a:solidFill>
                  <a:srgbClr val="00B050"/>
                </a:solidFill>
              </a:rPr>
              <a:t>Сайты для внесения данных</a:t>
            </a:r>
          </a:p>
          <a:p>
            <a:endParaRPr lang="ru-RU" b="1" u="sng" dirty="0"/>
          </a:p>
          <a:p>
            <a:r>
              <a:rPr lang="en-US" dirty="0" smtClean="0">
                <a:hlinkClick r:id="rId4"/>
              </a:rPr>
              <a:t>es.asurso.ru </a:t>
            </a:r>
            <a:r>
              <a:rPr lang="en-US" dirty="0" smtClean="0"/>
              <a:t>– </a:t>
            </a:r>
            <a:r>
              <a:rPr lang="ru-RU" dirty="0" smtClean="0"/>
              <a:t>Открытая часть (Для родителей)</a:t>
            </a:r>
          </a:p>
          <a:p>
            <a:r>
              <a:rPr lang="en-US" dirty="0" smtClean="0">
                <a:hlinkClick r:id="rId5"/>
              </a:rPr>
              <a:t>http://eservices.asurso.ru</a:t>
            </a:r>
            <a:r>
              <a:rPr lang="en-US" dirty="0" smtClean="0"/>
              <a:t> – </a:t>
            </a:r>
            <a:r>
              <a:rPr lang="ru-RU" dirty="0" smtClean="0"/>
              <a:t>Административная часть</a:t>
            </a:r>
            <a:endParaRPr lang="en-US" dirty="0" smtClean="0"/>
          </a:p>
          <a:p>
            <a:endParaRPr lang="en-US" dirty="0"/>
          </a:p>
          <a:p>
            <a:endParaRPr lang="ru-RU" dirty="0" smtClean="0"/>
          </a:p>
          <a:p>
            <a:endParaRPr lang="en-US" dirty="0" smtClean="0"/>
          </a:p>
          <a:p>
            <a:r>
              <a:rPr lang="en-US" dirty="0" smtClean="0">
                <a:hlinkClick r:id="rId6"/>
              </a:rPr>
              <a:t>es@ir-tech.ru</a:t>
            </a:r>
            <a:r>
              <a:rPr lang="en-US" dirty="0" smtClean="0"/>
              <a:t> – </a:t>
            </a:r>
            <a:r>
              <a:rPr lang="ru-RU" dirty="0" smtClean="0"/>
              <a:t>техническая поддержка</a:t>
            </a:r>
          </a:p>
          <a:p>
            <a:endParaRPr lang="ru-RU" dirty="0"/>
          </a:p>
          <a:p>
            <a:r>
              <a:rPr lang="en-US" dirty="0" smtClean="0">
                <a:hlinkClick r:id="rId7"/>
              </a:rPr>
              <a:t>malisheva-om@yandex.ru</a:t>
            </a:r>
            <a:endParaRPr lang="en-US" dirty="0" smtClean="0"/>
          </a:p>
          <a:p>
            <a:r>
              <a:rPr lang="en-US" dirty="0" smtClean="0"/>
              <a:t>89277082736   </a:t>
            </a:r>
            <a:r>
              <a:rPr lang="ru-RU" dirty="0" smtClean="0"/>
              <a:t>Малышева Ольга Михайловна</a:t>
            </a:r>
            <a:endParaRPr lang="en-US" dirty="0" smtClean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9929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Номер </a:t>
            </a:r>
            <a:r>
              <a:rPr lang="ru-RU" sz="31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заявления (обращения).</a:t>
            </a:r>
            <a:r>
              <a:rPr lang="ru-RU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На </a:t>
            </a:r>
            <a:r>
              <a:rPr lang="ru-RU" dirty="0"/>
              <a:t>примере представлена структура номера: </a:t>
            </a:r>
            <a:r>
              <a:rPr lang="ru-RU" b="1" dirty="0"/>
              <a:t>65476–ЗП/10100140</a:t>
            </a:r>
            <a:r>
              <a:rPr lang="ru-RU" dirty="0"/>
              <a:t>,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где </a:t>
            </a:r>
            <a:r>
              <a:rPr lang="ru-RU" b="1" dirty="0" smtClean="0"/>
              <a:t>65476</a:t>
            </a:r>
            <a:r>
              <a:rPr lang="ru-RU" dirty="0" smtClean="0"/>
              <a:t> </a:t>
            </a:r>
            <a:r>
              <a:rPr lang="ru-RU" dirty="0"/>
              <a:t>– ОКАТО;</a:t>
            </a:r>
          </a:p>
          <a:p>
            <a:pPr marL="0" indent="0">
              <a:buNone/>
            </a:pPr>
            <a:r>
              <a:rPr lang="ru-RU" b="1" dirty="0"/>
              <a:t>ЗП</a:t>
            </a:r>
            <a:r>
              <a:rPr lang="ru-RU" dirty="0"/>
              <a:t> – тип заявки;</a:t>
            </a:r>
          </a:p>
          <a:p>
            <a:pPr marL="0" indent="0">
              <a:buNone/>
            </a:pPr>
            <a:r>
              <a:rPr lang="ru-RU" b="1" dirty="0"/>
              <a:t>101001</a:t>
            </a:r>
            <a:r>
              <a:rPr lang="ru-RU" dirty="0"/>
              <a:t> – дата регистрации заявления (год – </a:t>
            </a:r>
            <a:r>
              <a:rPr lang="ru-RU" b="1" dirty="0"/>
              <a:t>2010</a:t>
            </a:r>
            <a:r>
              <a:rPr lang="ru-RU" dirty="0"/>
              <a:t>, месяц – </a:t>
            </a:r>
            <a:r>
              <a:rPr lang="ru-RU" b="1" dirty="0"/>
              <a:t>10</a:t>
            </a:r>
            <a:r>
              <a:rPr lang="ru-RU" dirty="0"/>
              <a:t>, число – </a:t>
            </a:r>
            <a:r>
              <a:rPr lang="ru-RU" b="1" dirty="0"/>
              <a:t>01</a:t>
            </a:r>
            <a:r>
              <a:rPr lang="ru-RU" dirty="0"/>
              <a:t>);</a:t>
            </a:r>
          </a:p>
          <a:p>
            <a:pPr marL="0" indent="0">
              <a:buNone/>
            </a:pPr>
            <a:r>
              <a:rPr lang="ru-RU" b="1" dirty="0"/>
              <a:t>4</a:t>
            </a:r>
            <a:r>
              <a:rPr lang="ru-RU" dirty="0"/>
              <a:t> – порядковый номер заявления варьируется в пределах от 1 и выше;</a:t>
            </a:r>
          </a:p>
          <a:p>
            <a:pPr marL="0" indent="0">
              <a:buNone/>
            </a:pPr>
            <a:r>
              <a:rPr lang="ru-RU" b="1" dirty="0"/>
              <a:t>0</a:t>
            </a:r>
            <a:r>
              <a:rPr lang="ru-RU" dirty="0"/>
              <a:t> – контрольная цифра формируется системой в пределах от 0 и выше.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7279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260648"/>
            <a:ext cx="741682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Отзыв </a:t>
            </a:r>
            <a:r>
              <a:rPr lang="ru-RU" sz="20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заявления из процесса рассмотрения</a:t>
            </a:r>
          </a:p>
        </p:txBody>
      </p:sp>
      <p:pic>
        <p:nvPicPr>
          <p:cNvPr id="3074" name="Picture 2" descr="part_21_12_picture_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628800"/>
            <a:ext cx="7668852" cy="2830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part_21_12_picture_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581129"/>
            <a:ext cx="4248472" cy="1944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575556" y="764704"/>
            <a:ext cx="8064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Для отзыва заявления нажмите команду </a:t>
            </a:r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Отозвать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. Данная операция позволяет заморозить заявление до повторного обращения Заявителя. </a:t>
            </a:r>
          </a:p>
        </p:txBody>
      </p:sp>
    </p:spTree>
    <p:extLst>
      <p:ext uri="{BB962C8B-B14F-4D97-AF65-F5344CB8AC3E}">
        <p14:creationId xmlns:p14="http://schemas.microsoft.com/office/powerpoint/2010/main" val="43030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403</TotalTime>
  <Words>693</Words>
  <Application>Microsoft Office PowerPoint</Application>
  <PresentationFormat>Экран (4:3)</PresentationFormat>
  <Paragraphs>102</Paragraphs>
  <Slides>12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Тема Office</vt:lpstr>
      <vt:lpstr>Visio</vt:lpstr>
      <vt:lpstr>Жизненный цикл заявления</vt:lpstr>
      <vt:lpstr>Жизненный цикл заявления</vt:lpstr>
      <vt:lpstr>Жизненный цикл заявления</vt:lpstr>
      <vt:lpstr>Жизненный цикл заявления</vt:lpstr>
      <vt:lpstr>Жизненный цикл заявления</vt:lpstr>
      <vt:lpstr>Жизненный цикл заявления</vt:lpstr>
      <vt:lpstr>Презентация PowerPoint</vt:lpstr>
      <vt:lpstr>Номер заявления (обращения).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Malisheva</dc:creator>
  <cp:lastModifiedBy>Кольченко</cp:lastModifiedBy>
  <cp:revision>21</cp:revision>
  <dcterms:created xsi:type="dcterms:W3CDTF">2014-02-03T07:33:17Z</dcterms:created>
  <dcterms:modified xsi:type="dcterms:W3CDTF">2014-02-10T13:13:21Z</dcterms:modified>
</cp:coreProperties>
</file>