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59" r:id="rId4"/>
    <p:sldId id="262" r:id="rId5"/>
    <p:sldId id="263" r:id="rId6"/>
    <p:sldId id="265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FB97-BAAF-410D-B8A2-743910FF2DCE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0CF3-A17D-4492-ACDE-0A8967D99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34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FB97-BAAF-410D-B8A2-743910FF2DCE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0CF3-A17D-4492-ACDE-0A8967D99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2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FB97-BAAF-410D-B8A2-743910FF2DCE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0CF3-A17D-4492-ACDE-0A8967D99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0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FB97-BAAF-410D-B8A2-743910FF2DCE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0CF3-A17D-4492-ACDE-0A8967D99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9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FB97-BAAF-410D-B8A2-743910FF2DCE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0CF3-A17D-4492-ACDE-0A8967D99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9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FB97-BAAF-410D-B8A2-743910FF2DCE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0CF3-A17D-4492-ACDE-0A8967D99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FB97-BAAF-410D-B8A2-743910FF2DCE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0CF3-A17D-4492-ACDE-0A8967D99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1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FB97-BAAF-410D-B8A2-743910FF2DCE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0CF3-A17D-4492-ACDE-0A8967D99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5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FB97-BAAF-410D-B8A2-743910FF2DCE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0CF3-A17D-4492-ACDE-0A8967D99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58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FB97-BAAF-410D-B8A2-743910FF2DCE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0CF3-A17D-4492-ACDE-0A8967D99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7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FB97-BAAF-410D-B8A2-743910FF2DCE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0CF3-A17D-4492-ACDE-0A8967D99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9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CFB97-BAAF-410D-B8A2-743910FF2DCE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70CF3-A17D-4492-ACDE-0A8967D99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5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estwallpapers.net.ru/private/img/3d/3d_07.04.2010_0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eachingphysics.files.wordpress.com/2010/01/taskb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8728" y="2160161"/>
            <a:ext cx="3947532" cy="417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132" y="0"/>
            <a:ext cx="9194901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Инженерный подход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 обеспечении качества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образовательного процесса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 занятиях по робототехнике 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9784" y="4240121"/>
            <a:ext cx="5914216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Суркин А.Г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ru-RU" sz="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algn="r"/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ЦДТ «Радуга» ГБОУ СОШ №1 </a:t>
            </a:r>
            <a:r>
              <a:rPr lang="ru-RU" sz="2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г.Нефтегорска</a:t>
            </a:r>
            <a:endParaRPr lang="ru-RU" sz="2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c0d4bb6c3d9c5aad5a6a0db350f1f02d&amp;n=33&amp;h=215&amp;w=3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/>
          <a:stretch/>
        </p:blipFill>
        <p:spPr bwMode="auto">
          <a:xfrm>
            <a:off x="0" y="-63500"/>
            <a:ext cx="9158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hitechnic.com/BuildInstructions/TrikeBase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2" y="4259075"/>
            <a:ext cx="2910468" cy="23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77800"/>
            <a:ext cx="907626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преамбуле проекта «Развитие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инженерного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осуществляемого Министерством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2015 г., указано: «Инженерное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– один из приоритетов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в образовательной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сфере, отражающий необходимость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перевооружения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производств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соответствующего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кадрового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промышленности...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проблема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количественного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инженерных кадров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Министерство на протяжении последних трех лет проводит поступательную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политику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качества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инженерного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В основе инженерного образования лежит 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инженерный подход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7267" y="1151467"/>
            <a:ext cx="5020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4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obacommunity.com/media/moxie/files/m/ml/mli/mlimbach/Fotolia_70657201_S_copyrigh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b="7094"/>
          <a:stretch/>
        </p:blipFill>
        <p:spPr bwMode="auto">
          <a:xfrm>
            <a:off x="0" y="0"/>
            <a:ext cx="91842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teachingphysics.files.wordpress.com/2010/01/taskb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687" y="2396273"/>
            <a:ext cx="2419815" cy="255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8526" y="111511"/>
            <a:ext cx="58766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Характеристики инженерного подхода в обучении</a:t>
            </a:r>
          </a:p>
          <a:p>
            <a:endParaRPr lang="ru-RU" sz="3200" b="1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81915"/>
              </p:ext>
            </p:extLst>
          </p:nvPr>
        </p:nvGraphicFramePr>
        <p:xfrm>
          <a:off x="3256156" y="1272140"/>
          <a:ext cx="5609063" cy="5425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22130"/>
                <a:gridCol w="3686933"/>
              </a:tblGrid>
              <a:tr h="539469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Характеристика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 в процессе обучения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01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Четкость своих целей</a:t>
                      </a:r>
                    </a:p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Учащийся с самого начала урока знает, каков ожидаемый конечный продукт, результат</a:t>
                      </a:r>
                    </a:p>
                  </a:txBody>
                  <a:tcPr/>
                </a:tc>
              </a:tr>
              <a:tr h="1310138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Свобода доступа к источникам информации 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Интернет как источник вдохновения – передачи идей, а не готовых решений</a:t>
                      </a:r>
                    </a:p>
                    <a:p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61323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Разнообразие возможных решений 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Существует более чем одно правильное решение данной проблемы</a:t>
                      </a:r>
                    </a:p>
                    <a:p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c0d4bb6c3d9c5aad5a6a0db350f1f02d&amp;n=33&amp;h=215&amp;w=3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/>
          <a:stretch/>
        </p:blipFill>
        <p:spPr bwMode="auto">
          <a:xfrm>
            <a:off x="0" y="0"/>
            <a:ext cx="9158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702692"/>
              </p:ext>
            </p:extLst>
          </p:nvPr>
        </p:nvGraphicFramePr>
        <p:xfrm>
          <a:off x="1182029" y="245326"/>
          <a:ext cx="7738947" cy="593906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32049"/>
                <a:gridCol w="5006898"/>
              </a:tblGrid>
              <a:tr h="66907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Открытость ошибки 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</a:rPr>
                        <a:t>Ошибка и понимание её причин как указатель, ведущей к цели</a:t>
                      </a:r>
                    </a:p>
                  </a:txBody>
                  <a:tcPr/>
                </a:tc>
              </a:tr>
              <a:tr h="1009704">
                <a:tc>
                  <a:txBody>
                    <a:bodyPr/>
                    <a:lstStyle/>
                    <a:p>
                      <a:pPr lvl="0"/>
                      <a:r>
                        <a:rPr lang="ru-RU" sz="20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Респонсивность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 - быстрое</a:t>
                      </a:r>
                    </a:p>
                    <a:p>
                      <a:pPr lvl="0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реагирование на изменяющиеся условия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</a:rPr>
                        <a:t>Учитель планирует и организует занятия, но он должен быстро реагировать на изменения, предложенные учащимися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 уроке</a:t>
                      </a:r>
                    </a:p>
                  </a:txBody>
                  <a:tcPr/>
                </a:tc>
              </a:tr>
              <a:tr h="77449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Групповая, командная работа 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</a:rPr>
                        <a:t>Лучшие результаты достигаются при работе в группах, включающих 2-х или 3-х учащихся</a:t>
                      </a:r>
                    </a:p>
                  </a:txBody>
                  <a:tcPr/>
                </a:tc>
              </a:tr>
              <a:tr h="2616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Полезность продукта</a:t>
                      </a:r>
                    </a:p>
                    <a:p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</a:rPr>
                        <a:t>Работа команды заканчивается документированием этапов создания робота (фото или инструкция 3D), которыми могут в будущем воспользоваться другие</a:t>
                      </a:r>
                    </a:p>
                    <a:p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58" y="4336606"/>
            <a:ext cx="2908044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obacommunity.com/media/moxie/files/m/ml/mli/mlimbach/Fotolia_70657201_S_copyrigh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b="7094"/>
          <a:stretch/>
        </p:blipFill>
        <p:spPr bwMode="auto">
          <a:xfrm>
            <a:off x="0" y="-1"/>
            <a:ext cx="91842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639619/v639619576/3bbfe/uvRuDuaxs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07977"/>
            <a:ext cx="3880908" cy="3589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639619/v639619576/3bc8f/oKG2-EKR0r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58" y="4301067"/>
            <a:ext cx="2157190" cy="2382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teachingphysics.files.wordpress.com/2010/01/taskb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817647"/>
            <a:ext cx="2882620" cy="304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639619/v639619576/3bc6b/dn-kEUziYF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54" y="3697817"/>
            <a:ext cx="4706408" cy="2989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p.userapi.com/c639619/v639619576/3bca2/__9f87-ryc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r="38229"/>
          <a:stretch/>
        </p:blipFill>
        <p:spPr bwMode="auto">
          <a:xfrm>
            <a:off x="6400799" y="320855"/>
            <a:ext cx="2565929" cy="299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1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c0d4bb6c3d9c5aad5a6a0db350f1f02d&amp;n=33&amp;h=215&amp;w=3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/>
          <a:stretch/>
        </p:blipFill>
        <p:spPr bwMode="auto">
          <a:xfrm>
            <a:off x="0" y="0"/>
            <a:ext cx="9158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.newslab.ru/photoalbum/12071/m/1170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6" b="7259"/>
          <a:stretch/>
        </p:blipFill>
        <p:spPr bwMode="auto">
          <a:xfrm>
            <a:off x="2887131" y="3912652"/>
            <a:ext cx="3335867" cy="232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www.hitechnic.com/BuildInstructions/TrikeBase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2" y="4259075"/>
            <a:ext cx="2910468" cy="23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599" y="127000"/>
            <a:ext cx="89069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Инженерная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включает в себя в качестве основных компонентов: изобретательскую деятельность, инженерные исследования, проектирование, конструкторскую и технологическую деятельности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Основная цель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инженерного подхода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условий для развития у воспитанников взаимосвязанных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проявляющихся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друг от друга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качеств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пониманию вопросов, связанных с техникой, к изготовлению технических устройств, к техническому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изобретательству.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nord-news.ru/img/newsimages/20151215/1_e505966bdba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r="15511"/>
          <a:stretch/>
        </p:blipFill>
        <p:spPr bwMode="auto">
          <a:xfrm>
            <a:off x="5896722" y="4464361"/>
            <a:ext cx="3056468" cy="2174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8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obacommunity.com/media/moxie/files/m/ml/mli/mlimbach/Fotolia_70657201_S_copyrigh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b="7094"/>
          <a:stretch/>
        </p:blipFill>
        <p:spPr bwMode="auto">
          <a:xfrm>
            <a:off x="0" y="-1"/>
            <a:ext cx="91842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639619/v639619576/3bc26/QeTfn6VB-U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7" y="4805947"/>
            <a:ext cx="3196922" cy="180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p.userapi.com/c639619/v639619576/3bc12/u6Lbh2JtGB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r="10401"/>
          <a:stretch/>
        </p:blipFill>
        <p:spPr bwMode="auto">
          <a:xfrm>
            <a:off x="2777067" y="131080"/>
            <a:ext cx="6231466" cy="4424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teachingphysics.files.wordpress.com/2010/01/taskb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663" y="1669252"/>
            <a:ext cx="3100039" cy="327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639619/v639619576/3bbf7/xH-hoNpC-v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40" y="4420142"/>
            <a:ext cx="4595771" cy="229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95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estwallpapers.net.ru/private/img/3d/3d_07.04.2010_0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eachingphysics.files.wordpress.com/2010/01/taskb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595" y="1059494"/>
            <a:ext cx="3947532" cy="417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91414" y="1360449"/>
            <a:ext cx="535258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35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305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Admin</cp:lastModifiedBy>
  <cp:revision>12</cp:revision>
  <dcterms:created xsi:type="dcterms:W3CDTF">2017-08-23T18:28:29Z</dcterms:created>
  <dcterms:modified xsi:type="dcterms:W3CDTF">2017-09-12T11:55:34Z</dcterms:modified>
</cp:coreProperties>
</file>