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1" y="1052736"/>
            <a:ext cx="7128793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Анализ качества образования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 ГБОУ СОШ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с.Богдановка</a:t>
            </a:r>
            <a:endParaRPr lang="ru-RU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август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2016г.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5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827584" y="3861048"/>
            <a:ext cx="7200800" cy="2769171"/>
          </a:xfrm>
        </p:spPr>
        <p:txBody>
          <a:bodyPr>
            <a:normAutofit/>
          </a:bodyPr>
          <a:lstStyle/>
          <a:p>
            <a:r>
              <a:rPr lang="ru-RU" sz="1600" b="1" u="sng" dirty="0" smtClean="0">
                <a:latin typeface="Comic Sans MS" pitchFamily="66" charset="0"/>
              </a:rPr>
              <a:t>Рассматривалось: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Совещание при директоре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Заседание Педагогического коллектива «Итоги учебного года и задачи на новый учебный год» (август 2015)</a:t>
            </a:r>
            <a:endParaRPr lang="ru-RU" sz="1800" dirty="0">
              <a:latin typeface="Comic Sans MS" pitchFamily="66" charset="0"/>
            </a:endParaRPr>
          </a:p>
          <a:p>
            <a:r>
              <a:rPr lang="ru-RU" sz="1800" b="1" u="sng" dirty="0" smtClean="0">
                <a:latin typeface="Comic Sans MS" pitchFamily="66" charset="0"/>
              </a:rPr>
              <a:t>Решение:</a:t>
            </a:r>
            <a:endParaRPr lang="ru-RU" sz="1800" b="1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Завышение оценок учителями начальной школы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Разработан план посещения уроков в начальной школе  учителями- предметниками</a:t>
            </a:r>
            <a:endParaRPr lang="ru-RU" sz="1800" dirty="0"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Начальная школа</a:t>
            </a:r>
            <a:endParaRPr lang="ru-RU" sz="4800" dirty="0">
              <a:latin typeface="Comic Sans MS" pitchFamily="66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72412"/>
              </p:ext>
            </p:extLst>
          </p:nvPr>
        </p:nvGraphicFramePr>
        <p:xfrm>
          <a:off x="683568" y="1556792"/>
          <a:ext cx="7200800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499"/>
                <a:gridCol w="1468431"/>
                <a:gridCol w="1212015"/>
                <a:gridCol w="1425901"/>
                <a:gridCol w="1486954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 marL="64259" marR="6425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2014-2015  (4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 (5кл)</a:t>
                      </a:r>
                      <a:endParaRPr lang="ru-RU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Обученность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 знаний 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Обученность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 знаний </a:t>
                      </a:r>
                      <a:endParaRPr lang="ru-RU" dirty="0"/>
                    </a:p>
                  </a:txBody>
                  <a:tcPr marL="64259" marR="64259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Диагностическое</a:t>
                      </a:r>
                      <a:r>
                        <a:rPr lang="ru-RU" sz="1400" baseline="0" dirty="0" smtClean="0"/>
                        <a:t> тестирование  (ЮВУ май 2015)</a:t>
                      </a:r>
                      <a:endParaRPr lang="ru-RU" sz="1400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Входная диагностическая работа</a:t>
                      </a:r>
                      <a:r>
                        <a:rPr lang="ru-RU" sz="1400" baseline="0" dirty="0" smtClean="0"/>
                        <a:t>  (школа, сентябрь 2015)</a:t>
                      </a:r>
                      <a:endParaRPr lang="ru-RU" sz="1400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83%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 marL="64259" marR="6425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0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755576" y="3573016"/>
            <a:ext cx="7200800" cy="2952328"/>
          </a:xfrm>
        </p:spPr>
        <p:txBody>
          <a:bodyPr>
            <a:normAutofit lnSpcReduction="10000"/>
          </a:bodyPr>
          <a:lstStyle/>
          <a:p>
            <a:r>
              <a:rPr lang="ru-RU" sz="1600" b="1" u="sng" dirty="0" smtClean="0">
                <a:latin typeface="Comic Sans MS" pitchFamily="66" charset="0"/>
              </a:rPr>
              <a:t>Рассматривалось: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Совещание при директоре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Классное родительское собрание  с приглашением педагогов.</a:t>
            </a:r>
            <a:endParaRPr lang="ru-RU" sz="1800" dirty="0">
              <a:latin typeface="Comic Sans MS" pitchFamily="66" charset="0"/>
            </a:endParaRPr>
          </a:p>
          <a:p>
            <a:r>
              <a:rPr lang="ru-RU" sz="1800" b="1" u="sng" dirty="0" smtClean="0">
                <a:latin typeface="Comic Sans MS" pitchFamily="66" charset="0"/>
              </a:rPr>
              <a:t>Решение: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Работа с родителями учащихся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 Индивидуальные консультации педагога-психолога и учителей – предметников с учащимися и родителями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>
                <a:latin typeface="Comic Sans MS" pitchFamily="66" charset="0"/>
              </a:rPr>
              <a:t>Д</a:t>
            </a:r>
            <a:r>
              <a:rPr lang="ru-RU" sz="1800" dirty="0" smtClean="0">
                <a:latin typeface="Comic Sans MS" pitchFamily="66" charset="0"/>
              </a:rPr>
              <a:t>ополнительные занятия по предметам (1 раз в неделю)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Основная школа</a:t>
            </a:r>
            <a:endParaRPr lang="ru-RU" sz="4800" dirty="0">
              <a:latin typeface="Comic Sans MS" pitchFamily="66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665419"/>
              </p:ext>
            </p:extLst>
          </p:nvPr>
        </p:nvGraphicFramePr>
        <p:xfrm>
          <a:off x="395537" y="1556792"/>
          <a:ext cx="849694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335"/>
                <a:gridCol w="1230774"/>
                <a:gridCol w="1230774"/>
                <a:gridCol w="1230774"/>
                <a:gridCol w="1015859"/>
                <a:gridCol w="1195128"/>
                <a:gridCol w="12462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 marL="64259" marR="6425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2013-2014 (7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2014-2015 (8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 (9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</a:t>
                      </a:r>
                      <a:r>
                        <a:rPr lang="ru-RU" sz="1400" dirty="0" smtClean="0"/>
                        <a:t>мониторинга </a:t>
                      </a:r>
                      <a:endParaRPr lang="ru-RU" sz="1400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</a:t>
                      </a:r>
                      <a:r>
                        <a:rPr lang="ru-RU" sz="1400" dirty="0" smtClean="0"/>
                        <a:t>мониторинга </a:t>
                      </a:r>
                      <a:endParaRPr lang="ru-RU" sz="1400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</a:t>
                      </a:r>
                      <a:r>
                        <a:rPr lang="ru-RU" sz="1400" dirty="0" smtClean="0"/>
                        <a:t>мониторинга </a:t>
                      </a:r>
                      <a:endParaRPr lang="ru-RU" sz="1400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Русский язык</a:t>
                      </a:r>
                      <a:endParaRPr lang="ru-RU" sz="1600" b="1" dirty="0"/>
                    </a:p>
                  </a:txBody>
                  <a:tcPr marL="64259" marR="64259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Внешний </a:t>
                      </a:r>
                    </a:p>
                    <a:p>
                      <a:pPr algn="ctr"/>
                      <a:r>
                        <a:rPr lang="ru-RU" sz="1200" b="1" dirty="0" err="1" smtClean="0"/>
                        <a:t>Нефтегорский</a:t>
                      </a:r>
                      <a:r>
                        <a:rPr lang="ru-RU" sz="1200" b="1" dirty="0" smtClean="0"/>
                        <a:t> РЦ</a:t>
                      </a:r>
                      <a:endParaRPr lang="ru-RU" sz="1200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2,00</a:t>
                      </a:r>
                      <a:endParaRPr lang="ru-RU" dirty="0"/>
                    </a:p>
                  </a:txBody>
                  <a:tcPr marL="64259" marR="64259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Внутренний</a:t>
                      </a:r>
                    </a:p>
                    <a:p>
                      <a:pPr algn="ctr"/>
                      <a:r>
                        <a:rPr lang="ru-RU" sz="1200" b="1" dirty="0" smtClean="0"/>
                        <a:t>(промеж. аттестация)</a:t>
                      </a:r>
                      <a:endParaRPr lang="ru-RU" sz="1200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2,00</a:t>
                      </a:r>
                      <a:endParaRPr lang="ru-RU" dirty="0"/>
                    </a:p>
                  </a:txBody>
                  <a:tcPr marL="64259" marR="64259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Внутренний </a:t>
                      </a:r>
                    </a:p>
                    <a:p>
                      <a:pPr algn="ctr"/>
                      <a:r>
                        <a:rPr lang="ru-RU" sz="1200" b="1" dirty="0" smtClean="0"/>
                        <a:t>(пробное тестирование –школа)</a:t>
                      </a:r>
                      <a:endParaRPr lang="ru-RU" sz="1200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2,00</a:t>
                      </a:r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Математика </a:t>
                      </a:r>
                      <a:endParaRPr lang="ru-RU" sz="1600" b="1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2,00</a:t>
                      </a:r>
                      <a:endParaRPr lang="ru-RU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2,00</a:t>
                      </a:r>
                      <a:endParaRPr lang="ru-RU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3,00</a:t>
                      </a:r>
                      <a:endParaRPr lang="ru-RU" dirty="0"/>
                    </a:p>
                  </a:txBody>
                  <a:tcPr marL="64259" marR="6425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6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Основная школа</a:t>
            </a:r>
            <a:endParaRPr lang="ru-RU" sz="4800" dirty="0">
              <a:latin typeface="Comic Sans MS" pitchFamily="66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409197"/>
              </p:ext>
            </p:extLst>
          </p:nvPr>
        </p:nvGraphicFramePr>
        <p:xfrm>
          <a:off x="395537" y="1556792"/>
          <a:ext cx="8280919" cy="317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224136"/>
                <a:gridCol w="792088"/>
                <a:gridCol w="936104"/>
                <a:gridCol w="1440160"/>
                <a:gridCol w="936104"/>
                <a:gridCol w="144016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Предмет </a:t>
                      </a:r>
                      <a:endParaRPr lang="ru-RU" b="1" dirty="0"/>
                    </a:p>
                  </a:txBody>
                  <a:tcPr marL="64259" marR="64259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2014-2015 (7 </a:t>
                      </a:r>
                      <a:r>
                        <a:rPr lang="ru-RU" b="1" dirty="0" err="1" smtClean="0"/>
                        <a:t>кл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2015-2016 (8 </a:t>
                      </a:r>
                      <a:r>
                        <a:rPr lang="ru-RU" b="1" dirty="0" err="1" smtClean="0"/>
                        <a:t>кл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 marL="64259" marR="6425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</a:t>
                      </a:r>
                      <a:r>
                        <a:rPr lang="ru-RU" sz="1400" b="1" dirty="0" smtClean="0"/>
                        <a:t>мониторинга </a:t>
                      </a:r>
                      <a:endParaRPr lang="ru-RU" sz="1400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Обуч</a:t>
                      </a:r>
                      <a:r>
                        <a:rPr lang="ru-RU" b="1" dirty="0" smtClean="0"/>
                        <a:t>. </a:t>
                      </a:r>
                    </a:p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Кач</a:t>
                      </a:r>
                      <a:r>
                        <a:rPr lang="ru-RU" b="1" dirty="0" smtClean="0"/>
                        <a:t>-во</a:t>
                      </a:r>
                      <a:r>
                        <a:rPr lang="ru-RU" b="1" baseline="0" dirty="0" smtClean="0"/>
                        <a:t> знаний</a:t>
                      </a:r>
                    </a:p>
                    <a:p>
                      <a:pPr algn="ctr"/>
                      <a:r>
                        <a:rPr lang="ru-RU" b="1" baseline="0" dirty="0" smtClean="0"/>
                        <a:t>%</a:t>
                      </a:r>
                      <a:endParaRPr lang="ru-RU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</a:t>
                      </a:r>
                      <a:r>
                        <a:rPr lang="ru-RU" sz="1400" b="1" dirty="0" smtClean="0"/>
                        <a:t>мониторинга </a:t>
                      </a:r>
                      <a:endParaRPr lang="ru-RU" sz="1400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Обуч</a:t>
                      </a:r>
                      <a:r>
                        <a:rPr lang="ru-RU" b="1" dirty="0" smtClean="0"/>
                        <a:t>. </a:t>
                      </a:r>
                    </a:p>
                    <a:p>
                      <a:pPr algn="ctr"/>
                      <a:r>
                        <a:rPr lang="ru-RU" b="1" dirty="0" smtClean="0"/>
                        <a:t>% </a:t>
                      </a:r>
                      <a:endParaRPr lang="ru-RU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Кач</a:t>
                      </a:r>
                      <a:r>
                        <a:rPr lang="ru-RU" b="1" dirty="0" smtClean="0"/>
                        <a:t>-во знаний</a:t>
                      </a:r>
                    </a:p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Русский язык</a:t>
                      </a:r>
                      <a:endParaRPr lang="ru-RU" b="1" dirty="0"/>
                    </a:p>
                  </a:txBody>
                  <a:tcPr marL="64259" marR="64259"/>
                </a:tc>
                <a:tc rowSpan="4"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Внутренний</a:t>
                      </a:r>
                    </a:p>
                    <a:p>
                      <a:pPr algn="ctr"/>
                      <a:r>
                        <a:rPr lang="ru-RU" sz="1400" b="1" dirty="0" smtClean="0"/>
                        <a:t>(промеж. аттестация)</a:t>
                      </a:r>
                      <a:endParaRPr lang="ru-RU" sz="1400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74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4259" marR="64259"/>
                </a:tc>
                <a:tc rowSpan="4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b="1" dirty="0" smtClean="0"/>
                        <a:t>Внутренний </a:t>
                      </a:r>
                    </a:p>
                    <a:p>
                      <a:pPr algn="ctr"/>
                      <a:r>
                        <a:rPr lang="ru-RU" sz="1400" b="1" dirty="0" smtClean="0"/>
                        <a:t>(</a:t>
                      </a:r>
                      <a:r>
                        <a:rPr lang="ru-RU" sz="1400" b="1" dirty="0" err="1" smtClean="0"/>
                        <a:t>административ-ный</a:t>
                      </a:r>
                      <a:r>
                        <a:rPr lang="ru-RU" sz="1400" b="1" dirty="0" smtClean="0"/>
                        <a:t> контроль)</a:t>
                      </a:r>
                      <a:endParaRPr lang="ru-RU" sz="1400" b="1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Математика </a:t>
                      </a:r>
                      <a:endParaRPr lang="ru-RU" b="1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Английский язык</a:t>
                      </a:r>
                      <a:endParaRPr lang="ru-RU" b="1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 marL="64259" marR="642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Физика</a:t>
                      </a:r>
                      <a:endParaRPr lang="ru-RU" b="1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64259" marR="64259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marL="64259" marR="642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64259" marR="6425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4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043608" y="1556792"/>
            <a:ext cx="7200800" cy="4464496"/>
          </a:xfrm>
        </p:spPr>
        <p:txBody>
          <a:bodyPr>
            <a:normAutofit lnSpcReduction="10000"/>
          </a:bodyPr>
          <a:lstStyle/>
          <a:p>
            <a:r>
              <a:rPr lang="ru-RU" sz="1600" b="1" u="sng" dirty="0" smtClean="0">
                <a:latin typeface="Comic Sans MS" pitchFamily="66" charset="0"/>
              </a:rPr>
              <a:t>Рассматривалось: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Совещание при директоре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Заседание  школьных МО </a:t>
            </a:r>
            <a:endParaRPr lang="ru-RU" sz="1800" dirty="0">
              <a:latin typeface="Comic Sans MS" pitchFamily="66" charset="0"/>
            </a:endParaRPr>
          </a:p>
          <a:p>
            <a:r>
              <a:rPr lang="ru-RU" sz="1800" b="1" u="sng" dirty="0" smtClean="0">
                <a:latin typeface="Comic Sans MS" pitchFamily="66" charset="0"/>
              </a:rPr>
              <a:t>Решение: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Рекомендовано   руководителям школьных МО  скорректировать работу учителей-предметников  на повышение качества знаний  по всей основной школе до 30%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Проведение  педагогом – психологом  диагностического исследования  по определению потребности  учащихся в получении новых знаний  в классах  «группы риска» (5,7,9 </a:t>
            </a:r>
            <a:r>
              <a:rPr lang="ru-RU" sz="1800" dirty="0" err="1" smtClean="0">
                <a:latin typeface="Comic Sans MS" pitchFamily="66" charset="0"/>
              </a:rPr>
              <a:t>кл</a:t>
            </a:r>
            <a:r>
              <a:rPr lang="ru-RU" sz="1800" dirty="0" smtClean="0">
                <a:latin typeface="Comic Sans MS" pitchFamily="66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>
                <a:latin typeface="Comic Sans MS" pitchFamily="66" charset="0"/>
              </a:rPr>
              <a:t>Проведение </a:t>
            </a:r>
            <a:r>
              <a:rPr lang="ru-RU" sz="1800" dirty="0" err="1" smtClean="0">
                <a:latin typeface="Comic Sans MS" pitchFamily="66" charset="0"/>
              </a:rPr>
              <a:t>срезовых</a:t>
            </a:r>
            <a:r>
              <a:rPr lang="ru-RU" sz="1800" dirty="0" smtClean="0">
                <a:latin typeface="Comic Sans MS" pitchFamily="66" charset="0"/>
              </a:rPr>
              <a:t> работ в 2015-2016 </a:t>
            </a:r>
            <a:r>
              <a:rPr lang="ru-RU" sz="1800" dirty="0" err="1" smtClean="0">
                <a:latin typeface="Comic Sans MS" pitchFamily="66" charset="0"/>
              </a:rPr>
              <a:t>уч.году</a:t>
            </a:r>
            <a:r>
              <a:rPr lang="ru-RU" sz="1800" dirty="0" smtClean="0">
                <a:latin typeface="Comic Sans MS" pitchFamily="66" charset="0"/>
              </a:rPr>
              <a:t> с целью определения динамики (сентябрь, декабрь, февраль, апрель)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Основная школа</a:t>
            </a:r>
            <a:endParaRPr lang="ru-RU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423671" y="697657"/>
            <a:ext cx="8363272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Итоги 2015-2016 учебного года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8013" y="2204864"/>
            <a:ext cx="70567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mic Sans MS" panose="030F0702030302020204" pitchFamily="66" charset="0"/>
              </a:rPr>
              <a:t>Количество выпускников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9 класс – 5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11 класс – нет</a:t>
            </a: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r>
              <a:rPr lang="ru-RU" sz="2400" b="1" dirty="0" smtClean="0">
                <a:latin typeface="Comic Sans MS" panose="030F0702030302020204" pitchFamily="66" charset="0"/>
              </a:rPr>
              <a:t>Результаты экзаменов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21386"/>
              </p:ext>
            </p:extLst>
          </p:nvPr>
        </p:nvGraphicFramePr>
        <p:xfrm>
          <a:off x="1052844" y="4360334"/>
          <a:ext cx="740759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518"/>
                <a:gridCol w="1481518"/>
                <a:gridCol w="1481518"/>
                <a:gridCol w="1481518"/>
                <a:gridCol w="14815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Предмет 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«2»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«3»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«4»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«5»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Математика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Русский язык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-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75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5627" y="2132856"/>
            <a:ext cx="7959359" cy="439248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Кадровое обеспечение - 100%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Материально-техническое обеспечение – удовлетворительное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Информационное обеспечение – удовлетворительное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Проблемы в условиях внедрения профессионального стандарта – обеспечение необходимой аппаратурой рабочего места педагога (Компьютер, принтер, колонки, интернет)</a:t>
            </a:r>
            <a:endParaRPr lang="ru-RU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 algn="l">
              <a:buFontTx/>
              <a:buChar char="-"/>
            </a:pPr>
            <a:endParaRPr lang="ru-RU" sz="2800" dirty="0" smtClean="0"/>
          </a:p>
          <a:p>
            <a:pPr marL="457200" indent="-457200" algn="l">
              <a:buFontTx/>
              <a:buChar char="-"/>
            </a:pPr>
            <a:endParaRPr lang="ru-RU" sz="2800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423671" y="697657"/>
            <a:ext cx="8363272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Обеспечение образовательного процесса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23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415</Words>
  <Application>Microsoft Office PowerPoint</Application>
  <PresentationFormat>Экран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Начальная школа</vt:lpstr>
      <vt:lpstr>Основная школа</vt:lpstr>
      <vt:lpstr>Основная школа</vt:lpstr>
      <vt:lpstr>Основная школа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Начальная школа (4кл)</dc:title>
  <dc:creator>Ирина Викторовна</dc:creator>
  <cp:lastModifiedBy>Школа</cp:lastModifiedBy>
  <cp:revision>15</cp:revision>
  <dcterms:created xsi:type="dcterms:W3CDTF">2015-12-16T11:52:00Z</dcterms:created>
  <dcterms:modified xsi:type="dcterms:W3CDTF">2016-08-23T11:03:29Z</dcterms:modified>
</cp:coreProperties>
</file>