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B1F1A-AD02-48C8-8595-BA0D8AA6572B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7CBC0-843B-44E4-B977-A1DC416EC3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B1F1A-AD02-48C8-8595-BA0D8AA6572B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7CBC0-843B-44E4-B977-A1DC416EC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B1F1A-AD02-48C8-8595-BA0D8AA6572B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7CBC0-843B-44E4-B977-A1DC416EC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B1F1A-AD02-48C8-8595-BA0D8AA6572B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7CBC0-843B-44E4-B977-A1DC416EC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B1F1A-AD02-48C8-8595-BA0D8AA6572B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7CBC0-843B-44E4-B977-A1DC416EC3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B1F1A-AD02-48C8-8595-BA0D8AA6572B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7CBC0-843B-44E4-B977-A1DC416EC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B1F1A-AD02-48C8-8595-BA0D8AA6572B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7CBC0-843B-44E4-B977-A1DC416EC3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B1F1A-AD02-48C8-8595-BA0D8AA6572B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7CBC0-843B-44E4-B977-A1DC416EC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B1F1A-AD02-48C8-8595-BA0D8AA6572B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7CBC0-843B-44E4-B977-A1DC416EC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BB1F1A-AD02-48C8-8595-BA0D8AA6572B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B7CBC0-843B-44E4-B977-A1DC416EC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1BB1F1A-AD02-48C8-8595-BA0D8AA6572B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6B7CBC0-843B-44E4-B977-A1DC416EC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1BB1F1A-AD02-48C8-8595-BA0D8AA6572B}" type="datetimeFigureOut">
              <a:rPr lang="ru-RU" smtClean="0"/>
              <a:pPr/>
              <a:t>30.07.2013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6B7CBC0-843B-44E4-B977-A1DC416EC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357298"/>
            <a:ext cx="7772400" cy="1975104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Творческие игры на уроках ОРКСЭ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786322"/>
            <a:ext cx="83058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Выступление учителя начальных классов 1 категории </a:t>
            </a:r>
          </a:p>
          <a:p>
            <a:r>
              <a:rPr lang="ru-RU" dirty="0" smtClean="0"/>
              <a:t>ГБОУ СОШ № 1 г. Нефтегорска </a:t>
            </a:r>
          </a:p>
          <a:p>
            <a:r>
              <a:rPr lang="ru-RU" dirty="0" smtClean="0"/>
              <a:t>Долгих С.И.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7224" y="285728"/>
            <a:ext cx="7772400" cy="914400"/>
          </a:xfrm>
        </p:spPr>
        <p:txBody>
          <a:bodyPr/>
          <a:lstStyle/>
          <a:p>
            <a:pPr algn="ctr"/>
            <a:r>
              <a:rPr lang="ru-RU" sz="4800" dirty="0" smtClean="0"/>
              <a:t>Загадки</a:t>
            </a:r>
            <a:endParaRPr lang="ru-RU" sz="48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71472" y="1428736"/>
            <a:ext cx="8572528" cy="4931588"/>
          </a:xfrm>
        </p:spPr>
        <p:txBody>
          <a:bodyPr numCol="2"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Синее море, хрустальные берега, а посередине утка.</a:t>
            </a:r>
          </a:p>
          <a:p>
            <a:pPr>
              <a:buNone/>
            </a:pPr>
            <a:r>
              <a:rPr lang="ru-RU" dirty="0" smtClean="0"/>
              <a:t>(Лампада.)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 Бог, не человек,</a:t>
            </a:r>
          </a:p>
          <a:p>
            <a:pPr>
              <a:buNone/>
            </a:pPr>
            <a:r>
              <a:rPr lang="ru-RU" dirty="0" smtClean="0"/>
              <a:t>не был на небе и не будет,</a:t>
            </a:r>
          </a:p>
          <a:p>
            <a:pPr>
              <a:buNone/>
            </a:pPr>
            <a:r>
              <a:rPr lang="ru-RU" dirty="0" smtClean="0"/>
              <a:t>а на себе Христа-света носил.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Осел</a:t>
            </a:r>
            <a:r>
              <a:rPr lang="ru-RU" dirty="0" smtClean="0"/>
              <a:t>.)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Нет головы, а есть уши;</a:t>
            </a:r>
          </a:p>
          <a:p>
            <a:pPr>
              <a:buNone/>
            </a:pPr>
            <a:r>
              <a:rPr lang="ru-RU" dirty="0" smtClean="0"/>
              <a:t>Нет рта, а есть язык. </a:t>
            </a:r>
          </a:p>
          <a:p>
            <a:pPr>
              <a:buNone/>
            </a:pPr>
            <a:r>
              <a:rPr lang="ru-RU" dirty="0" smtClean="0"/>
              <a:t>(Колокол.)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Чего у Бога нет, </a:t>
            </a:r>
          </a:p>
          <a:p>
            <a:pPr>
              <a:buNone/>
            </a:pPr>
            <a:r>
              <a:rPr lang="ru-RU" dirty="0" smtClean="0"/>
              <a:t>а у нас есть?</a:t>
            </a:r>
          </a:p>
          <a:p>
            <a:pPr>
              <a:buNone/>
            </a:pPr>
            <a:r>
              <a:rPr lang="ru-RU" dirty="0" smtClean="0"/>
              <a:t>(Грехи.)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Взвесить нельзя, мерить нельзя</a:t>
            </a:r>
          </a:p>
          <a:p>
            <a:pPr>
              <a:buNone/>
            </a:pPr>
            <a:r>
              <a:rPr lang="ru-RU" dirty="0" smtClean="0"/>
              <a:t>и жить без того нельзя.</a:t>
            </a:r>
          </a:p>
          <a:p>
            <a:pPr>
              <a:buNone/>
            </a:pPr>
            <a:r>
              <a:rPr lang="ru-RU" dirty="0" smtClean="0"/>
              <a:t>(Душа.)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Спиной к стене,</a:t>
            </a:r>
          </a:p>
          <a:p>
            <a:pPr>
              <a:buNone/>
            </a:pPr>
            <a:r>
              <a:rPr lang="ru-RU" dirty="0" smtClean="0"/>
              <a:t>а лицом к избе.</a:t>
            </a:r>
          </a:p>
          <a:p>
            <a:pPr>
              <a:buNone/>
            </a:pPr>
            <a:r>
              <a:rPr lang="ru-RU" dirty="0" smtClean="0"/>
              <a:t>(Икона.)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0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5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500"/>
                            </p:stCondLst>
                            <p:childTnLst>
                              <p:par>
                                <p:cTn id="10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000"/>
                            </p:stCondLst>
                            <p:childTnLst>
                              <p:par>
                                <p:cTn id="1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914400"/>
          </a:xfrm>
        </p:spPr>
        <p:txBody>
          <a:bodyPr/>
          <a:lstStyle/>
          <a:p>
            <a:pPr algn="ctr"/>
            <a:r>
              <a:rPr lang="ru-RU" sz="4400" dirty="0" smtClean="0"/>
              <a:t>Варианты творческих игр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1142984"/>
            <a:ext cx="371477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«Поле чудес»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2000240"/>
            <a:ext cx="371477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«Умники и умницы»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2910" y="2786058"/>
            <a:ext cx="371477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«Знатоки»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2910" y="3643314"/>
            <a:ext cx="371477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«Почини стихи»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7752" y="4429132"/>
            <a:ext cx="3786214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«Собери пословицы»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3108" y="6000768"/>
            <a:ext cx="478634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«Рассыпанные буквы»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10" y="4429132"/>
            <a:ext cx="371477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«Шифр»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57752" y="2786058"/>
            <a:ext cx="371477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«Сыщики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57752" y="1142984"/>
            <a:ext cx="371477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«Исправь ошибку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57752" y="3643314"/>
            <a:ext cx="371477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Рифмы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57752" y="1928802"/>
            <a:ext cx="371477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«Пантомима»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3108" y="5214950"/>
            <a:ext cx="4786346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«Мешочек с предметами»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285860"/>
            <a:ext cx="7772400" cy="4572000"/>
          </a:xfrm>
        </p:spPr>
        <p:txBody>
          <a:bodyPr>
            <a:normAutofit/>
          </a:bodyPr>
          <a:lstStyle/>
          <a:p>
            <a:pPr algn="just"/>
            <a:r>
              <a:rPr lang="ru-RU" sz="4000" dirty="0" smtClean="0"/>
              <a:t>Создайте на своем уроке эту питательную среду, посейте в душах детей семена творчества, и они непременно дадут прекрасные всходы.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8715404" cy="914400"/>
          </a:xfrm>
        </p:spPr>
        <p:txBody>
          <a:bodyPr/>
          <a:lstStyle/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 smtClean="0"/>
              <a:t>Урок ОРКСЭ- это всегда урок творчества.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857224" y="2714620"/>
            <a:ext cx="7772400" cy="3143264"/>
          </a:xfrm>
        </p:spPr>
        <p:txBody>
          <a:bodyPr/>
          <a:lstStyle/>
          <a:p>
            <a:pPr algn="just"/>
            <a:r>
              <a:rPr lang="ru-RU" sz="3600" dirty="0" smtClean="0"/>
              <a:t>Игра — привычный вид деятельности для детей младшего школьного возраста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914400"/>
          </a:xfrm>
        </p:spPr>
        <p:txBody>
          <a:bodyPr/>
          <a:lstStyle/>
          <a:p>
            <a:pPr algn="ctr"/>
            <a:r>
              <a:rPr lang="ru-RU" sz="6600" b="1" dirty="0" smtClean="0"/>
              <a:t>ИГРЫ</a:t>
            </a:r>
            <a:endParaRPr lang="ru-RU" sz="66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Творческая:</a:t>
            </a:r>
          </a:p>
          <a:p>
            <a:pPr algn="just"/>
            <a:r>
              <a:rPr lang="ru-RU" dirty="0" smtClean="0"/>
              <a:t>Правила</a:t>
            </a:r>
          </a:p>
          <a:p>
            <a:pPr algn="just"/>
            <a:r>
              <a:rPr lang="ru-RU" dirty="0" smtClean="0"/>
              <a:t>Несколько вариантов ответа, решений</a:t>
            </a:r>
          </a:p>
          <a:p>
            <a:pPr>
              <a:buNone/>
            </a:pPr>
            <a:r>
              <a:rPr lang="ru-RU" dirty="0" smtClean="0"/>
              <a:t>Главная задача : научить   ребенка   думать   самостоятельно, отстаивать свою точку зрения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857752" y="1857364"/>
            <a:ext cx="4038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Дидактическая:</a:t>
            </a:r>
          </a:p>
          <a:p>
            <a:pPr algn="just"/>
            <a:r>
              <a:rPr lang="ru-RU" dirty="0" smtClean="0"/>
              <a:t>Правила</a:t>
            </a:r>
          </a:p>
          <a:p>
            <a:pPr algn="just"/>
            <a:r>
              <a:rPr lang="ru-RU" dirty="0" smtClean="0"/>
              <a:t>Определённый ответ, решение</a:t>
            </a:r>
          </a:p>
          <a:p>
            <a:pPr algn="just"/>
            <a:endParaRPr lang="ru-RU" dirty="0" smtClean="0"/>
          </a:p>
          <a:p>
            <a:pPr algn="just">
              <a:buNone/>
            </a:pPr>
            <a:r>
              <a:rPr lang="ru-RU" dirty="0" smtClean="0"/>
              <a:t>Задача : научить чему-либо, дать навыки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1214414" y="1000108"/>
            <a:ext cx="10001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715140" y="1000108"/>
            <a:ext cx="1000132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500"/>
                            </p:stCondLst>
                            <p:childTnLst>
                              <p:par>
                                <p:cTn id="4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35" presetClass="emph" presetSubtype="0" repeatCount="2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repeatCount="2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  <p:bldP spid="7" grpId="1" animBg="1"/>
      <p:bldP spid="7" grpId="2" animBg="1"/>
      <p:bldP spid="8" grpId="1" animBg="1"/>
      <p:bldP spid="8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dirty="0" smtClean="0"/>
              <a:t>Придумай и вставь слово!</a:t>
            </a:r>
            <a:endParaRPr lang="ru-RU" sz="4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08" y="3000372"/>
          <a:ext cx="4385644" cy="2804160"/>
        </p:xfrm>
        <a:graphic>
          <a:graphicData uri="http://schemas.openxmlformats.org/drawingml/2006/table">
            <a:tbl>
              <a:tblPr/>
              <a:tblGrid>
                <a:gridCol w="558847"/>
                <a:gridCol w="543743"/>
                <a:gridCol w="543743"/>
                <a:gridCol w="538251"/>
                <a:gridCol w="543743"/>
                <a:gridCol w="486383"/>
                <a:gridCol w="618953"/>
                <a:gridCol w="551981"/>
              </a:tblGrid>
              <a:tr h="5688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       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0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 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34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 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3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 </a:t>
                      </a:r>
                      <a:endParaRPr lang="ru-RU" sz="4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786050" y="2928934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 </a:t>
            </a:r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3571876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  ч  </a:t>
            </a:r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4286256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 </a:t>
            </a:r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я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488" y="5072074"/>
            <a:ext cx="4143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 </a:t>
            </a:r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и  т  е  л   </a:t>
            </a:r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/>
              <a:t>Игра «Подбери слово»</a:t>
            </a:r>
            <a:endParaRPr lang="ru-RU" sz="4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2428868"/>
          <a:ext cx="4071966" cy="3224215"/>
        </p:xfrm>
        <a:graphic>
          <a:graphicData uri="http://schemas.openxmlformats.org/drawingml/2006/table">
            <a:tbl>
              <a:tblPr/>
              <a:tblGrid>
                <a:gridCol w="668872"/>
                <a:gridCol w="657453"/>
                <a:gridCol w="657453"/>
                <a:gridCol w="607471"/>
                <a:gridCol w="832902"/>
                <a:gridCol w="647815"/>
              </a:tblGrid>
              <a:tr h="560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50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54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560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  <a:tr h="5601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(Иисус, кадило, обет, Ной,  Адам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др.)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500694" y="2571744"/>
          <a:ext cx="3071834" cy="2756824"/>
        </p:xfrm>
        <a:graphic>
          <a:graphicData uri="http://schemas.openxmlformats.org/drawingml/2006/table">
            <a:tbl>
              <a:tblPr/>
              <a:tblGrid>
                <a:gridCol w="776002"/>
                <a:gridCol w="757076"/>
                <a:gridCol w="762754"/>
                <a:gridCol w="776002"/>
              </a:tblGrid>
              <a:tr h="6537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13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4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4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7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8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4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{образ, мост, Ирод, дело 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др.)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728" y="2357430"/>
            <a:ext cx="328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  с    у   с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8728" y="3000372"/>
            <a:ext cx="3571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   </a:t>
            </a:r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и   л   о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3714752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    е   т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28728" y="4286256"/>
            <a:ext cx="1571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   </a:t>
            </a:r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7290" y="4929198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а  м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388" y="2500306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   а    л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72132" y="3214686"/>
            <a:ext cx="571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 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86644" y="3143248"/>
            <a:ext cx="13573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    т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5008" y="3857628"/>
            <a:ext cx="15001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  </a:t>
            </a:r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29586" y="3857628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43570" y="4572008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    е    л</a:t>
            </a:r>
            <a:endParaRPr lang="ru-RU" sz="4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1357290" y="357166"/>
            <a:ext cx="6858000" cy="701675"/>
          </a:xfrm>
        </p:spPr>
        <p:txBody>
          <a:bodyPr/>
          <a:lstStyle/>
          <a:p>
            <a:pPr algn="ctr"/>
            <a:r>
              <a:rPr lang="ru-RU" sz="4000" dirty="0" smtClean="0"/>
              <a:t>Кроссворд по теме «Икона»</a:t>
            </a:r>
            <a:endParaRPr lang="ru-RU" sz="4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4294967295"/>
          </p:nvPr>
        </p:nvSpPr>
        <p:spPr>
          <a:xfrm>
            <a:off x="4071934" y="1214422"/>
            <a:ext cx="5214940" cy="642942"/>
          </a:xfrm>
        </p:spPr>
        <p:txBody>
          <a:bodyPr>
            <a:noAutofit/>
          </a:bodyPr>
          <a:lstStyle/>
          <a:p>
            <a:r>
              <a:rPr lang="ru-RU" sz="1900" b="1" dirty="0" smtClean="0"/>
              <a:t>По горизонтали:</a:t>
            </a:r>
            <a:r>
              <a:rPr lang="ru-RU" sz="1900" dirty="0" smtClean="0"/>
              <a:t>1.Первый слой иконы(основа).2.Перегородка с иконами в православном храме.(иконостас)3.Полоса в нижней части иконы, обычно коричневого или зелёного цвета- условное обозначение земли(позем).4.Вид живописи, религиозной по темам, сюжетам и назначению.(иконопись)5.Нимб по-другому.(ореол)</a:t>
            </a:r>
          </a:p>
          <a:p>
            <a:r>
              <a:rPr lang="ru-RU" sz="1900" dirty="0" smtClean="0"/>
              <a:t>По вертикали:6.Ими закреплялись оклады.(гвозди)7.Человек, пишущий иконы(иконописец).8.Краски, приготовляемые на основе сухих порошковых натуральных пигментов, которые использовали при написании икон(пигмент).9.Накладное украшение икон.(риза)</a:t>
            </a:r>
            <a:endParaRPr lang="ru-RU" sz="1900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arto="http://schemas.microsoft.com/office/word/2006/arto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14282" y="1285836"/>
            <a:ext cx="3929090" cy="5072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20" y="357166"/>
            <a:ext cx="8858280" cy="701675"/>
          </a:xfrm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b="0" dirty="0" err="1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Филворд</a:t>
            </a:r>
            <a:r>
              <a:rPr lang="ru-RU" b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теме  </a:t>
            </a:r>
            <a:r>
              <a:rPr lang="ru-RU" b="0" dirty="0" smtClean="0">
                <a:ln>
                  <a:noFill/>
                </a:ln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b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Русские иконописцы</a:t>
            </a:r>
            <a:r>
              <a:rPr lang="ru-RU" b="0" dirty="0" smtClean="0">
                <a:ln>
                  <a:noFill/>
                </a:ln>
                <a:solidFill>
                  <a:schemeClr val="tx1"/>
                </a:solidFill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lang="ru-RU" b="0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dirty="0"/>
          </a:p>
        </p:txBody>
      </p:sp>
      <p:graphicFrame>
        <p:nvGraphicFramePr>
          <p:cNvPr id="5" name="Рисунок 4"/>
          <p:cNvGraphicFramePr>
            <a:graphicFrameLocks noGrp="1"/>
          </p:cNvGraphicFramePr>
          <p:nvPr>
            <p:ph type="pic" idx="4294967295"/>
          </p:nvPr>
        </p:nvGraphicFramePr>
        <p:xfrm>
          <a:off x="785783" y="1357298"/>
          <a:ext cx="7715302" cy="4786345"/>
        </p:xfrm>
        <a:graphic>
          <a:graphicData uri="http://schemas.openxmlformats.org/drawingml/2006/table">
            <a:tbl>
              <a:tblPr/>
              <a:tblGrid>
                <a:gridCol w="391771"/>
                <a:gridCol w="369200"/>
                <a:gridCol w="397413"/>
                <a:gridCol w="397413"/>
                <a:gridCol w="330506"/>
                <a:gridCol w="371618"/>
                <a:gridCol w="392577"/>
                <a:gridCol w="392577"/>
                <a:gridCol w="331312"/>
                <a:gridCol w="398219"/>
                <a:gridCol w="392577"/>
                <a:gridCol w="392577"/>
                <a:gridCol w="392577"/>
                <a:gridCol w="392577"/>
                <a:gridCol w="392577"/>
                <a:gridCol w="398219"/>
                <a:gridCol w="392577"/>
                <a:gridCol w="392577"/>
                <a:gridCol w="398219"/>
                <a:gridCol w="398219"/>
              </a:tblGrid>
              <a:tr h="334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Ъ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Ъ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Х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Ъ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Ф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Э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У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Ж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Ц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Ч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Ь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Б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3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Ш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Щ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З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Ю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928" marR="679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0" y="5786454"/>
            <a:ext cx="8501090" cy="685800"/>
          </a:xfrm>
        </p:spPr>
        <p:txBody>
          <a:bodyPr>
            <a:normAutofit fontScale="25000" lnSpcReduction="20000"/>
          </a:bodyPr>
          <a:lstStyle/>
          <a:p>
            <a:r>
              <a:rPr lang="ru-RU" dirty="0" smtClean="0"/>
              <a:t>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Ответ : Рублев, Васнецов, Макаров, Симаков, Донцов, Врубель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Рамка 8"/>
          <p:cNvSpPr/>
          <p:nvPr/>
        </p:nvSpPr>
        <p:spPr>
          <a:xfrm>
            <a:off x="1928794" y="1714488"/>
            <a:ext cx="2143140" cy="214314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5786446" y="4857760"/>
            <a:ext cx="2643206" cy="285752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Рамка 10"/>
          <p:cNvSpPr/>
          <p:nvPr/>
        </p:nvSpPr>
        <p:spPr>
          <a:xfrm>
            <a:off x="2000232" y="3929066"/>
            <a:ext cx="2071702" cy="357190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2" name="Рамка 11"/>
          <p:cNvSpPr/>
          <p:nvPr/>
        </p:nvSpPr>
        <p:spPr>
          <a:xfrm>
            <a:off x="3857620" y="1714488"/>
            <a:ext cx="285752" cy="2571768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Рамка 12"/>
          <p:cNvSpPr/>
          <p:nvPr/>
        </p:nvSpPr>
        <p:spPr>
          <a:xfrm>
            <a:off x="1142976" y="5143512"/>
            <a:ext cx="2714644" cy="357190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Рамка 13"/>
          <p:cNvSpPr/>
          <p:nvPr/>
        </p:nvSpPr>
        <p:spPr>
          <a:xfrm>
            <a:off x="5357818" y="2285992"/>
            <a:ext cx="357190" cy="2214578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9" grpId="1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14316" y="214290"/>
            <a:ext cx="8429684" cy="914400"/>
          </a:xfrm>
        </p:spPr>
        <p:txBody>
          <a:bodyPr>
            <a:noAutofit/>
          </a:bodyPr>
          <a:lstStyle/>
          <a:p>
            <a:pPr algn="ctr"/>
            <a:r>
              <a:rPr lang="ru-RU" dirty="0" smtClean="0"/>
              <a:t>Викторина «Рождественская мозаика»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1571612"/>
            <a:ext cx="8858280" cy="478394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dirty="0" smtClean="0"/>
              <a:t>1.Когда мы отмечаем Рождество? (7 января.)</a:t>
            </a:r>
          </a:p>
          <a:p>
            <a:pPr>
              <a:buNone/>
            </a:pPr>
            <a:r>
              <a:rPr lang="ru-RU" sz="3800" dirty="0" smtClean="0"/>
              <a:t>2. Что обычно люди кладут под елку? (Подарки.)</a:t>
            </a:r>
          </a:p>
          <a:p>
            <a:pPr>
              <a:buNone/>
            </a:pPr>
            <a:r>
              <a:rPr lang="ru-RU" sz="3800" dirty="0" smtClean="0"/>
              <a:t>3. Сколько букв в слове "РОЖДЕСТВО"? (Девять.)</a:t>
            </a:r>
          </a:p>
          <a:p>
            <a:pPr>
              <a:buNone/>
            </a:pPr>
            <a:r>
              <a:rPr lang="ru-RU" sz="3800" dirty="0" smtClean="0"/>
              <a:t>4. Как звали Младенца, день рождения которого мы отмечаем на Рождество? (Иисус.)</a:t>
            </a:r>
          </a:p>
          <a:p>
            <a:pPr>
              <a:buNone/>
            </a:pPr>
            <a:r>
              <a:rPr lang="ru-RU" sz="3800" dirty="0" smtClean="0"/>
              <a:t>5. Почему на рождественских открытках часто изображены животные? (Потому что Иисус Христос родился в хлеву.)</a:t>
            </a:r>
          </a:p>
          <a:p>
            <a:pPr>
              <a:buNone/>
            </a:pPr>
            <a:r>
              <a:rPr lang="ru-RU" sz="3800" dirty="0" smtClean="0"/>
              <a:t>6. Как звали Маму Иисуса Христа? (Мария.)</a:t>
            </a:r>
          </a:p>
          <a:p>
            <a:pPr>
              <a:buNone/>
            </a:pPr>
            <a:r>
              <a:rPr lang="ru-RU" sz="3800" dirty="0" smtClean="0"/>
              <a:t>7. Кому сказали Ангелы, что родился Спаситель? (Пастухам.)</a:t>
            </a:r>
          </a:p>
          <a:p>
            <a:pPr>
              <a:buNone/>
            </a:pPr>
            <a:r>
              <a:rPr lang="ru-RU" sz="3800" dirty="0" smtClean="0"/>
              <a:t>8. Как мудрецы узнали, что родился новый Царь? (Они увидели новую звезду на небе.)</a:t>
            </a:r>
          </a:p>
          <a:p>
            <a:pPr>
              <a:buNone/>
            </a:pPr>
            <a:r>
              <a:rPr lang="ru-RU" sz="3800" dirty="0" smtClean="0"/>
              <a:t>9. Как называется город, в котором родился Иисус? (Вифлеем.)</a:t>
            </a:r>
          </a:p>
          <a:p>
            <a:pPr>
              <a:buNone/>
            </a:pPr>
            <a:r>
              <a:rPr lang="ru-RU" sz="3800" dirty="0" smtClean="0"/>
              <a:t>10. В какой книге рассказывается правдивая история о Рождестве? (Библия.)</a:t>
            </a:r>
          </a:p>
          <a:p>
            <a:pPr>
              <a:buNone/>
            </a:pPr>
            <a:r>
              <a:rPr lang="ru-RU" sz="3800" dirty="0" smtClean="0"/>
              <a:t>11. Назовите один из подарков, которые подарили Младенцу мудрецы. (Золото, ладан или смирна.)</a:t>
            </a:r>
          </a:p>
          <a:p>
            <a:pPr>
              <a:buNone/>
            </a:pPr>
            <a:r>
              <a:rPr lang="ru-RU" sz="3800" dirty="0" smtClean="0"/>
              <a:t>12. На чем путешествовали мудрецы? (На верблюдах.)</a:t>
            </a:r>
          </a:p>
          <a:p>
            <a:pPr>
              <a:buNone/>
            </a:pPr>
            <a:r>
              <a:rPr lang="ru-RU" sz="3800" dirty="0" smtClean="0"/>
              <a:t>13. Для чего Иосиф и Мария пришли в Вифлеем? (Чтобы пройти перепись.)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60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500"/>
                            </p:stCondLst>
                            <p:childTnLst>
                              <p:par>
                                <p:cTn id="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00100" y="214290"/>
            <a:ext cx="7772400" cy="914400"/>
          </a:xfrm>
        </p:spPr>
        <p:txBody>
          <a:bodyPr/>
          <a:lstStyle/>
          <a:p>
            <a:pPr algn="ctr"/>
            <a:r>
              <a:rPr lang="ru-RU" sz="4800" dirty="0" smtClean="0"/>
              <a:t>Соедини </a:t>
            </a:r>
            <a:r>
              <a:rPr lang="ru-RU" sz="4800" dirty="0" smtClean="0"/>
              <a:t>звездочки</a:t>
            </a:r>
            <a:endParaRPr lang="ru-RU" sz="48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28596" y="1357298"/>
            <a:ext cx="8872574" cy="4572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На небе появилась новая звезда, </a:t>
            </a:r>
            <a:r>
              <a:rPr lang="ru-RU" dirty="0" smtClean="0"/>
              <a:t>чтобы </a:t>
            </a:r>
            <a:br>
              <a:rPr lang="ru-RU" dirty="0" smtClean="0"/>
            </a:br>
            <a:r>
              <a:rPr lang="ru-RU" dirty="0" smtClean="0"/>
              <a:t>2. сообщить </a:t>
            </a:r>
            <a:r>
              <a:rPr lang="ru-RU" dirty="0" smtClean="0"/>
              <a:t>нечто важное.</a:t>
            </a:r>
          </a:p>
          <a:p>
            <a:r>
              <a:rPr lang="ru-RU" dirty="0" smtClean="0"/>
              <a:t>1. Звезда не давала мудрецам покоя,</a:t>
            </a:r>
            <a:br>
              <a:rPr lang="ru-RU" dirty="0" smtClean="0"/>
            </a:br>
            <a:r>
              <a:rPr lang="ru-RU" dirty="0" smtClean="0"/>
              <a:t>2. они много читали, чтобы больше узнать о ней.</a:t>
            </a:r>
          </a:p>
          <a:p>
            <a:r>
              <a:rPr lang="ru-RU" dirty="0" smtClean="0"/>
              <a:t>1. Мудрецы двигались в направлении,</a:t>
            </a:r>
            <a:br>
              <a:rPr lang="ru-RU" dirty="0" smtClean="0"/>
            </a:br>
            <a:r>
              <a:rPr lang="ru-RU" dirty="0" smtClean="0"/>
              <a:t>2. которое указывала звезда.</a:t>
            </a:r>
          </a:p>
          <a:p>
            <a:r>
              <a:rPr lang="ru-RU" dirty="0" smtClean="0"/>
              <a:t>1. Ирод, царь Иерусалима, ужасно встревожился, когда</a:t>
            </a:r>
            <a:br>
              <a:rPr lang="ru-RU" dirty="0" smtClean="0"/>
            </a:br>
            <a:r>
              <a:rPr lang="ru-RU" dirty="0" smtClean="0"/>
              <a:t>2. услышал о мудрецах и их вопросах.</a:t>
            </a:r>
          </a:p>
          <a:p>
            <a:r>
              <a:rPr lang="ru-RU" dirty="0" smtClean="0"/>
              <a:t>1. Вместо того, чтобы поклониться царю,</a:t>
            </a:r>
            <a:br>
              <a:rPr lang="ru-RU" dirty="0" smtClean="0"/>
            </a:br>
            <a:r>
              <a:rPr lang="ru-RU" dirty="0" smtClean="0"/>
              <a:t>2. Ирод хотел его тайно убить.</a:t>
            </a:r>
          </a:p>
          <a:p>
            <a:r>
              <a:rPr lang="ru-RU" dirty="0" smtClean="0"/>
              <a:t>1. Мудрецы искали сына царя,</a:t>
            </a:r>
            <a:br>
              <a:rPr lang="ru-RU" dirty="0" smtClean="0"/>
            </a:br>
            <a:r>
              <a:rPr lang="ru-RU" dirty="0" smtClean="0"/>
              <a:t>2. а нашли Сына Божьего.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500</TotalTime>
  <Words>940</Words>
  <Application>Microsoft Office PowerPoint</Application>
  <PresentationFormat>Экран (4:3)</PresentationFormat>
  <Paragraphs>426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Творческие игры на уроках ОРКСЭ</vt:lpstr>
      <vt:lpstr>Урок ОРКСЭ- это всегда урок творчества.</vt:lpstr>
      <vt:lpstr>ИГРЫ</vt:lpstr>
      <vt:lpstr>Придумай и вставь слово!</vt:lpstr>
      <vt:lpstr>Игра «Подбери слово»</vt:lpstr>
      <vt:lpstr>Кроссворд по теме «Икона»</vt:lpstr>
      <vt:lpstr>Филворд по теме  «Русские иконописцы».</vt:lpstr>
      <vt:lpstr>Викторина «Рождественская мозаика»</vt:lpstr>
      <vt:lpstr>Соедини звездочки</vt:lpstr>
      <vt:lpstr>Загадки</vt:lpstr>
      <vt:lpstr>Варианты творческих игр</vt:lpstr>
      <vt:lpstr>Слайд 12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Творческие игры на уроках</dc:title>
  <dc:creator>дом-приколов</dc:creator>
  <cp:lastModifiedBy>дом-приколов</cp:lastModifiedBy>
  <cp:revision>23</cp:revision>
  <dcterms:created xsi:type="dcterms:W3CDTF">2013-07-30T04:55:21Z</dcterms:created>
  <dcterms:modified xsi:type="dcterms:W3CDTF">2013-07-30T17:11:14Z</dcterms:modified>
</cp:coreProperties>
</file>