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Default Extension="wmv" ContentType="video/x-ms-wmv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0" r:id="rId3"/>
    <p:sldMasterId id="2147483719" r:id="rId4"/>
    <p:sldMasterId id="2147483731" r:id="rId5"/>
    <p:sldMasterId id="2147483743" r:id="rId6"/>
    <p:sldMasterId id="2147483760" r:id="rId7"/>
  </p:sldMasterIdLst>
  <p:notesMasterIdLst>
    <p:notesMasterId r:id="rId76"/>
  </p:notesMasterIdLst>
  <p:sldIdLst>
    <p:sldId id="257" r:id="rId8"/>
    <p:sldId id="258" r:id="rId9"/>
    <p:sldId id="260" r:id="rId10"/>
    <p:sldId id="267" r:id="rId11"/>
    <p:sldId id="268" r:id="rId12"/>
    <p:sldId id="312" r:id="rId13"/>
    <p:sldId id="313" r:id="rId14"/>
    <p:sldId id="314" r:id="rId15"/>
    <p:sldId id="315" r:id="rId16"/>
    <p:sldId id="316" r:id="rId17"/>
    <p:sldId id="317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4" r:id="rId50"/>
    <p:sldId id="302" r:id="rId51"/>
    <p:sldId id="303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3" r:id="rId71"/>
    <p:sldId id="334" r:id="rId72"/>
    <p:sldId id="335" r:id="rId73"/>
    <p:sldId id="336" r:id="rId74"/>
    <p:sldId id="337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63C83-B5E8-43D0-B8B8-F6018925D37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316C-7919-400F-A4CC-C04F30BC9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4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31C7-97EC-453B-930A-E3250ECA7CA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5DB921-9186-47BE-826F-9B5CDD1328D5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B0E4-7D36-499D-840D-FB02E819AAB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98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B8AB8-10E0-42EB-A6C3-CBB1AFFAD7C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DFA0D-BD86-4D2F-A3E3-B4DC1EFB637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91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A064E4-96A9-47B8-9517-6541B3DD5E5C}" type="slidenum">
              <a:rPr lang="ru-RU" sz="1200">
                <a:solidFill>
                  <a:prstClr val="black"/>
                </a:solidFill>
              </a:rPr>
              <a:pPr algn="r"/>
              <a:t>13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91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C668F-B17D-46E3-A7E1-69388ADC66A5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92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1A128B-6707-4587-92AC-779359F8A968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92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DBBC3-C733-45B4-B082-E2B6B284163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B8AB8-10E0-42EB-A6C3-CBB1AFFAD7C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A36E70-04EC-45F1-919E-1201EDFFA776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38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A60DE8-8E64-41D5-B954-751B0F075CFC}" type="slidenum">
              <a:rPr lang="ru-RU" sz="1200">
                <a:solidFill>
                  <a:prstClr val="black"/>
                </a:solidFill>
              </a:rPr>
              <a:pPr algn="r"/>
              <a:t>17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38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B8AB8-10E0-42EB-A6C3-CBB1AFFAD7C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4184-7AB9-4CCE-B0EE-5CDB2A992379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8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6CEE57-3D68-4959-8440-21EA2A63DA99}" type="slidenum">
              <a:rPr lang="ru-RU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2E29-9986-422C-8E3D-674CC62B474F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2E29-9986-422C-8E3D-674CC62B474F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2E29-9986-422C-8E3D-674CC62B474F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32B1-87D0-4877-BE00-34730005B05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BCE3D-265E-4E8D-95F6-E8DD68DF38F8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3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4B413-1534-4418-82DD-24F280273391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159B-AA87-4911-969D-9057A6B85B6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083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159B-AA87-4911-969D-9057A6B85B68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083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159B-AA87-4911-969D-9057A6B85B68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083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159B-AA87-4911-969D-9057A6B85B68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083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524A2-3B40-4487-8F72-D51FE51B160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BF2-A062-426B-9169-DDB7C34BF67A}" type="slidenum">
              <a:rPr lang="ru-RU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723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5EB9-DF7E-4388-852E-6A2FB9B2649A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5EB9-DF7E-4388-852E-6A2FB9B2649A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B8AB8-10E0-42EB-A6C3-CBB1AFFAD7C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32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91B82D-7F3E-45E3-BC09-3462A6CCEA04}" type="slidenum">
              <a:rPr lang="ru-RU" sz="1200">
                <a:solidFill>
                  <a:prstClr val="black"/>
                </a:solidFill>
              </a:rPr>
              <a:pPr algn="r"/>
              <a:t>40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32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91B82D-7F3E-45E3-BC09-3462A6CCEA04}" type="slidenum">
              <a:rPr lang="ru-RU" sz="1200">
                <a:solidFill>
                  <a:prstClr val="black"/>
                </a:solidFill>
              </a:rPr>
              <a:pPr algn="r"/>
              <a:t>41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32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91B82D-7F3E-45E3-BC09-3462A6CCEA04}" type="slidenum">
              <a:rPr lang="ru-RU" sz="1200">
                <a:solidFill>
                  <a:prstClr val="black"/>
                </a:solidFill>
              </a:rPr>
              <a:pPr algn="r"/>
              <a:t>42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72CC0-EDCE-4E33-AD13-46BFFEAD9C0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E099-C139-432D-A1DB-7C05E204938E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1034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E099-C139-432D-A1DB-7C05E204938E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103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4149EB4-64FC-477F-86BA-EFD59D320986}" type="slidenum">
              <a:rPr lang="ru-RU" sz="1200" b="0">
                <a:solidFill>
                  <a:prstClr val="black"/>
                </a:solidFill>
                <a:latin typeface="Times New Roman" pitchFamily="18" charset="0"/>
              </a:rPr>
              <a:pPr/>
              <a:t>46</a:t>
            </a:fld>
            <a:endParaRPr lang="ru-RU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E099-C139-432D-A1DB-7C05E204938E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1034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E099-C139-432D-A1DB-7C05E204938E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1034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E099-C139-432D-A1DB-7C05E204938E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10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B8AB8-10E0-42EB-A6C3-CBB1AFFAD7C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E099-C139-432D-A1DB-7C05E204938E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1034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8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D64A7-BC44-4BD1-A8FF-060C52B0179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29871F-F1B8-47A1-ACEF-258A805AC2A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788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88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8B03940-F381-4329-B3BD-B40B1B526C2F}" type="slidenum">
              <a:rPr lang="ru-RU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80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C1AC9-C9F4-491E-8A22-A226CDF9822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5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AE95BF-FAE7-401F-8677-4C70DFCAEFD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6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1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EFEDE6-D431-4974-A809-FA63F723101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33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7EECD-7627-41B3-B9C4-6CE0E5DACEB9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730BC-54BB-48A7-90F0-EB7329328F8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7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DE1560-CEFE-482E-9BEF-8CA8AA31CC7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8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3A7560-5F8F-4322-8E53-7E99782811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32B1-87D0-4877-BE00-34730005B05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1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BC4BCE-4402-4E05-917F-D7D2B9FE45F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54FF1D-A185-4B25-B3D6-B871421064D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38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1B1A13-7F36-4056-BF5C-D62876C9D4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32B1-87D0-4877-BE00-34730005B05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32B1-87D0-4877-BE00-34730005B05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629893-3559-4881-859B-B9751CCF1FD2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67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9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15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207E-A658-44DA-9C8F-244BE4DBD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27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1775C3-323A-4E69-BA3E-2A49C055E69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63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D24ADD-E477-4ADC-B40A-959854B4A52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74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31F1-2C65-4663-9FC3-996385C55E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2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51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245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44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10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961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37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86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70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062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182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57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71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A521-5DFC-404C-BCED-D79D67CC01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30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AEFB-034D-4A33-B389-6981D8C66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51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95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428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79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411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47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871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609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292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604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86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269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62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845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D6EA-0826-4840-8E6B-BA537C577F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632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207E-A658-44DA-9C8F-244BE4DBD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082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8AF9-2622-40B6-9E72-31656A280A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61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AEFB-034D-4A33-B389-6981D8C66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389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88EB-4A8D-4DCF-91CB-5266C89D5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8576-0813-4A05-8FD4-4731E1CCB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181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765B-B96F-49DC-87AB-FDFF77DB0F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3709-31A2-4E9B-BBE4-7AF6A30378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389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3B2E-0B43-4D50-9308-DBF59CFDC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4C85-B01D-4A61-A308-6168D9BD43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61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5641-1862-4472-B797-49EB4CB366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E26B-9D4D-4C11-81C2-6D39F6744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418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CFF1-AF08-4F01-ABC6-8D3406F38B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FDFA-EF37-4628-8ACC-11554F40B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59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8F4A-7B1B-4115-81F9-65177CFA54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7480-A703-4218-9889-F12E3638FF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9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426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C50C-EFD4-4125-BE22-6257EFAACF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81F0-04C5-476F-9023-84FA6248F9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373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2A4D-0DBA-4CED-8D8C-07C6B31B6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5CD3-A55E-4815-8E75-42409B3F0E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287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37A8-8D8F-4928-8A51-07278E99FE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DC43-2E85-4CCD-AD6B-F18A1F9F2D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024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8D2E-DD57-4B6A-96C5-A99C7151DB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22F5-C144-4E47-9D70-4D3CAD0DF4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498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15F8-BFC1-4AA5-A4C2-CC3BEB8EE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A76E-4A9C-40FD-B093-9D5E2B516F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507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88EB-4A8D-4DCF-91CB-5266C89D5C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8576-0813-4A05-8FD4-4731E1CCB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804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765B-B96F-49DC-87AB-FDFF77DB0F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3709-31A2-4E9B-BBE4-7AF6A30378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452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3B2E-0B43-4D50-9308-DBF59CFDC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4C85-B01D-4A61-A308-6168D9BD43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465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5641-1862-4472-B797-49EB4CB366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E26B-9D4D-4C11-81C2-6D39F6744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875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CFF1-AF08-4F01-ABC6-8D3406F38B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FDFA-EF37-4628-8ACC-11554F40B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36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927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8F4A-7B1B-4115-81F9-65177CFA54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7480-A703-4218-9889-F12E3638FF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668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C50C-EFD4-4125-BE22-6257EFAACF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81F0-04C5-476F-9023-84FA6248F9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490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2A4D-0DBA-4CED-8D8C-07C6B31B6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5CD3-A55E-4815-8E75-42409B3F0E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503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37A8-8D8F-4928-8A51-07278E99FE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DC43-2E85-4CCD-AD6B-F18A1F9F2D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06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8D2E-DD57-4B6A-96C5-A99C7151DB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22F5-C144-4E47-9D70-4D3CAD0DF4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5658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15F8-BFC1-4AA5-A4C2-CC3BEB8EE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A76E-4A9C-40FD-B093-9D5E2B516F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005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E30E-BEF0-4710-BDB8-B4C4872A1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6B4C-5B29-4D25-8B4C-4B881F3A96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72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F9D9-4BE8-4608-BB64-EEB1A045ED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1B77-A96B-4FC5-9FF6-43E1E41D97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335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DA47-B3D2-4004-B989-0098901227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F327-ED4C-44F2-8887-12C9C6B03B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154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4D7C-E351-42C1-8A03-350DC16C66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AB73-1E4E-4B85-A88C-44127DCC9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88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3327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B854-C5C1-40A7-BA8B-49197B0DEE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355F-6E49-4075-A8AA-7724A9BFF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4772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59F3-2C01-491D-92EE-EB4533980B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4499-C9F9-4CBA-971A-FAA015ADB7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698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F8E7-9607-41AA-8926-48FE0342AD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7E22-436D-4B1F-A5AC-BB3993E7C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375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58B3-E155-49AB-90D8-EC626EAADC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699A-BAD7-45E9-AC54-71FE9C45A2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5488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6B98-66F9-40B0-90A3-63381D566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55D2-E615-4C58-8925-9818A28936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567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6261-9DE3-4A85-BEE4-0CF81D32C1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C319-D3B7-4EB1-9655-569983DFEE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066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DD06-2A61-4E2B-A165-413FA37D6F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F35D-BA1B-4CE6-ACFF-6A080BDD54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725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A521-5DFC-404C-BCED-D79D67CC01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2491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2C6F-EBC4-4B30-A2EC-B7AC0FE455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0839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31F1-2C65-4663-9FC3-996385C55E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3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712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C6B6-BAE8-492E-86F4-EEE4ECF6F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388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6D70-2D19-4BED-A455-EB143F45EF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648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781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9732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9192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273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915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0798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795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89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57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50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03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0164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207E-A658-44DA-9C8F-244BE4DBD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0694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1775C3-323A-4E69-BA3E-2A49C055E69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2342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D24ADD-E477-4ADC-B40A-959854B4A52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6682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AEFB-034D-4A33-B389-6981D8C66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8620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6D70-2D19-4BED-A455-EB143F45EF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23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57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0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BA81-6342-43B7-BCE4-6E040703F8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4ADE5-EE5C-4D51-975C-39D21E4742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0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4DD5-3A88-4B47-A27F-FE802FD963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C58A-4D3C-4CAB-B156-A7E1B2871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56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F887B9-E51C-4B23-825D-98C58FFA2B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28582-08FE-42F4-8D12-A98D12105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2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F887B9-E51C-4B23-825D-98C58FFA2B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28582-08FE-42F4-8D12-A98D12105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10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04924-AD7A-4996-84CF-727B0E5FC2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68132-7318-4204-8538-567F96AC4D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3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2FFB-E8DB-4578-9700-026C7AB407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149D-F9B6-47A8-B97B-E48396E9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7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shadskiy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mbershadskij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BoYCwDabf_c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7.xml"/><Relationship Id="rId1" Type="http://schemas.openxmlformats.org/officeDocument/2006/relationships/video" Target="../media/media2.wmv"/><Relationship Id="rId6" Type="http://schemas.openxmlformats.org/officeDocument/2006/relationships/image" Target="../media/image51.png"/><Relationship Id="rId5" Type="http://schemas.microsoft.com/office/2007/relationships/media" Target="../media/media2.wmv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Инновационные методики и технологии, направленные на реализацию ФГОС ООО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3968" y="1844824"/>
            <a:ext cx="4464050" cy="455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Бершадский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Михаил Евгеньевич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Профессор кафедры развития образования АПК и ППРО, к.п.н.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Автор когнитивной технологии обучения и технологии карт понятий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Практикующий учитель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Персональный сайт: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www.bershadskiy.ru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Личный е-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u="sng" dirty="0">
                <a:solidFill>
                  <a:srgbClr val="C0504D"/>
                </a:solidFill>
                <a:latin typeface="Arial" pitchFamily="34" charset="0"/>
                <a:cs typeface="Arial" pitchFamily="34" charset="0"/>
                <a:hlinkClick r:id="rId4"/>
              </a:rPr>
              <a:t>mbershadskij@yandex.ru</a:t>
            </a:r>
            <a:r>
              <a:rPr lang="en-US" sz="2000" u="sng" dirty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ru-RU" sz="2400" u="sng" dirty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333750" cy="3564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3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7355532"/>
              </p:ext>
            </p:extLst>
          </p:nvPr>
        </p:nvGraphicFramePr>
        <p:xfrm>
          <a:off x="179388" y="1052513"/>
          <a:ext cx="8785225" cy="560832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663825"/>
                <a:gridCol w="61214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Когнитивная цель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Наблюдаемые действия (показатели)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0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Научить учащихся использовать навыки критического мышления при чтении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1) Проводит различия между фактическими сведениями и оценочными суждениями.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2) Проводит различия между фактами и предположениями.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3) Выделяет причинно-следственные связи.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4) Обнаруживает ошибки в рассуждениях.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5) Отличает существенные доводы от не относящихся к делу.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6) Проводит разграничение между обоснованными и необоснованными оценками.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7) Формулирует на основе текста обоснованные заключения.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8) Указывает на предпосылки, обосновывающие справедливость выводов.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224644"/>
            <a:ext cx="8229600" cy="70643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62000" indent="-762000" algn="ctr">
              <a:lnSpc>
                <a:spcPct val="80000"/>
              </a:lnSpc>
              <a:defRPr/>
            </a:pPr>
            <a:r>
              <a:rPr lang="ru-RU" sz="4000" dirty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Конкретизация результатов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639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1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проектирования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135" y="3929027"/>
            <a:ext cx="133214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005" y="3429000"/>
            <a:ext cx="133214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sz="2000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370" y="4833156"/>
            <a:ext cx="133214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4291" y="1196752"/>
            <a:ext cx="13321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</a:t>
            </a:r>
            <a:r>
              <a:rPr lang="ru-RU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4005" y="6221343"/>
            <a:ext cx="133214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en-US" sz="2000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4291" y="1736812"/>
            <a:ext cx="13321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</a:t>
            </a:r>
            <a:r>
              <a:rPr lang="ru-RU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2415" y="2229917"/>
            <a:ext cx="13321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6730" y="2748293"/>
            <a:ext cx="13321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</a:t>
            </a:r>
            <a:r>
              <a:rPr lang="en-US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1511" y="1230863"/>
            <a:ext cx="13321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</a:t>
            </a:r>
            <a:r>
              <a:rPr lang="ru-RU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1511" y="1770923"/>
            <a:ext cx="13321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</a:t>
            </a:r>
            <a:r>
              <a:rPr lang="ru-RU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9635" y="2264028"/>
            <a:ext cx="13321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3950" y="2782404"/>
            <a:ext cx="13321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</a:t>
            </a:r>
            <a:r>
              <a:rPr lang="en-US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>
            <a:stCxn id="4" idx="3"/>
            <a:endCxn id="9" idx="1"/>
          </p:cNvCxnSpPr>
          <p:nvPr/>
        </p:nvCxnSpPr>
        <p:spPr>
          <a:xfrm flipV="1">
            <a:off x="1595283" y="3629055"/>
            <a:ext cx="508722" cy="530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 стрелкой 23"/>
          <p:cNvCxnSpPr>
            <a:stCxn id="4" idx="3"/>
            <a:endCxn id="10" idx="1"/>
          </p:cNvCxnSpPr>
          <p:nvPr/>
        </p:nvCxnSpPr>
        <p:spPr>
          <a:xfrm>
            <a:off x="1595283" y="4159860"/>
            <a:ext cx="523087" cy="873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 стрелкой 26"/>
          <p:cNvCxnSpPr>
            <a:stCxn id="4" idx="3"/>
            <a:endCxn id="12" idx="1"/>
          </p:cNvCxnSpPr>
          <p:nvPr/>
        </p:nvCxnSpPr>
        <p:spPr>
          <a:xfrm>
            <a:off x="1595283" y="4159860"/>
            <a:ext cx="508722" cy="2261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" name="Прямая со стрелкой 29"/>
          <p:cNvCxnSpPr>
            <a:stCxn id="6" idx="3"/>
            <a:endCxn id="11" idx="1"/>
          </p:cNvCxnSpPr>
          <p:nvPr/>
        </p:nvCxnSpPr>
        <p:spPr>
          <a:xfrm flipV="1">
            <a:off x="3436153" y="1396807"/>
            <a:ext cx="818138" cy="833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3"/>
            <a:endCxn id="13" idx="1"/>
          </p:cNvCxnSpPr>
          <p:nvPr/>
        </p:nvCxnSpPr>
        <p:spPr>
          <a:xfrm flipV="1">
            <a:off x="3436153" y="1936867"/>
            <a:ext cx="818138" cy="293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3"/>
            <a:endCxn id="14" idx="1"/>
          </p:cNvCxnSpPr>
          <p:nvPr/>
        </p:nvCxnSpPr>
        <p:spPr>
          <a:xfrm>
            <a:off x="3436153" y="2229917"/>
            <a:ext cx="806262" cy="200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3"/>
            <a:endCxn id="15" idx="1"/>
          </p:cNvCxnSpPr>
          <p:nvPr/>
        </p:nvCxnSpPr>
        <p:spPr>
          <a:xfrm>
            <a:off x="3436153" y="2229917"/>
            <a:ext cx="810577" cy="718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1" idx="3"/>
            <a:endCxn id="16" idx="1"/>
          </p:cNvCxnSpPr>
          <p:nvPr/>
        </p:nvCxnSpPr>
        <p:spPr>
          <a:xfrm>
            <a:off x="5586439" y="1396807"/>
            <a:ext cx="1215072" cy="3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3"/>
            <a:endCxn id="17" idx="1"/>
          </p:cNvCxnSpPr>
          <p:nvPr/>
        </p:nvCxnSpPr>
        <p:spPr>
          <a:xfrm>
            <a:off x="5586439" y="1396807"/>
            <a:ext cx="1215072" cy="5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1" idx="3"/>
            <a:endCxn id="18" idx="1"/>
          </p:cNvCxnSpPr>
          <p:nvPr/>
        </p:nvCxnSpPr>
        <p:spPr>
          <a:xfrm>
            <a:off x="5586439" y="1396807"/>
            <a:ext cx="1203196" cy="1067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1" idx="3"/>
            <a:endCxn id="19" idx="1"/>
          </p:cNvCxnSpPr>
          <p:nvPr/>
        </p:nvCxnSpPr>
        <p:spPr>
          <a:xfrm>
            <a:off x="5586439" y="1396807"/>
            <a:ext cx="1207511" cy="1585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04005" y="2029862"/>
            <a:ext cx="133214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sz="2000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>
            <a:stCxn id="4" idx="3"/>
            <a:endCxn id="6" idx="1"/>
          </p:cNvCxnSpPr>
          <p:nvPr/>
        </p:nvCxnSpPr>
        <p:spPr>
          <a:xfrm flipV="1">
            <a:off x="1595283" y="2229917"/>
            <a:ext cx="508722" cy="1929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="" xmlns:p14="http://schemas.microsoft.com/office/powerpoint/2010/main" val="32740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477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</a:rPr>
              <a:t>Основы кибернетического подхода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8753" y="1472789"/>
            <a:ext cx="6558290" cy="376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10800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1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Установить 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исходное состояние управляемого процесса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853" y="2625725"/>
            <a:ext cx="196091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Знания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3421" y="2487503"/>
            <a:ext cx="24689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Когнитивные способности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>
            <a:stCxn id="5" idx="2"/>
            <a:endCxn id="6" idx="0"/>
          </p:cNvCxnSpPr>
          <p:nvPr/>
        </p:nvCxnSpPr>
        <p:spPr>
          <a:xfrm flipH="1">
            <a:off x="1503311" y="1849609"/>
            <a:ext cx="3054587" cy="776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2"/>
            <a:endCxn id="18" idx="0"/>
          </p:cNvCxnSpPr>
          <p:nvPr/>
        </p:nvCxnSpPr>
        <p:spPr>
          <a:xfrm>
            <a:off x="4557898" y="1849609"/>
            <a:ext cx="0" cy="637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56476" y="5816670"/>
            <a:ext cx="1205774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Теории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6157" y="4324213"/>
            <a:ext cx="1197301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240" y="2615683"/>
            <a:ext cx="1892890" cy="369332"/>
          </a:xfrm>
          <a:prstGeom prst="rect">
            <a:avLst/>
          </a:prstGeom>
          <a:solidFill>
            <a:srgbClr val="F3AFE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Умения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050049" name="Прямая со стрелкой 2050048"/>
          <p:cNvCxnSpPr>
            <a:stCxn id="6" idx="2"/>
            <a:endCxn id="10" idx="0"/>
          </p:cNvCxnSpPr>
          <p:nvPr/>
        </p:nvCxnSpPr>
        <p:spPr>
          <a:xfrm flipH="1">
            <a:off x="810551" y="2995613"/>
            <a:ext cx="692760" cy="599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053" name="Прямая со стрелкой 2050052"/>
          <p:cNvCxnSpPr>
            <a:stCxn id="6" idx="2"/>
            <a:endCxn id="26" idx="0"/>
          </p:cNvCxnSpPr>
          <p:nvPr/>
        </p:nvCxnSpPr>
        <p:spPr>
          <a:xfrm>
            <a:off x="1503311" y="2995613"/>
            <a:ext cx="787057" cy="1016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055" name="Прямая со стрелкой 2050054"/>
          <p:cNvCxnSpPr>
            <a:stCxn id="6" idx="2"/>
            <a:endCxn id="8" idx="0"/>
          </p:cNvCxnSpPr>
          <p:nvPr/>
        </p:nvCxnSpPr>
        <p:spPr>
          <a:xfrm flipH="1">
            <a:off x="810551" y="2995613"/>
            <a:ext cx="692760" cy="1466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057" name="Прямая со стрелкой 2050056"/>
          <p:cNvCxnSpPr>
            <a:stCxn id="6" idx="2"/>
            <a:endCxn id="27" idx="0"/>
          </p:cNvCxnSpPr>
          <p:nvPr/>
        </p:nvCxnSpPr>
        <p:spPr>
          <a:xfrm>
            <a:off x="1503311" y="2995613"/>
            <a:ext cx="656052" cy="282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659" y="3595059"/>
            <a:ext cx="961783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Факты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63880" y="5668589"/>
            <a:ext cx="1579268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Восприятие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050061" name="Прямая со стрелкой 2050060"/>
          <p:cNvCxnSpPr>
            <a:stCxn id="18" idx="2"/>
            <a:endCxn id="19" idx="0"/>
          </p:cNvCxnSpPr>
          <p:nvPr/>
        </p:nvCxnSpPr>
        <p:spPr>
          <a:xfrm>
            <a:off x="4557898" y="3133834"/>
            <a:ext cx="586572" cy="645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063" name="Прямая со стрелкой 2050062"/>
          <p:cNvCxnSpPr>
            <a:stCxn id="18" idx="2"/>
            <a:endCxn id="32" idx="0"/>
          </p:cNvCxnSpPr>
          <p:nvPr/>
        </p:nvCxnSpPr>
        <p:spPr>
          <a:xfrm flipH="1">
            <a:off x="3674808" y="3133834"/>
            <a:ext cx="883090" cy="1190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065" name="Прямая со стрелкой 2050064"/>
          <p:cNvCxnSpPr>
            <a:stCxn id="18" idx="2"/>
            <a:endCxn id="33" idx="0"/>
          </p:cNvCxnSpPr>
          <p:nvPr/>
        </p:nvCxnSpPr>
        <p:spPr>
          <a:xfrm>
            <a:off x="4557898" y="3133834"/>
            <a:ext cx="266951" cy="1835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067" name="Прямая со стрелкой 2050066"/>
          <p:cNvCxnSpPr>
            <a:stCxn id="18" idx="2"/>
            <a:endCxn id="51" idx="0"/>
          </p:cNvCxnSpPr>
          <p:nvPr/>
        </p:nvCxnSpPr>
        <p:spPr>
          <a:xfrm flipH="1">
            <a:off x="4453514" y="3133834"/>
            <a:ext cx="104384" cy="2534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9972" y="3779725"/>
            <a:ext cx="1648996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Интеллект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4134" y="4969786"/>
            <a:ext cx="1501429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Внимание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90553" y="5483923"/>
            <a:ext cx="23762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050069" name="Прямая со стрелкой 2050068"/>
          <p:cNvCxnSpPr>
            <a:stCxn id="35" idx="2"/>
            <a:endCxn id="38" idx="0"/>
          </p:cNvCxnSpPr>
          <p:nvPr/>
        </p:nvCxnSpPr>
        <p:spPr>
          <a:xfrm flipH="1">
            <a:off x="7568089" y="2985015"/>
            <a:ext cx="110596" cy="610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0071" name="Прямая со стрелкой 2050070"/>
          <p:cNvCxnSpPr>
            <a:stCxn id="35" idx="2"/>
            <a:endCxn id="39" idx="0"/>
          </p:cNvCxnSpPr>
          <p:nvPr/>
        </p:nvCxnSpPr>
        <p:spPr>
          <a:xfrm>
            <a:off x="7678685" y="2985015"/>
            <a:ext cx="158358" cy="1265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0073" name="Прямая со стрелкой 2050072"/>
          <p:cNvCxnSpPr>
            <a:stCxn id="35" idx="2"/>
            <a:endCxn id="40" idx="0"/>
          </p:cNvCxnSpPr>
          <p:nvPr/>
        </p:nvCxnSpPr>
        <p:spPr>
          <a:xfrm flipH="1">
            <a:off x="7065291" y="2985015"/>
            <a:ext cx="613394" cy="1845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0075" name="Прямая со стрелкой 2050074"/>
          <p:cNvCxnSpPr>
            <a:stCxn id="35" idx="2"/>
            <a:endCxn id="60" idx="0"/>
          </p:cNvCxnSpPr>
          <p:nvPr/>
        </p:nvCxnSpPr>
        <p:spPr>
          <a:xfrm>
            <a:off x="7678685" y="2985015"/>
            <a:ext cx="0" cy="2498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39742" y="3595059"/>
            <a:ext cx="185669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Предметные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10929" y="4250618"/>
            <a:ext cx="20522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74830" y="4830590"/>
            <a:ext cx="21809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Познавательные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4" name="Прямая со стрелкой 33"/>
          <p:cNvCxnSpPr>
            <a:stCxn id="5" idx="2"/>
            <a:endCxn id="35" idx="0"/>
          </p:cNvCxnSpPr>
          <p:nvPr/>
        </p:nvCxnSpPr>
        <p:spPr>
          <a:xfrm>
            <a:off x="4557898" y="1849609"/>
            <a:ext cx="3120787" cy="76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4830" y="4830590"/>
            <a:ext cx="1205774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947" y="5279611"/>
            <a:ext cx="1205774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Законы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2"/>
            <a:endCxn id="36" idx="0"/>
          </p:cNvCxnSpPr>
          <p:nvPr/>
        </p:nvCxnSpPr>
        <p:spPr>
          <a:xfrm>
            <a:off x="1503311" y="2995613"/>
            <a:ext cx="924406" cy="1834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87481" y="4011801"/>
            <a:ext cx="1205774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Объекты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>
            <a:stCxn id="6" idx="2"/>
            <a:endCxn id="37" idx="0"/>
          </p:cNvCxnSpPr>
          <p:nvPr/>
        </p:nvCxnSpPr>
        <p:spPr>
          <a:xfrm flipH="1">
            <a:off x="917834" y="2995613"/>
            <a:ext cx="585477" cy="228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664" y="4461908"/>
            <a:ext cx="1205774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Понятия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7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675" y="188913"/>
            <a:ext cx="7772400" cy="66833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ln w="11430"/>
                <a:solidFill>
                  <a:srgbClr val="000099"/>
                </a:solidFill>
              </a:rPr>
              <a:t>Интеллектуальная лабильность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75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Методику рекомендуется использовать 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с целью прогноза успешности в обучении, освоении нового вида деятельности.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Обследование можно проводить как индивидуально, так и в группе, возможно использование магнитофона. Каждому испытуемому выдается специальный бланк.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87524" y="2996952"/>
            <a:ext cx="8596312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880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Квадрат 1. Напишите первую букву имени «Сергей» и последнюю букву первого месяца года (3 сек).</a:t>
            </a:r>
          </a:p>
          <a:p>
            <a:pPr marL="457200" indent="-2880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Квадрат 4. Напишите слово пар так, чтобы любая одна буква была написана в треугольнике (3 сек).</a:t>
            </a:r>
          </a:p>
          <a:p>
            <a:pPr marL="457200" indent="-2880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Квадрат 5. Разделите четырехугольник двумя вертикальными и двумя горизонтальными линиями (4 сек). </a:t>
            </a:r>
          </a:p>
          <a:p>
            <a:pPr marL="457200" indent="-2880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Квадрат 6. Проведите линию от первого круга к четвёртому так, чтобы она проходила под кругом 2 и над кругом 3 (3 сек).</a:t>
            </a:r>
          </a:p>
          <a:p>
            <a:pPr marL="457200" indent="-2880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Квадрат 7. Поставьте плюс в треугольнике, а цифру 1 — в том месте, где треугольник и прямоугольник имеют общую площадь (3 сек).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2204864"/>
            <a:ext cx="85689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Инструкция: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«Будьте внимательны. Работайте быстро. Прочитанное мною задание не повторяется. Внимание! Начинаем!»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192838" y="2079625"/>
            <a:ext cx="1214437" cy="49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dirty="0" smtClean="0">
                <a:ln w="11430"/>
                <a:solidFill>
                  <a:srgbClr val="000099"/>
                </a:solidFill>
              </a:rPr>
              <a:t>Интеллектуальная лабильность</a:t>
            </a:r>
          </a:p>
        </p:txBody>
      </p:sp>
      <p:graphicFrame>
        <p:nvGraphicFramePr>
          <p:cNvPr id="97284" name="Group 4"/>
          <p:cNvGraphicFramePr>
            <a:graphicFrameLocks noGrp="1"/>
          </p:cNvGraphicFramePr>
          <p:nvPr>
            <p:ph idx="4294967295"/>
          </p:nvPr>
        </p:nvGraphicFramePr>
        <p:xfrm>
          <a:off x="161925" y="1600200"/>
          <a:ext cx="8820150" cy="4525963"/>
        </p:xfrm>
        <a:graphic>
          <a:graphicData uri="http://schemas.openxmlformats.org/drawingml/2006/table">
            <a:tbl>
              <a:tblPr/>
              <a:tblGrid>
                <a:gridCol w="1470025"/>
                <a:gridCol w="1470025"/>
                <a:gridCol w="1470025"/>
                <a:gridCol w="1470025"/>
                <a:gridCol w="1470025"/>
                <a:gridCol w="1470025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БНЛЕДША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20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2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4     5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7954283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8954283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1 2 3 4 5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594262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78" name="AutoShape 34"/>
          <p:cNvSpPr>
            <a:spLocks noChangeArrowheads="1"/>
          </p:cNvSpPr>
          <p:nvPr/>
        </p:nvSpPr>
        <p:spPr bwMode="auto">
          <a:xfrm>
            <a:off x="1962150" y="2079625"/>
            <a:ext cx="765175" cy="6746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3311525" y="2168525"/>
            <a:ext cx="1081088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616450" y="2214563"/>
            <a:ext cx="360363" cy="358775"/>
            <a:chOff x="4666" y="119"/>
            <a:chExt cx="227" cy="226"/>
          </a:xfrm>
        </p:grpSpPr>
        <p:sp>
          <p:nvSpPr>
            <p:cNvPr id="108625" name="Oval 37"/>
            <p:cNvSpPr>
              <a:spLocks noChangeArrowheads="1"/>
            </p:cNvSpPr>
            <p:nvPr/>
          </p:nvSpPr>
          <p:spPr bwMode="auto">
            <a:xfrm>
              <a:off x="4666" y="119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1">
                <a:solidFill>
                  <a:prstClr val="black"/>
                </a:solidFill>
              </a:endParaRPr>
            </a:p>
          </p:txBody>
        </p:sp>
        <p:sp>
          <p:nvSpPr>
            <p:cNvPr id="108626" name="Text Box 38"/>
            <p:cNvSpPr txBox="1">
              <a:spLocks noChangeArrowheads="1"/>
            </p:cNvSpPr>
            <p:nvPr/>
          </p:nvSpPr>
          <p:spPr bwMode="auto">
            <a:xfrm>
              <a:off x="4723" y="147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976813" y="2214563"/>
            <a:ext cx="360362" cy="358775"/>
            <a:chOff x="4666" y="119"/>
            <a:chExt cx="227" cy="226"/>
          </a:xfrm>
        </p:grpSpPr>
        <p:sp>
          <p:nvSpPr>
            <p:cNvPr id="108623" name="Oval 40"/>
            <p:cNvSpPr>
              <a:spLocks noChangeArrowheads="1"/>
            </p:cNvSpPr>
            <p:nvPr/>
          </p:nvSpPr>
          <p:spPr bwMode="auto">
            <a:xfrm>
              <a:off x="4666" y="119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1">
                <a:solidFill>
                  <a:prstClr val="black"/>
                </a:solidFill>
              </a:endParaRPr>
            </a:p>
          </p:txBody>
        </p:sp>
        <p:sp>
          <p:nvSpPr>
            <p:cNvPr id="108624" name="Text Box 41"/>
            <p:cNvSpPr txBox="1">
              <a:spLocks noChangeArrowheads="1"/>
            </p:cNvSpPr>
            <p:nvPr/>
          </p:nvSpPr>
          <p:spPr bwMode="auto">
            <a:xfrm>
              <a:off x="4723" y="147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337175" y="2214563"/>
            <a:ext cx="360363" cy="358775"/>
            <a:chOff x="4666" y="119"/>
            <a:chExt cx="227" cy="226"/>
          </a:xfrm>
        </p:grpSpPr>
        <p:sp>
          <p:nvSpPr>
            <p:cNvPr id="108621" name="Oval 43"/>
            <p:cNvSpPr>
              <a:spLocks noChangeArrowheads="1"/>
            </p:cNvSpPr>
            <p:nvPr/>
          </p:nvSpPr>
          <p:spPr bwMode="auto">
            <a:xfrm>
              <a:off x="4666" y="119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1">
                <a:solidFill>
                  <a:prstClr val="black"/>
                </a:solidFill>
              </a:endParaRPr>
            </a:p>
          </p:txBody>
        </p:sp>
        <p:sp>
          <p:nvSpPr>
            <p:cNvPr id="108622" name="Text Box 44"/>
            <p:cNvSpPr txBox="1">
              <a:spLocks noChangeArrowheads="1"/>
            </p:cNvSpPr>
            <p:nvPr/>
          </p:nvSpPr>
          <p:spPr bwMode="auto">
            <a:xfrm>
              <a:off x="4723" y="147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prstClr val="black"/>
                  </a:solidFill>
                </a:rPr>
                <a:t>3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697538" y="2214563"/>
            <a:ext cx="360362" cy="358775"/>
            <a:chOff x="4666" y="119"/>
            <a:chExt cx="227" cy="226"/>
          </a:xfrm>
        </p:grpSpPr>
        <p:sp>
          <p:nvSpPr>
            <p:cNvPr id="108619" name="Oval 46"/>
            <p:cNvSpPr>
              <a:spLocks noChangeArrowheads="1"/>
            </p:cNvSpPr>
            <p:nvPr/>
          </p:nvSpPr>
          <p:spPr bwMode="auto">
            <a:xfrm>
              <a:off x="4666" y="119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1">
                <a:solidFill>
                  <a:prstClr val="black"/>
                </a:solidFill>
              </a:endParaRPr>
            </a:p>
          </p:txBody>
        </p:sp>
        <p:sp>
          <p:nvSpPr>
            <p:cNvPr id="108620" name="Text Box 47"/>
            <p:cNvSpPr txBox="1">
              <a:spLocks noChangeArrowheads="1"/>
            </p:cNvSpPr>
            <p:nvPr/>
          </p:nvSpPr>
          <p:spPr bwMode="auto">
            <a:xfrm>
              <a:off x="4723" y="147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prstClr val="black"/>
                  </a:solidFill>
                </a:rPr>
                <a:t>4</a:t>
              </a:r>
            </a:p>
          </p:txBody>
        </p:sp>
      </p:grpSp>
      <p:sp>
        <p:nvSpPr>
          <p:cNvPr id="108584" name="AutoShape 48"/>
          <p:cNvSpPr>
            <a:spLocks noChangeArrowheads="1"/>
          </p:cNvSpPr>
          <p:nvPr/>
        </p:nvSpPr>
        <p:spPr bwMode="auto">
          <a:xfrm>
            <a:off x="6867525" y="2393950"/>
            <a:ext cx="360363" cy="449263"/>
          </a:xfrm>
          <a:prstGeom prst="triangle">
            <a:avLst>
              <a:gd name="adj" fmla="val 462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85" name="Rectangle 49"/>
          <p:cNvSpPr>
            <a:spLocks noChangeArrowheads="1"/>
          </p:cNvSpPr>
          <p:nvPr/>
        </p:nvSpPr>
        <p:spPr bwMode="auto">
          <a:xfrm>
            <a:off x="250825" y="3743325"/>
            <a:ext cx="179388" cy="18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86" name="Rectangle 50"/>
          <p:cNvSpPr>
            <a:spLocks noChangeArrowheads="1"/>
          </p:cNvSpPr>
          <p:nvPr/>
        </p:nvSpPr>
        <p:spPr bwMode="auto">
          <a:xfrm>
            <a:off x="476250" y="3743325"/>
            <a:ext cx="179388" cy="18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87" name="Rectangle 51"/>
          <p:cNvSpPr>
            <a:spLocks noChangeArrowheads="1"/>
          </p:cNvSpPr>
          <p:nvPr/>
        </p:nvSpPr>
        <p:spPr bwMode="auto">
          <a:xfrm>
            <a:off x="701675" y="3743325"/>
            <a:ext cx="179388" cy="18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88" name="Rectangle 52"/>
          <p:cNvSpPr>
            <a:spLocks noChangeArrowheads="1"/>
          </p:cNvSpPr>
          <p:nvPr/>
        </p:nvSpPr>
        <p:spPr bwMode="auto">
          <a:xfrm>
            <a:off x="927100" y="3743325"/>
            <a:ext cx="179388" cy="18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89" name="Rectangle 53"/>
          <p:cNvSpPr>
            <a:spLocks noChangeArrowheads="1"/>
          </p:cNvSpPr>
          <p:nvPr/>
        </p:nvSpPr>
        <p:spPr bwMode="auto">
          <a:xfrm>
            <a:off x="1150938" y="3743325"/>
            <a:ext cx="179387" cy="18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0" name="Rectangle 54"/>
          <p:cNvSpPr>
            <a:spLocks noChangeArrowheads="1"/>
          </p:cNvSpPr>
          <p:nvPr/>
        </p:nvSpPr>
        <p:spPr bwMode="auto">
          <a:xfrm>
            <a:off x="1376363" y="3743325"/>
            <a:ext cx="179387" cy="18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1" name="AutoShape 55"/>
          <p:cNvSpPr>
            <a:spLocks noChangeArrowheads="1"/>
          </p:cNvSpPr>
          <p:nvPr/>
        </p:nvSpPr>
        <p:spPr bwMode="auto">
          <a:xfrm>
            <a:off x="1736725" y="3384550"/>
            <a:ext cx="539750" cy="7651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2" name="AutoShape 56"/>
          <p:cNvSpPr>
            <a:spLocks noChangeArrowheads="1"/>
          </p:cNvSpPr>
          <p:nvPr/>
        </p:nvSpPr>
        <p:spPr bwMode="auto">
          <a:xfrm>
            <a:off x="2501900" y="3698875"/>
            <a:ext cx="314325" cy="4508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3" name="Oval 57"/>
          <p:cNvSpPr>
            <a:spLocks noChangeArrowheads="1"/>
          </p:cNvSpPr>
          <p:nvPr/>
        </p:nvSpPr>
        <p:spPr bwMode="auto">
          <a:xfrm>
            <a:off x="1736725" y="4284663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4" name="Oval 58"/>
          <p:cNvSpPr>
            <a:spLocks noChangeArrowheads="1"/>
          </p:cNvSpPr>
          <p:nvPr/>
        </p:nvSpPr>
        <p:spPr bwMode="auto">
          <a:xfrm>
            <a:off x="2141538" y="4284663"/>
            <a:ext cx="90487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5" name="Oval 59"/>
          <p:cNvSpPr>
            <a:spLocks noChangeArrowheads="1"/>
          </p:cNvSpPr>
          <p:nvPr/>
        </p:nvSpPr>
        <p:spPr bwMode="auto">
          <a:xfrm>
            <a:off x="2501900" y="4284663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6" name="Oval 60"/>
          <p:cNvSpPr>
            <a:spLocks noChangeArrowheads="1"/>
          </p:cNvSpPr>
          <p:nvPr/>
        </p:nvSpPr>
        <p:spPr bwMode="auto">
          <a:xfrm>
            <a:off x="2681288" y="4284663"/>
            <a:ext cx="90487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7" name="Oval 61"/>
          <p:cNvSpPr>
            <a:spLocks noChangeArrowheads="1"/>
          </p:cNvSpPr>
          <p:nvPr/>
        </p:nvSpPr>
        <p:spPr bwMode="auto">
          <a:xfrm>
            <a:off x="1916113" y="4284663"/>
            <a:ext cx="90487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598" name="AutoShape 62"/>
          <p:cNvSpPr>
            <a:spLocks noChangeArrowheads="1"/>
          </p:cNvSpPr>
          <p:nvPr/>
        </p:nvSpPr>
        <p:spPr bwMode="auto">
          <a:xfrm rot="10800000">
            <a:off x="4886325" y="3608388"/>
            <a:ext cx="990600" cy="585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599" name="AutoShape 63"/>
          <p:cNvSpPr>
            <a:spLocks noChangeArrowheads="1"/>
          </p:cNvSpPr>
          <p:nvPr/>
        </p:nvSpPr>
        <p:spPr bwMode="auto">
          <a:xfrm>
            <a:off x="6102350" y="3608388"/>
            <a:ext cx="495300" cy="58578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0" name="Rectangle 64"/>
          <p:cNvSpPr>
            <a:spLocks noChangeArrowheads="1"/>
          </p:cNvSpPr>
          <p:nvPr/>
        </p:nvSpPr>
        <p:spPr bwMode="auto">
          <a:xfrm>
            <a:off x="6777038" y="3654425"/>
            <a:ext cx="49530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1" name="Oval 65"/>
          <p:cNvSpPr>
            <a:spLocks noChangeArrowheads="1"/>
          </p:cNvSpPr>
          <p:nvPr/>
        </p:nvSpPr>
        <p:spPr bwMode="auto">
          <a:xfrm>
            <a:off x="206375" y="5364163"/>
            <a:ext cx="134938" cy="134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2" name="Oval 66"/>
          <p:cNvSpPr>
            <a:spLocks noChangeArrowheads="1"/>
          </p:cNvSpPr>
          <p:nvPr/>
        </p:nvSpPr>
        <p:spPr bwMode="auto">
          <a:xfrm>
            <a:off x="341313" y="5273675"/>
            <a:ext cx="404812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3" name="Oval 67"/>
          <p:cNvSpPr>
            <a:spLocks noChangeArrowheads="1"/>
          </p:cNvSpPr>
          <p:nvPr/>
        </p:nvSpPr>
        <p:spPr bwMode="auto">
          <a:xfrm>
            <a:off x="746125" y="5184775"/>
            <a:ext cx="584200" cy="584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4" name="Oval 68"/>
          <p:cNvSpPr>
            <a:spLocks noChangeArrowheads="1"/>
          </p:cNvSpPr>
          <p:nvPr/>
        </p:nvSpPr>
        <p:spPr bwMode="auto">
          <a:xfrm>
            <a:off x="1331913" y="5364163"/>
            <a:ext cx="225425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5" name="Oval 69"/>
          <p:cNvSpPr>
            <a:spLocks noChangeArrowheads="1"/>
          </p:cNvSpPr>
          <p:nvPr/>
        </p:nvSpPr>
        <p:spPr bwMode="auto">
          <a:xfrm>
            <a:off x="2366963" y="5273675"/>
            <a:ext cx="88900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6" name="Oval 70"/>
          <p:cNvSpPr>
            <a:spLocks noChangeArrowheads="1"/>
          </p:cNvSpPr>
          <p:nvPr/>
        </p:nvSpPr>
        <p:spPr bwMode="auto">
          <a:xfrm>
            <a:off x="2636838" y="5903913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7" name="Oval 71"/>
          <p:cNvSpPr>
            <a:spLocks noChangeArrowheads="1"/>
          </p:cNvSpPr>
          <p:nvPr/>
        </p:nvSpPr>
        <p:spPr bwMode="auto">
          <a:xfrm>
            <a:off x="2141538" y="5903913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8" name="Oval 72"/>
          <p:cNvSpPr>
            <a:spLocks noChangeArrowheads="1"/>
          </p:cNvSpPr>
          <p:nvPr/>
        </p:nvSpPr>
        <p:spPr bwMode="auto">
          <a:xfrm>
            <a:off x="2862263" y="5589588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09" name="Oval 73"/>
          <p:cNvSpPr>
            <a:spLocks noChangeArrowheads="1"/>
          </p:cNvSpPr>
          <p:nvPr/>
        </p:nvSpPr>
        <p:spPr bwMode="auto">
          <a:xfrm>
            <a:off x="1736725" y="5589588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10" name="Oval 74"/>
          <p:cNvSpPr>
            <a:spLocks noChangeArrowheads="1"/>
          </p:cNvSpPr>
          <p:nvPr/>
        </p:nvSpPr>
        <p:spPr bwMode="auto">
          <a:xfrm>
            <a:off x="5157788" y="5589588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prstClr val="black"/>
              </a:solidFill>
            </a:endParaRPr>
          </a:p>
        </p:txBody>
      </p:sp>
      <p:sp>
        <p:nvSpPr>
          <p:cNvPr id="108611" name="Line 75"/>
          <p:cNvSpPr>
            <a:spLocks noChangeShapeType="1"/>
          </p:cNvSpPr>
          <p:nvPr/>
        </p:nvSpPr>
        <p:spPr bwMode="auto">
          <a:xfrm>
            <a:off x="4706938" y="5094288"/>
            <a:ext cx="1304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612" name="Line 76"/>
          <p:cNvSpPr>
            <a:spLocks noChangeShapeType="1"/>
          </p:cNvSpPr>
          <p:nvPr/>
        </p:nvSpPr>
        <p:spPr bwMode="auto">
          <a:xfrm>
            <a:off x="4706938" y="5229225"/>
            <a:ext cx="1304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613" name="Line 77"/>
          <p:cNvSpPr>
            <a:spLocks noChangeShapeType="1"/>
          </p:cNvSpPr>
          <p:nvPr/>
        </p:nvSpPr>
        <p:spPr bwMode="auto">
          <a:xfrm>
            <a:off x="4706938" y="5364163"/>
            <a:ext cx="1304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614" name="Line 78"/>
          <p:cNvSpPr>
            <a:spLocks noChangeShapeType="1"/>
          </p:cNvSpPr>
          <p:nvPr/>
        </p:nvSpPr>
        <p:spPr bwMode="auto">
          <a:xfrm>
            <a:off x="6416675" y="5049838"/>
            <a:ext cx="0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615" name="Line 79"/>
          <p:cNvSpPr>
            <a:spLocks noChangeShapeType="1"/>
          </p:cNvSpPr>
          <p:nvPr/>
        </p:nvSpPr>
        <p:spPr bwMode="auto">
          <a:xfrm>
            <a:off x="6642100" y="5049838"/>
            <a:ext cx="0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616" name="Line 80"/>
          <p:cNvSpPr>
            <a:spLocks noChangeShapeType="1"/>
          </p:cNvSpPr>
          <p:nvPr/>
        </p:nvSpPr>
        <p:spPr bwMode="auto">
          <a:xfrm>
            <a:off x="6821488" y="5049838"/>
            <a:ext cx="0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617" name="Line 81"/>
          <p:cNvSpPr>
            <a:spLocks noChangeShapeType="1"/>
          </p:cNvSpPr>
          <p:nvPr/>
        </p:nvSpPr>
        <p:spPr bwMode="auto">
          <a:xfrm>
            <a:off x="7046913" y="5049838"/>
            <a:ext cx="0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8618" name="Line 82"/>
          <p:cNvSpPr>
            <a:spLocks noChangeShapeType="1"/>
          </p:cNvSpPr>
          <p:nvPr/>
        </p:nvSpPr>
        <p:spPr bwMode="auto">
          <a:xfrm>
            <a:off x="7272338" y="5049838"/>
            <a:ext cx="0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3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913"/>
            <a:ext cx="8229600" cy="9937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Использование данных об исходном состоянии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013" y="1274763"/>
            <a:ext cx="8413750" cy="5241925"/>
            <a:chOff x="143" y="803"/>
            <a:chExt cx="5300" cy="3302"/>
          </a:xfrm>
        </p:grpSpPr>
        <p:sp>
          <p:nvSpPr>
            <p:cNvPr id="73732" name="Line 4"/>
            <p:cNvSpPr>
              <a:spLocks noChangeShapeType="1"/>
            </p:cNvSpPr>
            <p:nvPr/>
          </p:nvSpPr>
          <p:spPr bwMode="auto">
            <a:xfrm flipV="1">
              <a:off x="867" y="1621"/>
              <a:ext cx="0" cy="18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782" y="3379"/>
              <a:ext cx="464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 rot="10800000">
              <a:off x="398" y="1502"/>
              <a:ext cx="310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Уровень усвоения </a:t>
              </a:r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4014" y="3453"/>
              <a:ext cx="14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Время обучения </a:t>
              </a:r>
            </a:p>
          </p:txBody>
        </p:sp>
        <p:sp>
          <p:nvSpPr>
            <p:cNvPr id="777224" name="Text Box 8"/>
            <p:cNvSpPr txBox="1">
              <a:spLocks noChangeArrowheads="1"/>
            </p:cNvSpPr>
            <p:nvPr/>
          </p:nvSpPr>
          <p:spPr bwMode="auto">
            <a:xfrm>
              <a:off x="143" y="803"/>
              <a:ext cx="5288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dirty="0">
                  <a:solidFill>
                    <a:srgbClr val="2A02BE"/>
                  </a:solidFill>
                  <a:latin typeface="Arial" pitchFamily="34" charset="0"/>
                  <a:cs typeface="Arial" pitchFamily="34" charset="0"/>
                </a:rPr>
                <a:t>Скорость усвоения новой информации и формирования новых видов деятельности (тест интеллектуальной лабильности)</a:t>
              </a:r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839" y="1933"/>
              <a:ext cx="4451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lgDash"/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 flipH="1">
              <a:off x="867" y="1621"/>
              <a:ext cx="45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1349" y="1451"/>
              <a:ext cx="25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Полное усвоение</a:t>
              </a:r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auto">
            <a:xfrm>
              <a:off x="862" y="1962"/>
              <a:ext cx="1961" cy="1417"/>
            </a:xfrm>
            <a:custGeom>
              <a:avLst/>
              <a:gdLst>
                <a:gd name="T0" fmla="*/ 49 w 1564"/>
                <a:gd name="T1" fmla="*/ 1181 h 1446"/>
                <a:gd name="T2" fmla="*/ 2500 w 1564"/>
                <a:gd name="T3" fmla="*/ 302 h 1446"/>
                <a:gd name="T4" fmla="*/ 15020 w 1564"/>
                <a:gd name="T5" fmla="*/ 0 h 1446"/>
                <a:gd name="T6" fmla="*/ 0 60000 65536"/>
                <a:gd name="T7" fmla="*/ 0 60000 65536"/>
                <a:gd name="T8" fmla="*/ 0 60000 65536"/>
                <a:gd name="T9" fmla="*/ 0 w 1564"/>
                <a:gd name="T10" fmla="*/ 0 h 1446"/>
                <a:gd name="T11" fmla="*/ 1564 w 1564"/>
                <a:gd name="T12" fmla="*/ 1446 h 1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4" h="1446">
                  <a:moveTo>
                    <a:pt x="5" y="1446"/>
                  </a:moveTo>
                  <a:cubicBezTo>
                    <a:pt x="2" y="1028"/>
                    <a:pt x="0" y="610"/>
                    <a:pt x="260" y="369"/>
                  </a:cubicBezTo>
                  <a:cubicBezTo>
                    <a:pt x="520" y="128"/>
                    <a:pt x="1042" y="64"/>
                    <a:pt x="1564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867" y="1962"/>
              <a:ext cx="2778" cy="1417"/>
            </a:xfrm>
            <a:custGeom>
              <a:avLst/>
              <a:gdLst>
                <a:gd name="T0" fmla="*/ 0 w 2778"/>
                <a:gd name="T1" fmla="*/ 89 h 1928"/>
                <a:gd name="T2" fmla="*/ 596 w 2778"/>
                <a:gd name="T3" fmla="*/ 27 h 1928"/>
                <a:gd name="T4" fmla="*/ 2778 w 2778"/>
                <a:gd name="T5" fmla="*/ 0 h 1928"/>
                <a:gd name="T6" fmla="*/ 0 60000 65536"/>
                <a:gd name="T7" fmla="*/ 0 60000 65536"/>
                <a:gd name="T8" fmla="*/ 0 60000 65536"/>
                <a:gd name="T9" fmla="*/ 0 w 2778"/>
                <a:gd name="T10" fmla="*/ 0 h 1928"/>
                <a:gd name="T11" fmla="*/ 2778 w 2778"/>
                <a:gd name="T12" fmla="*/ 1928 h 1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8" h="1928">
                  <a:moveTo>
                    <a:pt x="0" y="1928"/>
                  </a:moveTo>
                  <a:cubicBezTo>
                    <a:pt x="66" y="1422"/>
                    <a:pt x="133" y="917"/>
                    <a:pt x="596" y="596"/>
                  </a:cubicBezTo>
                  <a:cubicBezTo>
                    <a:pt x="1059" y="275"/>
                    <a:pt x="1918" y="137"/>
                    <a:pt x="2778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auto">
            <a:xfrm>
              <a:off x="867" y="1962"/>
              <a:ext cx="3884" cy="1417"/>
            </a:xfrm>
            <a:custGeom>
              <a:avLst/>
              <a:gdLst>
                <a:gd name="T0" fmla="*/ 0 w 4338"/>
                <a:gd name="T1" fmla="*/ 20 h 2268"/>
                <a:gd name="T2" fmla="*/ 553 w 4338"/>
                <a:gd name="T3" fmla="*/ 4 h 2268"/>
                <a:gd name="T4" fmla="*/ 1436 w 4338"/>
                <a:gd name="T5" fmla="*/ 0 h 2268"/>
                <a:gd name="T6" fmla="*/ 0 60000 65536"/>
                <a:gd name="T7" fmla="*/ 0 60000 65536"/>
                <a:gd name="T8" fmla="*/ 0 60000 65536"/>
                <a:gd name="T9" fmla="*/ 0 w 4338"/>
                <a:gd name="T10" fmla="*/ 0 h 2268"/>
                <a:gd name="T11" fmla="*/ 4338 w 4338"/>
                <a:gd name="T12" fmla="*/ 2268 h 22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8" h="2268">
                  <a:moveTo>
                    <a:pt x="0" y="2268"/>
                  </a:moveTo>
                  <a:cubicBezTo>
                    <a:pt x="475" y="1578"/>
                    <a:pt x="950" y="888"/>
                    <a:pt x="1673" y="510"/>
                  </a:cubicBezTo>
                  <a:cubicBezTo>
                    <a:pt x="2396" y="132"/>
                    <a:pt x="3367" y="66"/>
                    <a:pt x="4338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43" name="Line 15"/>
            <p:cNvSpPr>
              <a:spLocks noChangeShapeType="1"/>
            </p:cNvSpPr>
            <p:nvPr/>
          </p:nvSpPr>
          <p:spPr bwMode="auto">
            <a:xfrm>
              <a:off x="1774" y="1933"/>
              <a:ext cx="0" cy="1474"/>
            </a:xfrm>
            <a:prstGeom prst="line">
              <a:avLst/>
            </a:prstGeom>
            <a:ln>
              <a:prstDash val="lgDash"/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44" name="Text Box 16"/>
            <p:cNvSpPr txBox="1">
              <a:spLocks noChangeArrowheads="1"/>
            </p:cNvSpPr>
            <p:nvPr/>
          </p:nvSpPr>
          <p:spPr bwMode="auto">
            <a:xfrm>
              <a:off x="442" y="3663"/>
              <a:ext cx="175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solidFill>
                    <a:prstClr val="black"/>
                  </a:solidFill>
                </a:rPr>
                <a:t>Время, отведенное программой обучения</a:t>
              </a:r>
            </a:p>
          </p:txBody>
        </p:sp>
        <p:sp>
          <p:nvSpPr>
            <p:cNvPr id="73745" name="Freeform 17"/>
            <p:cNvSpPr>
              <a:spLocks/>
            </p:cNvSpPr>
            <p:nvPr/>
          </p:nvSpPr>
          <p:spPr bwMode="auto">
            <a:xfrm>
              <a:off x="867" y="1990"/>
              <a:ext cx="4366" cy="1389"/>
            </a:xfrm>
            <a:custGeom>
              <a:avLst/>
              <a:gdLst>
                <a:gd name="T0" fmla="*/ 0 w 4621"/>
                <a:gd name="T1" fmla="*/ 12 h 2353"/>
                <a:gd name="T2" fmla="*/ 1012 w 4621"/>
                <a:gd name="T3" fmla="*/ 4 h 2353"/>
                <a:gd name="T4" fmla="*/ 2620 w 4621"/>
                <a:gd name="T5" fmla="*/ 0 h 2353"/>
                <a:gd name="T6" fmla="*/ 0 60000 65536"/>
                <a:gd name="T7" fmla="*/ 0 60000 65536"/>
                <a:gd name="T8" fmla="*/ 0 60000 65536"/>
                <a:gd name="T9" fmla="*/ 0 w 4621"/>
                <a:gd name="T10" fmla="*/ 0 h 2353"/>
                <a:gd name="T11" fmla="*/ 4621 w 4621"/>
                <a:gd name="T12" fmla="*/ 2353 h 23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1" h="2353">
                  <a:moveTo>
                    <a:pt x="0" y="2353"/>
                  </a:moveTo>
                  <a:cubicBezTo>
                    <a:pt x="508" y="1698"/>
                    <a:pt x="1016" y="1044"/>
                    <a:pt x="1786" y="652"/>
                  </a:cubicBezTo>
                  <a:cubicBezTo>
                    <a:pt x="2556" y="260"/>
                    <a:pt x="3588" y="130"/>
                    <a:pt x="4621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 flipV="1">
              <a:off x="1377" y="3407"/>
              <a:ext cx="397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321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1"/>
            <a:ext cx="7772400" cy="49590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0099"/>
                </a:solidFill>
                <a:latin typeface="Arial Unicode MS" pitchFamily="34" charset="-128"/>
              </a:rPr>
              <a:t>Основы кибернетического подхода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508" y="945704"/>
            <a:ext cx="8856984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Определить программу воздействий, предусматривающую основные переходные состояния процесса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1476164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8934" y="5301208"/>
            <a:ext cx="1404156" cy="519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4414" y="4473116"/>
            <a:ext cx="1404156" cy="519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7545" y="3446473"/>
            <a:ext cx="1326869" cy="5626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3389" y="2628370"/>
            <a:ext cx="1404156" cy="519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en-US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91880" y="5820558"/>
            <a:ext cx="1439862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Начальное состояние</a:t>
            </a:r>
          </a:p>
        </p:txBody>
      </p:sp>
      <p:cxnSp>
        <p:nvCxnSpPr>
          <p:cNvPr id="5" name="Прямая со стрелкой 4"/>
          <p:cNvCxnSpPr>
            <a:stCxn id="11" idx="3"/>
            <a:endCxn id="3" idx="3"/>
          </p:cNvCxnSpPr>
          <p:nvPr/>
        </p:nvCxnSpPr>
        <p:spPr>
          <a:xfrm flipV="1">
            <a:off x="4931742" y="5744502"/>
            <a:ext cx="1882826" cy="401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Выгнутая влево стрелка 5"/>
          <p:cNvSpPr/>
          <p:nvPr/>
        </p:nvSpPr>
        <p:spPr>
          <a:xfrm rot="6970335">
            <a:off x="7040981" y="4192262"/>
            <a:ext cx="540060" cy="1081058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6970335">
            <a:off x="5636462" y="3334833"/>
            <a:ext cx="540060" cy="1081058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6970335">
            <a:off x="4279102" y="2347515"/>
            <a:ext cx="540060" cy="1081058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>
            <a:stCxn id="9" idx="1"/>
            <a:endCxn id="2" idx="3"/>
          </p:cNvCxnSpPr>
          <p:nvPr/>
        </p:nvCxnSpPr>
        <p:spPr>
          <a:xfrm flipH="1" flipV="1">
            <a:off x="1799692" y="2316237"/>
            <a:ext cx="879331" cy="388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57" y="1930179"/>
            <a:ext cx="2024402" cy="2997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8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11188" y="3716338"/>
            <a:ext cx="1439862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Начальное состояние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987675" y="3716338"/>
            <a:ext cx="2016125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Промежуточное состояние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867400" y="3651250"/>
            <a:ext cx="2838450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Конечное состояние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(Планируемые результаты обучения)</a:t>
            </a: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2195513" y="3933825"/>
            <a:ext cx="720725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452438" y="4999038"/>
            <a:ext cx="4967287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Диагностика начального, промежуточного и конечного состояния учащихся (мониторинг)</a:t>
            </a:r>
          </a:p>
        </p:txBody>
      </p:sp>
      <p:sp>
        <p:nvSpPr>
          <p:cNvPr id="43015" name="AutoShape 8"/>
          <p:cNvSpPr>
            <a:spLocks noChangeArrowheads="1"/>
          </p:cNvSpPr>
          <p:nvPr/>
        </p:nvSpPr>
        <p:spPr bwMode="auto">
          <a:xfrm>
            <a:off x="5076825" y="3933825"/>
            <a:ext cx="720725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195513" y="2636838"/>
            <a:ext cx="1655762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Модель обучения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5435600" y="1340769"/>
            <a:ext cx="331311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Критерии выбора адекватной модели обучения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6069013" y="4999038"/>
            <a:ext cx="2592387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Механизмы обратной связи</a:t>
            </a:r>
          </a:p>
        </p:txBody>
      </p:sp>
      <p:cxnSp>
        <p:nvCxnSpPr>
          <p:cNvPr id="60427" name="AutoShape 12"/>
          <p:cNvCxnSpPr>
            <a:cxnSpLocks noChangeShapeType="1"/>
            <a:stCxn id="43010" idx="2"/>
            <a:endCxn id="43014" idx="0"/>
          </p:cNvCxnSpPr>
          <p:nvPr/>
        </p:nvCxnSpPr>
        <p:spPr bwMode="auto">
          <a:xfrm rot="16200000" flipH="1">
            <a:off x="1818481" y="3880645"/>
            <a:ext cx="631825" cy="160496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28" name="AutoShape 13"/>
          <p:cNvCxnSpPr>
            <a:cxnSpLocks noChangeShapeType="1"/>
            <a:stCxn id="43011" idx="2"/>
            <a:endCxn id="43014" idx="0"/>
          </p:cNvCxnSpPr>
          <p:nvPr/>
        </p:nvCxnSpPr>
        <p:spPr bwMode="auto">
          <a:xfrm flipH="1">
            <a:off x="2936875" y="4367213"/>
            <a:ext cx="1058863" cy="63182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29" name="AutoShape 14"/>
          <p:cNvCxnSpPr>
            <a:cxnSpLocks noChangeShapeType="1"/>
            <a:stCxn id="43012" idx="2"/>
            <a:endCxn id="43014" idx="0"/>
          </p:cNvCxnSpPr>
          <p:nvPr/>
        </p:nvCxnSpPr>
        <p:spPr bwMode="auto">
          <a:xfrm flipH="1">
            <a:off x="2936875" y="4575175"/>
            <a:ext cx="4349750" cy="4238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30" name="AutoShape 15"/>
          <p:cNvCxnSpPr>
            <a:cxnSpLocks noChangeShapeType="1"/>
            <a:stCxn id="43014" idx="3"/>
            <a:endCxn id="43018" idx="1"/>
          </p:cNvCxnSpPr>
          <p:nvPr/>
        </p:nvCxnSpPr>
        <p:spPr bwMode="auto">
          <a:xfrm>
            <a:off x="5419725" y="5324475"/>
            <a:ext cx="649288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5832140" y="2636912"/>
            <a:ext cx="2519363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 данных моделей обучения</a:t>
            </a:r>
          </a:p>
        </p:txBody>
      </p:sp>
      <p:cxnSp>
        <p:nvCxnSpPr>
          <p:cNvPr id="60432" name="AutoShape 17"/>
          <p:cNvCxnSpPr>
            <a:cxnSpLocks noChangeShapeType="1"/>
            <a:stCxn id="43018" idx="3"/>
            <a:endCxn id="43030" idx="0"/>
          </p:cNvCxnSpPr>
          <p:nvPr/>
        </p:nvCxnSpPr>
        <p:spPr bwMode="auto">
          <a:xfrm flipH="1" flipV="1">
            <a:off x="3023680" y="1484784"/>
            <a:ext cx="5637720" cy="3839692"/>
          </a:xfrm>
          <a:prstGeom prst="bentConnector4">
            <a:avLst>
              <a:gd name="adj1" fmla="val -4055"/>
              <a:gd name="adj2" fmla="val 109923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33" name="AutoShape 18"/>
          <p:cNvCxnSpPr>
            <a:cxnSpLocks noChangeShapeType="1"/>
            <a:stCxn id="43030" idx="3"/>
            <a:endCxn id="43017" idx="1"/>
          </p:cNvCxnSpPr>
          <p:nvPr/>
        </p:nvCxnSpPr>
        <p:spPr bwMode="auto">
          <a:xfrm flipV="1">
            <a:off x="3743611" y="1663935"/>
            <a:ext cx="1691989" cy="551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34" name="AutoShape 19"/>
          <p:cNvCxnSpPr>
            <a:cxnSpLocks noChangeShapeType="1"/>
            <a:stCxn id="43017" idx="2"/>
            <a:endCxn id="43023" idx="0"/>
          </p:cNvCxnSpPr>
          <p:nvPr/>
        </p:nvCxnSpPr>
        <p:spPr bwMode="auto">
          <a:xfrm flipH="1">
            <a:off x="7091822" y="1987100"/>
            <a:ext cx="335" cy="6498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35" name="AutoShape 21"/>
          <p:cNvCxnSpPr>
            <a:cxnSpLocks noChangeShapeType="1"/>
            <a:stCxn id="43016" idx="2"/>
            <a:endCxn id="43010" idx="0"/>
          </p:cNvCxnSpPr>
          <p:nvPr/>
        </p:nvCxnSpPr>
        <p:spPr bwMode="auto">
          <a:xfrm rot="5400000">
            <a:off x="1963738" y="2655888"/>
            <a:ext cx="428625" cy="16922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36" name="AutoShape 22"/>
          <p:cNvCxnSpPr>
            <a:cxnSpLocks noChangeShapeType="1"/>
            <a:stCxn id="43016" idx="2"/>
            <a:endCxn id="43011" idx="0"/>
          </p:cNvCxnSpPr>
          <p:nvPr/>
        </p:nvCxnSpPr>
        <p:spPr bwMode="auto">
          <a:xfrm>
            <a:off x="3024188" y="3287713"/>
            <a:ext cx="971550" cy="4286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37" name="Picture 23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1196975"/>
            <a:ext cx="12938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0" name="Text Box 24"/>
          <p:cNvSpPr txBox="1">
            <a:spLocks noChangeArrowheads="1"/>
          </p:cNvSpPr>
          <p:nvPr/>
        </p:nvSpPr>
        <p:spPr bwMode="auto">
          <a:xfrm>
            <a:off x="2303748" y="1484784"/>
            <a:ext cx="143986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Учитель</a:t>
            </a:r>
          </a:p>
        </p:txBody>
      </p:sp>
      <p:cxnSp>
        <p:nvCxnSpPr>
          <p:cNvPr id="60441" name="AutoShape 25"/>
          <p:cNvCxnSpPr>
            <a:cxnSpLocks noChangeShapeType="1"/>
            <a:stCxn id="43030" idx="3"/>
            <a:endCxn id="43023" idx="0"/>
          </p:cNvCxnSpPr>
          <p:nvPr/>
        </p:nvCxnSpPr>
        <p:spPr bwMode="auto">
          <a:xfrm>
            <a:off x="3743611" y="1669450"/>
            <a:ext cx="3348211" cy="96746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42" name="AutoShape 26"/>
          <p:cNvCxnSpPr>
            <a:cxnSpLocks noChangeShapeType="1"/>
            <a:stCxn id="43030" idx="2"/>
            <a:endCxn id="43016" idx="0"/>
          </p:cNvCxnSpPr>
          <p:nvPr/>
        </p:nvCxnSpPr>
        <p:spPr bwMode="auto">
          <a:xfrm flipH="1">
            <a:off x="3023394" y="1854116"/>
            <a:ext cx="286" cy="78272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35168" y="6167475"/>
            <a:ext cx="438906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Мониторинг и оценивание </a:t>
            </a:r>
          </a:p>
        </p:txBody>
      </p:sp>
      <p:cxnSp>
        <p:nvCxnSpPr>
          <p:cNvPr id="37" name="Прямая со стрелкой 36"/>
          <p:cNvCxnSpPr>
            <a:endCxn id="43014" idx="2"/>
          </p:cNvCxnSpPr>
          <p:nvPr/>
        </p:nvCxnSpPr>
        <p:spPr>
          <a:xfrm rot="16200000" flipV="1">
            <a:off x="3075781" y="5511007"/>
            <a:ext cx="517525" cy="795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43018" idx="2"/>
          </p:cNvCxnSpPr>
          <p:nvPr/>
        </p:nvCxnSpPr>
        <p:spPr>
          <a:xfrm rot="5400000" flipH="1" flipV="1">
            <a:off x="5290344" y="4091782"/>
            <a:ext cx="517525" cy="3633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48" name="TextBox 75"/>
          <p:cNvSpPr txBox="1">
            <a:spLocks noChangeArrowheads="1"/>
          </p:cNvSpPr>
          <p:nvPr/>
        </p:nvSpPr>
        <p:spPr bwMode="auto">
          <a:xfrm>
            <a:off x="539750" y="333375"/>
            <a:ext cx="799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11430"/>
                <a:solidFill>
                  <a:srgbClr val="000099"/>
                </a:solidFill>
              </a:rPr>
              <a:t>4. Систематическая обратная связь</a:t>
            </a:r>
          </a:p>
        </p:txBody>
      </p:sp>
    </p:spTree>
    <p:extLst>
      <p:ext uri="{BB962C8B-B14F-4D97-AF65-F5344CB8AC3E}">
        <p14:creationId xmlns="" xmlns:p14="http://schemas.microsoft.com/office/powerpoint/2010/main" val="41999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1"/>
            <a:ext cx="7772400" cy="49590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0099"/>
                </a:solidFill>
                <a:latin typeface="Arial Unicode MS" pitchFamily="34" charset="-128"/>
              </a:rPr>
              <a:t>Основы кибернетического подхода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508" y="945704"/>
            <a:ext cx="8856984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Обеспечить переработку информации, получаемой по каналам обратной связи, выработать корректирующие воздействия и их реализовать </a:t>
            </a:r>
          </a:p>
        </p:txBody>
      </p:sp>
      <p:pic>
        <p:nvPicPr>
          <p:cNvPr id="5" name="Picture 2" descr="Садовников"/>
          <p:cNvPicPr>
            <a:picLocks noChangeAspect="1" noChangeArrowheads="1"/>
          </p:cNvPicPr>
          <p:nvPr/>
        </p:nvPicPr>
        <p:blipFill rotWithShape="1">
          <a:blip r:embed="rId3" cstate="print"/>
          <a:srcRect l="5880" t="11471" b="6489"/>
          <a:stretch/>
        </p:blipFill>
        <p:spPr bwMode="auto">
          <a:xfrm>
            <a:off x="865458" y="1916832"/>
            <a:ext cx="7413084" cy="4632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76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Михаил\Pictures\ИК_П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73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88640"/>
            <a:ext cx="8432676" cy="782638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Требования к результатам освоения основной образовательной программы</a:t>
            </a:r>
          </a:p>
        </p:txBody>
      </p:sp>
      <p:cxnSp>
        <p:nvCxnSpPr>
          <p:cNvPr id="12" name="Прямая со стрелкой 11"/>
          <p:cNvCxnSpPr>
            <a:stCxn id="7" idx="2"/>
            <a:endCxn id="2073" idx="0"/>
          </p:cNvCxnSpPr>
          <p:nvPr/>
        </p:nvCxnSpPr>
        <p:spPr>
          <a:xfrm flipH="1">
            <a:off x="1201145" y="1845717"/>
            <a:ext cx="985204" cy="885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19" idx="0"/>
          </p:cNvCxnSpPr>
          <p:nvPr/>
        </p:nvCxnSpPr>
        <p:spPr>
          <a:xfrm>
            <a:off x="4467858" y="971278"/>
            <a:ext cx="3001855" cy="363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7" idx="0"/>
          </p:cNvCxnSpPr>
          <p:nvPr/>
        </p:nvCxnSpPr>
        <p:spPr>
          <a:xfrm flipH="1">
            <a:off x="2186349" y="971278"/>
            <a:ext cx="2281509" cy="363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209048" y="1334939"/>
            <a:ext cx="1954602" cy="510778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Личностные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19652" y="1334939"/>
            <a:ext cx="2700121" cy="510778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69006" y="2375818"/>
            <a:ext cx="28014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Универсальные учебные действия</a:t>
            </a:r>
          </a:p>
        </p:txBody>
      </p:sp>
      <p:cxnSp>
        <p:nvCxnSpPr>
          <p:cNvPr id="24" name="Прямая со стрелкой 23"/>
          <p:cNvCxnSpPr>
            <a:stCxn id="21" idx="2"/>
            <a:endCxn id="31" idx="0"/>
          </p:cNvCxnSpPr>
          <p:nvPr/>
        </p:nvCxnSpPr>
        <p:spPr>
          <a:xfrm>
            <a:off x="7469713" y="3083704"/>
            <a:ext cx="610737" cy="161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2"/>
            <a:endCxn id="29" idx="0"/>
          </p:cNvCxnSpPr>
          <p:nvPr/>
        </p:nvCxnSpPr>
        <p:spPr>
          <a:xfrm>
            <a:off x="7469713" y="3083704"/>
            <a:ext cx="262508" cy="105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1" idx="2"/>
            <a:endCxn id="30" idx="0"/>
          </p:cNvCxnSpPr>
          <p:nvPr/>
        </p:nvCxnSpPr>
        <p:spPr>
          <a:xfrm>
            <a:off x="7469713" y="3083704"/>
            <a:ext cx="428194" cy="465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24228" y="4139204"/>
            <a:ext cx="2215986" cy="387191"/>
          </a:xfrm>
          <a:prstGeom prst="roundRect">
            <a:avLst>
              <a:gd name="adj" fmla="val 84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9785" y="3549289"/>
            <a:ext cx="2196244" cy="387191"/>
          </a:xfrm>
          <a:prstGeom prst="roundRect">
            <a:avLst>
              <a:gd name="adj" fmla="val 84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Познавательные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13045" y="4698543"/>
            <a:ext cx="1934809" cy="387191"/>
          </a:xfrm>
          <a:prstGeom prst="roundRect">
            <a:avLst>
              <a:gd name="adj" fmla="val 84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</a:p>
        </p:txBody>
      </p:sp>
      <p:cxnSp>
        <p:nvCxnSpPr>
          <p:cNvPr id="2062" name="Прямая со стрелкой 2061"/>
          <p:cNvCxnSpPr>
            <a:stCxn id="19" idx="2"/>
            <a:endCxn id="21" idx="0"/>
          </p:cNvCxnSpPr>
          <p:nvPr/>
        </p:nvCxnSpPr>
        <p:spPr>
          <a:xfrm>
            <a:off x="7469713" y="1845717"/>
            <a:ext cx="0" cy="53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0" name="Прямоугольник 2069"/>
          <p:cNvSpPr/>
          <p:nvPr/>
        </p:nvSpPr>
        <p:spPr>
          <a:xfrm>
            <a:off x="4415981" y="5268415"/>
            <a:ext cx="426821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Опыт специфической для данной предметной области деятельности</a:t>
            </a:r>
          </a:p>
        </p:txBody>
      </p:sp>
      <p:sp>
        <p:nvSpPr>
          <p:cNvPr id="2071" name="Скругленный прямоугольник 2070"/>
          <p:cNvSpPr/>
          <p:nvPr/>
        </p:nvSpPr>
        <p:spPr>
          <a:xfrm>
            <a:off x="4419289" y="3487495"/>
            <a:ext cx="2037021" cy="510778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Предметные</a:t>
            </a:r>
          </a:p>
        </p:txBody>
      </p:sp>
      <p:sp>
        <p:nvSpPr>
          <p:cNvPr id="2072" name="Прямоугольник 2071"/>
          <p:cNvSpPr/>
          <p:nvPr/>
        </p:nvSpPr>
        <p:spPr>
          <a:xfrm>
            <a:off x="1381362" y="5806665"/>
            <a:ext cx="32906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основополагающих элементов научного знания</a:t>
            </a:r>
          </a:p>
        </p:txBody>
      </p:sp>
      <p:sp>
        <p:nvSpPr>
          <p:cNvPr id="2075" name="Прямоугольник 2074"/>
          <p:cNvSpPr/>
          <p:nvPr/>
        </p:nvSpPr>
        <p:spPr>
          <a:xfrm>
            <a:off x="417280" y="3968809"/>
            <a:ext cx="17690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Ценностно-смысловые установки</a:t>
            </a:r>
          </a:p>
        </p:txBody>
      </p:sp>
      <p:cxnSp>
        <p:nvCxnSpPr>
          <p:cNvPr id="27657" name="Прямая со стрелкой 27656"/>
          <p:cNvCxnSpPr>
            <a:stCxn id="7" idx="2"/>
            <a:endCxn id="10" idx="0"/>
          </p:cNvCxnSpPr>
          <p:nvPr/>
        </p:nvCxnSpPr>
        <p:spPr>
          <a:xfrm>
            <a:off x="2186349" y="1845717"/>
            <a:ext cx="1010126" cy="2080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66" name="Прямая со стрелкой 27665"/>
          <p:cNvCxnSpPr>
            <a:stCxn id="7" idx="2"/>
            <a:endCxn id="2074" idx="0"/>
          </p:cNvCxnSpPr>
          <p:nvPr/>
        </p:nvCxnSpPr>
        <p:spPr>
          <a:xfrm>
            <a:off x="2186349" y="1845717"/>
            <a:ext cx="1023679" cy="884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71" name="Прямая со стрелкой 27670"/>
          <p:cNvCxnSpPr>
            <a:stCxn id="7" idx="2"/>
            <a:endCxn id="2075" idx="0"/>
          </p:cNvCxnSpPr>
          <p:nvPr/>
        </p:nvCxnSpPr>
        <p:spPr>
          <a:xfrm flipH="1">
            <a:off x="1301815" y="1845717"/>
            <a:ext cx="884534" cy="2123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3" name="Прямоугольник 2072"/>
          <p:cNvSpPr/>
          <p:nvPr/>
        </p:nvSpPr>
        <p:spPr>
          <a:xfrm>
            <a:off x="215940" y="2731418"/>
            <a:ext cx="197041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Готовность и способность к саморазвитию</a:t>
            </a:r>
          </a:p>
        </p:txBody>
      </p:sp>
      <p:sp>
        <p:nvSpPr>
          <p:cNvPr id="2074" name="Прямоугольник 2073"/>
          <p:cNvSpPr/>
          <p:nvPr/>
        </p:nvSpPr>
        <p:spPr>
          <a:xfrm>
            <a:off x="2254582" y="2729761"/>
            <a:ext cx="191089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Мотивация к обучению и познанию</a:t>
            </a:r>
          </a:p>
        </p:txBody>
      </p:sp>
      <p:cxnSp>
        <p:nvCxnSpPr>
          <p:cNvPr id="27677" name="Прямая со стрелкой 27676"/>
          <p:cNvCxnSpPr>
            <a:stCxn id="5" idx="2"/>
            <a:endCxn id="2071" idx="0"/>
          </p:cNvCxnSpPr>
          <p:nvPr/>
        </p:nvCxnSpPr>
        <p:spPr>
          <a:xfrm>
            <a:off x="4467858" y="971278"/>
            <a:ext cx="969942" cy="2516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81" name="Прямая со стрелкой 27680"/>
          <p:cNvCxnSpPr>
            <a:stCxn id="2071" idx="2"/>
            <a:endCxn id="2072" idx="0"/>
          </p:cNvCxnSpPr>
          <p:nvPr/>
        </p:nvCxnSpPr>
        <p:spPr>
          <a:xfrm flipH="1">
            <a:off x="3026674" y="3998273"/>
            <a:ext cx="2411126" cy="180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071" idx="2"/>
            <a:endCxn id="2070" idx="0"/>
          </p:cNvCxnSpPr>
          <p:nvPr/>
        </p:nvCxnSpPr>
        <p:spPr>
          <a:xfrm>
            <a:off x="5437800" y="3998273"/>
            <a:ext cx="1112289" cy="1270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54582" y="3926231"/>
            <a:ext cx="188378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Социальные компетенции, личностные качества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31048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333375"/>
            <a:ext cx="8404609" cy="43132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 образовательной 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345638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Дидактическая система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1176" y="1696473"/>
            <a:ext cx="1733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включающая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4" idx="2"/>
            <a:endCxn id="5" idx="0"/>
          </p:cNvCxnSpPr>
          <p:nvPr/>
        </p:nvCxnSpPr>
        <p:spPr>
          <a:xfrm>
            <a:off x="4427984" y="1524854"/>
            <a:ext cx="0" cy="171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785385" y="4256531"/>
            <a:ext cx="1984436" cy="1074599"/>
          </a:xfrm>
          <a:prstGeom prst="roundRect">
            <a:avLst>
              <a:gd name="adj" fmla="val 988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Мониторинг учебного процесса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29223" y="4402233"/>
            <a:ext cx="2286000" cy="783193"/>
          </a:xfrm>
          <a:prstGeom prst="roundRect">
            <a:avLst/>
          </a:prstGeom>
          <a:solidFill>
            <a:srgbClr val="90F0F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Набор моделей обучения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9580" y="3823589"/>
            <a:ext cx="2707796" cy="1361837"/>
          </a:xfrm>
          <a:prstGeom prst="roundRect">
            <a:avLst>
              <a:gd name="adj" fmla="val 5504"/>
            </a:avLst>
          </a:prstGeom>
          <a:solidFill>
            <a:srgbClr val="D3FCF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Критерии выбора или построения  адекватной модели обучения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>
            <a:stCxn id="5" idx="2"/>
            <a:endCxn id="12" idx="0"/>
          </p:cNvCxnSpPr>
          <p:nvPr/>
        </p:nvCxnSpPr>
        <p:spPr>
          <a:xfrm flipH="1">
            <a:off x="1574540" y="2096583"/>
            <a:ext cx="2853444" cy="336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  <a:endCxn id="14" idx="0"/>
          </p:cNvCxnSpPr>
          <p:nvPr/>
        </p:nvCxnSpPr>
        <p:spPr>
          <a:xfrm flipH="1">
            <a:off x="2172223" y="2096583"/>
            <a:ext cx="2255761" cy="2305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23528" y="2432600"/>
            <a:ext cx="2502024" cy="1658344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Диагностично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операционально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заданные</a:t>
            </a:r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планируемые результаты 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  <a:endCxn id="15" idx="0"/>
          </p:cNvCxnSpPr>
          <p:nvPr/>
        </p:nvCxnSpPr>
        <p:spPr>
          <a:xfrm>
            <a:off x="4427984" y="2096583"/>
            <a:ext cx="635494" cy="1727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13" idx="0"/>
          </p:cNvCxnSpPr>
          <p:nvPr/>
        </p:nvCxnSpPr>
        <p:spPr>
          <a:xfrm>
            <a:off x="4427984" y="2096583"/>
            <a:ext cx="3349619" cy="2159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544108" y="2432600"/>
            <a:ext cx="3339962" cy="1074599"/>
          </a:xfrm>
          <a:prstGeom prst="roundRect">
            <a:avLst>
              <a:gd name="adj" fmla="val 10133"/>
            </a:avLst>
          </a:prstGeom>
          <a:solidFill>
            <a:srgbClr val="4EF4F8"/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457200"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Критерии применимости технологии</a:t>
            </a:r>
          </a:p>
          <a:p>
            <a:pPr indent="-457200" algn="ctr">
              <a:spcAft>
                <a:spcPts val="30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(цели, объекты, условия)</a:t>
            </a:r>
          </a:p>
        </p:txBody>
      </p:sp>
      <p:cxnSp>
        <p:nvCxnSpPr>
          <p:cNvPr id="22" name="Прямая со стрелкой 21"/>
          <p:cNvCxnSpPr>
            <a:stCxn id="5" idx="2"/>
            <a:endCxn id="94211" idx="0"/>
          </p:cNvCxnSpPr>
          <p:nvPr/>
        </p:nvCxnSpPr>
        <p:spPr>
          <a:xfrm>
            <a:off x="4427984" y="2096583"/>
            <a:ext cx="2786105" cy="336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11560" y="6154401"/>
            <a:ext cx="1315347" cy="408623"/>
          </a:xfrm>
          <a:prstGeom prst="roundRect">
            <a:avLst/>
          </a:prstGeom>
          <a:solidFill>
            <a:srgbClr val="90F0FA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78375" y="6157108"/>
            <a:ext cx="1315347" cy="408623"/>
          </a:xfrm>
          <a:prstGeom prst="roundRect">
            <a:avLst/>
          </a:prstGeom>
          <a:solidFill>
            <a:srgbClr val="90F0FA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Средства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94209" name="Прямая со стрелкой 94208"/>
          <p:cNvCxnSpPr>
            <a:stCxn id="14" idx="2"/>
            <a:endCxn id="19" idx="0"/>
          </p:cNvCxnSpPr>
          <p:nvPr/>
        </p:nvCxnSpPr>
        <p:spPr>
          <a:xfrm flipH="1">
            <a:off x="976468" y="5185426"/>
            <a:ext cx="1195755" cy="359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2"/>
            <a:endCxn id="21" idx="0"/>
          </p:cNvCxnSpPr>
          <p:nvPr/>
        </p:nvCxnSpPr>
        <p:spPr>
          <a:xfrm flipH="1">
            <a:off x="1269234" y="5185426"/>
            <a:ext cx="902989" cy="96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4" idx="2"/>
            <a:endCxn id="24" idx="0"/>
          </p:cNvCxnSpPr>
          <p:nvPr/>
        </p:nvCxnSpPr>
        <p:spPr>
          <a:xfrm>
            <a:off x="2172223" y="5185426"/>
            <a:ext cx="879684" cy="359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2"/>
            <a:endCxn id="23" idx="0"/>
          </p:cNvCxnSpPr>
          <p:nvPr/>
        </p:nvCxnSpPr>
        <p:spPr>
          <a:xfrm>
            <a:off x="2172223" y="5185426"/>
            <a:ext cx="663826" cy="971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18794" y="5544763"/>
            <a:ext cx="1315347" cy="408623"/>
          </a:xfrm>
          <a:prstGeom prst="roundRect">
            <a:avLst/>
          </a:prstGeom>
          <a:solidFill>
            <a:srgbClr val="90F0FA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94233" y="5544763"/>
            <a:ext cx="1315347" cy="408623"/>
          </a:xfrm>
          <a:prstGeom prst="roundRect">
            <a:avLst/>
          </a:prstGeom>
          <a:solidFill>
            <a:srgbClr val="90F0FA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Приёмы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9251" y="5877476"/>
            <a:ext cx="3168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…, то …</a:t>
            </a:r>
          </a:p>
        </p:txBody>
      </p:sp>
    </p:spTree>
    <p:extLst>
      <p:ext uri="{BB962C8B-B14F-4D97-AF65-F5344CB8AC3E}">
        <p14:creationId xmlns="" xmlns:p14="http://schemas.microsoft.com/office/powerpoint/2010/main" val="12972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333375"/>
            <a:ext cx="8404609" cy="61134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Необходимые и достаточные признаки</a:t>
            </a:r>
            <a:endParaRPr lang="ru-RU" sz="36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40052" y="4050745"/>
            <a:ext cx="3348372" cy="411718"/>
          </a:xfrm>
          <a:prstGeom prst="roundRect">
            <a:avLst>
              <a:gd name="adj" fmla="val 5504"/>
            </a:avLst>
          </a:prstGeom>
          <a:solidFill>
            <a:srgbClr val="D3FCF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Переносимость процесса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4060845"/>
            <a:ext cx="3003562" cy="708225"/>
          </a:xfrm>
          <a:prstGeom prst="roundRect">
            <a:avLst>
              <a:gd name="adj" fmla="val 4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Гарантированность результата </a:t>
            </a:r>
          </a:p>
        </p:txBody>
      </p:sp>
      <p:cxnSp>
        <p:nvCxnSpPr>
          <p:cNvPr id="3" name="Прямая со стрелкой 2"/>
          <p:cNvCxnSpPr>
            <a:stCxn id="94210" idx="2"/>
            <a:endCxn id="13" idx="0"/>
          </p:cNvCxnSpPr>
          <p:nvPr/>
        </p:nvCxnSpPr>
        <p:spPr>
          <a:xfrm flipH="1">
            <a:off x="2069722" y="944724"/>
            <a:ext cx="2348099" cy="1385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94210" idx="2"/>
            <a:endCxn id="12" idx="0"/>
          </p:cNvCxnSpPr>
          <p:nvPr/>
        </p:nvCxnSpPr>
        <p:spPr>
          <a:xfrm flipH="1">
            <a:off x="2329365" y="944724"/>
            <a:ext cx="2088456" cy="3116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94210" idx="2"/>
            <a:endCxn id="94211" idx="0"/>
          </p:cNvCxnSpPr>
          <p:nvPr/>
        </p:nvCxnSpPr>
        <p:spPr>
          <a:xfrm>
            <a:off x="4417821" y="944724"/>
            <a:ext cx="2566447" cy="1387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94210" idx="2"/>
            <a:endCxn id="15" idx="0"/>
          </p:cNvCxnSpPr>
          <p:nvPr/>
        </p:nvCxnSpPr>
        <p:spPr>
          <a:xfrm>
            <a:off x="4417821" y="944724"/>
            <a:ext cx="2296417" cy="3106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11560" y="2330544"/>
            <a:ext cx="2916324" cy="728424"/>
          </a:xfrm>
          <a:prstGeom prst="roundRect">
            <a:avLst>
              <a:gd name="adj" fmla="val 591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Объективность результата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436096" y="2332488"/>
            <a:ext cx="3096344" cy="735270"/>
          </a:xfrm>
          <a:prstGeom prst="roundRect">
            <a:avLst>
              <a:gd name="adj" fmla="val 7684"/>
            </a:avLst>
          </a:prstGeom>
          <a:solidFill>
            <a:srgbClr val="4EF4F8"/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457200"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Воспроизводимость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процесса</a:t>
            </a:r>
          </a:p>
        </p:txBody>
      </p:sp>
    </p:spTree>
    <p:extLst>
      <p:ext uri="{BB962C8B-B14F-4D97-AF65-F5344CB8AC3E}">
        <p14:creationId xmlns="" xmlns:p14="http://schemas.microsoft.com/office/powerpoint/2010/main" val="35342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5"/>
            <a:ext cx="8922589" cy="108466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/>
              <a:t>Условия организации </a:t>
            </a:r>
            <a:r>
              <a:rPr lang="ru-RU" sz="3200" dirty="0"/>
              <a:t>технологического процесса в </a:t>
            </a:r>
            <a:r>
              <a:rPr lang="ru-RU" sz="3200" dirty="0" smtClean="0"/>
              <a:t>образовании</a:t>
            </a:r>
            <a:endParaRPr lang="ru-RU" sz="36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128" y="1268760"/>
            <a:ext cx="8894352" cy="1235154"/>
          </a:xfrm>
          <a:prstGeom prst="roundRect">
            <a:avLst>
              <a:gd name="adj" fmla="val 591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компонент процесса (ресурсы, операции, результаты) описан настолько детально и точно, чтобы исполнители, обладающие необходимой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квалифика-цией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могли правильно выполнить все действия и операции по получению результата в нужном порядке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2708920"/>
            <a:ext cx="5288388" cy="1235154"/>
          </a:xfrm>
          <a:prstGeom prst="roundRect">
            <a:avLst>
              <a:gd name="adj" fmla="val 5504"/>
            </a:avLst>
          </a:prstGeom>
          <a:solidFill>
            <a:srgbClr val="D3FCF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между описанием и действием должна образовывать продукционное правило «если …, то …», а между исходным состоянием и результатами – продукционную систему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786" y="2852935"/>
            <a:ext cx="2679526" cy="929919"/>
          </a:xfrm>
          <a:prstGeom prst="roundRect">
            <a:avLst>
              <a:gd name="adj" fmla="val 4955"/>
            </a:avLst>
          </a:prstGeom>
          <a:solidFill>
            <a:srgbClr val="5BECF3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должно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представлять собой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инструкцию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11129" y="4187427"/>
            <a:ext cx="4172839" cy="2330648"/>
          </a:xfrm>
          <a:prstGeom prst="roundRect">
            <a:avLst>
              <a:gd name="adj" fmla="val 976"/>
            </a:avLst>
          </a:prstGeom>
          <a:solidFill>
            <a:srgbClr val="4EF4F8"/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45720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Эксплицированный (не содержащий интуитивно понимаемых терминов), отчуждённый от автора,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формализо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-ванный и представленный в знаково-символической форме текст, содержащий достаточную информацию для однозначного выполнения действия исполнителем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077072"/>
            <a:ext cx="3096344" cy="646331"/>
          </a:xfrm>
          <a:prstGeom prst="rect">
            <a:avLst/>
          </a:prstGeom>
          <a:solidFill>
            <a:srgbClr val="F8EDE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 располагает необходимыми ресурсами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86300" y="4869160"/>
            <a:ext cx="38519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Имеется объект, отвечающий условиям применения технологии</a:t>
            </a:r>
          </a:p>
        </p:txBody>
      </p:sp>
      <p:cxnSp>
        <p:nvCxnSpPr>
          <p:cNvPr id="5" name="Прямая соединительная линия 4"/>
          <p:cNvCxnSpPr>
            <a:stCxn id="12" idx="2"/>
            <a:endCxn id="94211" idx="0"/>
          </p:cNvCxnSpPr>
          <p:nvPr/>
        </p:nvCxnSpPr>
        <p:spPr>
          <a:xfrm>
            <a:off x="2197549" y="3782854"/>
            <a:ext cx="0" cy="40457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3" idx="2"/>
            <a:endCxn id="12" idx="0"/>
          </p:cNvCxnSpPr>
          <p:nvPr/>
        </p:nvCxnSpPr>
        <p:spPr>
          <a:xfrm flipH="1">
            <a:off x="2197549" y="2503914"/>
            <a:ext cx="2360755" cy="349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  <a:endCxn id="15" idx="0"/>
          </p:cNvCxnSpPr>
          <p:nvPr/>
        </p:nvCxnSpPr>
        <p:spPr>
          <a:xfrm>
            <a:off x="4558304" y="2503914"/>
            <a:ext cx="1793794" cy="205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15692" y="5657671"/>
            <a:ext cx="457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обеспечивает взаимодействие между компонентами процесса в соответствии с описанием</a:t>
            </a:r>
          </a:p>
        </p:txBody>
      </p:sp>
    </p:spTree>
    <p:extLst>
      <p:ext uri="{BB962C8B-B14F-4D97-AF65-F5344CB8AC3E}">
        <p14:creationId xmlns="" xmlns:p14="http://schemas.microsoft.com/office/powerpoint/2010/main" val="2163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0099"/>
                </a:solidFill>
              </a:rPr>
              <a:t>Статистическое распределение учащихся</a:t>
            </a:r>
            <a:endParaRPr lang="ru-RU" sz="3600" dirty="0">
              <a:ln w="11430"/>
              <a:solidFill>
                <a:srgbClr val="000099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tandard-devi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599" y="1268760"/>
            <a:ext cx="7456101" cy="3280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724634" y="308492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Относительное число учащихся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885" y="48691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Качество обучения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1835" y="5553236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Средний результат (медиана)</a:t>
            </a:r>
            <a:r>
              <a:rPr lang="ru-RU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1995" y="4437112"/>
            <a:ext cx="54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0"/>
            <a:endCxn id="18" idx="2"/>
          </p:cNvCxnSpPr>
          <p:nvPr/>
        </p:nvCxnSpPr>
        <p:spPr>
          <a:xfrm flipV="1">
            <a:off x="4502025" y="4806444"/>
            <a:ext cx="718" cy="746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52075" y="4437112"/>
            <a:ext cx="818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5891" y="4437112"/>
            <a:ext cx="761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95791" y="4437112"/>
            <a:ext cx="889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0167" y="4437112"/>
            <a:ext cx="94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+2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80267" y="4437112"/>
            <a:ext cx="94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+3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95691" y="4437112"/>
            <a:ext cx="889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l-G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12"/>
          <a:stretch/>
        </p:blipFill>
        <p:spPr bwMode="auto">
          <a:xfrm>
            <a:off x="1691680" y="1269669"/>
            <a:ext cx="759403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66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 стрелкой 54"/>
          <p:cNvCxnSpPr>
            <a:stCxn id="14" idx="0"/>
            <a:endCxn id="37" idx="2"/>
          </p:cNvCxnSpPr>
          <p:nvPr/>
        </p:nvCxnSpPr>
        <p:spPr>
          <a:xfrm flipH="1" flipV="1">
            <a:off x="645884" y="1187625"/>
            <a:ext cx="1081800" cy="2255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81" y="1373108"/>
            <a:ext cx="1876425" cy="1428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78314" y="4781975"/>
            <a:ext cx="314572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24574" y="3819182"/>
            <a:ext cx="309159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6893" y="2847081"/>
            <a:ext cx="294167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520" y="152636"/>
            <a:ext cx="7772400" cy="7200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Классификации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466" y="1159065"/>
            <a:ext cx="1836204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Локальные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8562" y="1159065"/>
            <a:ext cx="2587894" cy="5107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Универсальные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161" y="2739069"/>
            <a:ext cx="211944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161" y="3706932"/>
            <a:ext cx="2119449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Полипредметные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161" y="4685675"/>
            <a:ext cx="2232248" cy="40862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Монопредметные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8562" y="2585834"/>
            <a:ext cx="2695906" cy="715089"/>
          </a:xfrm>
          <a:prstGeom prst="roundRect">
            <a:avLst>
              <a:gd name="adj" fmla="val 105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цели на любом содержании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6166" y="3569650"/>
            <a:ext cx="3096344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цели образовательной 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8830" y="4532443"/>
            <a:ext cx="235953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цели одного предмета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832" y="6285895"/>
            <a:ext cx="8817341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Классификации по ступеням образования и уровням учащихся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619" y="4489608"/>
            <a:ext cx="2861695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целей одного предмета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2812" y="1043449"/>
            <a:ext cx="1312946" cy="510778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Цели</a:t>
            </a:r>
          </a:p>
        </p:txBody>
      </p:sp>
      <p:cxnSp>
        <p:nvCxnSpPr>
          <p:cNvPr id="20" name="Прямая со стрелкой 19"/>
          <p:cNvCxnSpPr>
            <a:stCxn id="13" idx="1"/>
            <a:endCxn id="4" idx="3"/>
          </p:cNvCxnSpPr>
          <p:nvPr/>
        </p:nvCxnSpPr>
        <p:spPr>
          <a:xfrm flipH="1">
            <a:off x="2594670" y="1298838"/>
            <a:ext cx="1348142" cy="11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5" idx="1"/>
          </p:cNvCxnSpPr>
          <p:nvPr/>
        </p:nvCxnSpPr>
        <p:spPr>
          <a:xfrm>
            <a:off x="5255758" y="1298838"/>
            <a:ext cx="832804" cy="11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093527" y="5604697"/>
            <a:ext cx="314572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498" y="5508396"/>
            <a:ext cx="2454455" cy="408623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Внутрипредметные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043" y="5355165"/>
            <a:ext cx="235953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цели одной темы или раздела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832" y="5312330"/>
            <a:ext cx="2861695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целей одной темы или раздела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6782" y="1669843"/>
            <a:ext cx="889572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27165" y="1669843"/>
            <a:ext cx="889572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6737" y="1658353"/>
            <a:ext cx="1369676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Метапред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098" y="779002"/>
            <a:ext cx="889572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51637" y="1604827"/>
            <a:ext cx="889572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Пред.</a:t>
            </a:r>
          </a:p>
        </p:txBody>
      </p:sp>
      <p:cxnSp>
        <p:nvCxnSpPr>
          <p:cNvPr id="41" name="Прямая со стрелкой 40"/>
          <p:cNvCxnSpPr>
            <a:stCxn id="9" idx="0"/>
            <a:endCxn id="29" idx="2"/>
          </p:cNvCxnSpPr>
          <p:nvPr/>
        </p:nvCxnSpPr>
        <p:spPr>
          <a:xfrm flipH="1" flipV="1">
            <a:off x="6181568" y="2078466"/>
            <a:ext cx="1254947" cy="507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0"/>
            <a:endCxn id="30" idx="2"/>
          </p:cNvCxnSpPr>
          <p:nvPr/>
        </p:nvCxnSpPr>
        <p:spPr>
          <a:xfrm flipH="1" flipV="1">
            <a:off x="7071951" y="2078466"/>
            <a:ext cx="364564" cy="507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9" idx="0"/>
            <a:endCxn id="31" idx="2"/>
          </p:cNvCxnSpPr>
          <p:nvPr/>
        </p:nvCxnSpPr>
        <p:spPr>
          <a:xfrm flipV="1">
            <a:off x="7436515" y="2066976"/>
            <a:ext cx="765060" cy="518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1" idx="0"/>
            <a:endCxn id="40" idx="2"/>
          </p:cNvCxnSpPr>
          <p:nvPr/>
        </p:nvCxnSpPr>
        <p:spPr>
          <a:xfrm flipH="1" flipV="1">
            <a:off x="1330722" y="2240738"/>
            <a:ext cx="331555" cy="344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3548" y="3443205"/>
            <a:ext cx="2448272" cy="938634"/>
          </a:xfrm>
          <a:prstGeom prst="roundRect">
            <a:avLst>
              <a:gd name="adj" fmla="val 81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18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целей образовательной области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884" y="1832115"/>
            <a:ext cx="1369676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Метапред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661" y="2585045"/>
            <a:ext cx="296923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целей на любом содержании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16358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520" y="152636"/>
            <a:ext cx="7772400" cy="7200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Классификации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9298"/>
            <a:ext cx="7848871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766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0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049" y="260648"/>
            <a:ext cx="7772400" cy="7200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Проектирование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2232248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7167" y="1268759"/>
            <a:ext cx="2232248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7208" y="1115525"/>
            <a:ext cx="2232248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Контингент обучающихся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2266" y="2237115"/>
            <a:ext cx="3996444" cy="408623"/>
          </a:xfrm>
          <a:prstGeom prst="roundRect">
            <a:avLst/>
          </a:prstGeom>
          <a:solidFill>
            <a:srgbClr val="F8EDE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Проектирование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4164" y="4665383"/>
            <a:ext cx="1913918" cy="387191"/>
          </a:xfrm>
          <a:prstGeom prst="roundRect">
            <a:avLst>
              <a:gd name="adj" fmla="val 814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Бихевиоризм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8867" y="5784585"/>
            <a:ext cx="1868929" cy="715089"/>
          </a:xfrm>
          <a:prstGeom prst="roundRect">
            <a:avLst>
              <a:gd name="adj" fmla="val 1027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Когнитивная психология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4979" y="3137558"/>
            <a:ext cx="369101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Выбор теории научения</a:t>
            </a:r>
          </a:p>
        </p:txBody>
      </p:sp>
      <p:cxnSp>
        <p:nvCxnSpPr>
          <p:cNvPr id="9" name="Прямая со стрелкой 8"/>
          <p:cNvCxnSpPr>
            <a:stCxn id="6" idx="2"/>
            <a:endCxn id="11" idx="0"/>
          </p:cNvCxnSpPr>
          <p:nvPr/>
        </p:nvCxnSpPr>
        <p:spPr>
          <a:xfrm>
            <a:off x="1655676" y="1677383"/>
            <a:ext cx="2884812" cy="55973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11" idx="0"/>
          </p:cNvCxnSpPr>
          <p:nvPr/>
        </p:nvCxnSpPr>
        <p:spPr>
          <a:xfrm flipH="1">
            <a:off x="4540488" y="1677382"/>
            <a:ext cx="142803" cy="55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  <a:endCxn id="11" idx="0"/>
          </p:cNvCxnSpPr>
          <p:nvPr/>
        </p:nvCxnSpPr>
        <p:spPr>
          <a:xfrm flipH="1">
            <a:off x="4540488" y="1830614"/>
            <a:ext cx="3172844" cy="406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141" y="3912186"/>
            <a:ext cx="2006973" cy="387191"/>
          </a:xfrm>
          <a:prstGeom prst="roundRect">
            <a:avLst>
              <a:gd name="adj" fmla="val 81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Психоанализ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4665" y="5788710"/>
            <a:ext cx="2195736" cy="715089"/>
          </a:xfrm>
          <a:prstGeom prst="roundRect">
            <a:avLst>
              <a:gd name="adj" fmla="val 102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Гуманистическая психология</a:t>
            </a:r>
          </a:p>
        </p:txBody>
      </p:sp>
      <p:cxnSp>
        <p:nvCxnSpPr>
          <p:cNvPr id="39" name="Прямая со стрелкой 38"/>
          <p:cNvCxnSpPr>
            <a:stCxn id="11" idx="2"/>
            <a:endCxn id="17" idx="0"/>
          </p:cNvCxnSpPr>
          <p:nvPr/>
        </p:nvCxnSpPr>
        <p:spPr>
          <a:xfrm>
            <a:off x="4540488" y="2645738"/>
            <a:ext cx="0" cy="49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7" idx="2"/>
            <a:endCxn id="21" idx="0"/>
          </p:cNvCxnSpPr>
          <p:nvPr/>
        </p:nvCxnSpPr>
        <p:spPr>
          <a:xfrm flipH="1">
            <a:off x="1738628" y="3546181"/>
            <a:ext cx="2801860" cy="366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" name="Прямая со стрелкой 43"/>
          <p:cNvCxnSpPr>
            <a:stCxn id="17" idx="2"/>
            <a:endCxn id="23" idx="0"/>
          </p:cNvCxnSpPr>
          <p:nvPr/>
        </p:nvCxnSpPr>
        <p:spPr>
          <a:xfrm flipH="1">
            <a:off x="2967344" y="3546181"/>
            <a:ext cx="1573144" cy="181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" name="Прямая со стрелкой 45"/>
          <p:cNvCxnSpPr>
            <a:stCxn id="17" idx="2"/>
            <a:endCxn id="29" idx="0"/>
          </p:cNvCxnSpPr>
          <p:nvPr/>
        </p:nvCxnSpPr>
        <p:spPr>
          <a:xfrm>
            <a:off x="4540488" y="3546181"/>
            <a:ext cx="752045" cy="2242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" name="Прямая со стрелкой 47"/>
          <p:cNvCxnSpPr>
            <a:stCxn id="17" idx="2"/>
            <a:endCxn id="16" idx="0"/>
          </p:cNvCxnSpPr>
          <p:nvPr/>
        </p:nvCxnSpPr>
        <p:spPr>
          <a:xfrm>
            <a:off x="4540488" y="3546181"/>
            <a:ext cx="3172844" cy="2238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3" name="TextBox 22"/>
          <p:cNvSpPr txBox="1"/>
          <p:nvPr/>
        </p:nvSpPr>
        <p:spPr>
          <a:xfrm>
            <a:off x="1860454" y="5361580"/>
            <a:ext cx="2213780" cy="677585"/>
          </a:xfrm>
          <a:prstGeom prst="roundRect">
            <a:avLst>
              <a:gd name="adj" fmla="val 814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подход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55217" y="5052574"/>
            <a:ext cx="1913918" cy="387191"/>
          </a:xfrm>
          <a:prstGeom prst="roundRect">
            <a:avLst>
              <a:gd name="adj" fmla="val 8142"/>
            </a:avLst>
          </a:prstGeom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Конструктивизм</a:t>
            </a:r>
          </a:p>
        </p:txBody>
      </p:sp>
      <p:cxnSp>
        <p:nvCxnSpPr>
          <p:cNvPr id="18" name="Прямая со стрелкой 17"/>
          <p:cNvCxnSpPr>
            <a:stCxn id="17" idx="2"/>
            <a:endCxn id="14" idx="0"/>
          </p:cNvCxnSpPr>
          <p:nvPr/>
        </p:nvCxnSpPr>
        <p:spPr>
          <a:xfrm flipH="1">
            <a:off x="2141123" y="3546181"/>
            <a:ext cx="2399365" cy="111920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2"/>
            <a:endCxn id="27" idx="0"/>
          </p:cNvCxnSpPr>
          <p:nvPr/>
        </p:nvCxnSpPr>
        <p:spPr>
          <a:xfrm>
            <a:off x="4540488" y="3546181"/>
            <a:ext cx="1471688" cy="1506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9" idx="0"/>
            <a:endCxn id="27" idx="2"/>
          </p:cNvCxnSpPr>
          <p:nvPr/>
        </p:nvCxnSpPr>
        <p:spPr>
          <a:xfrm flipV="1">
            <a:off x="5292533" y="5439765"/>
            <a:ext cx="719643" cy="348945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3" idx="0"/>
            <a:endCxn id="14" idx="2"/>
          </p:cNvCxnSpPr>
          <p:nvPr/>
        </p:nvCxnSpPr>
        <p:spPr>
          <a:xfrm flipH="1" flipV="1">
            <a:off x="2141123" y="5052574"/>
            <a:ext cx="826221" cy="30900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94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202396" y="2314120"/>
            <a:ext cx="2376264" cy="3527771"/>
          </a:xfrm>
          <a:prstGeom prst="roundRect">
            <a:avLst>
              <a:gd name="adj" fmla="val 3724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249" y="152637"/>
            <a:ext cx="7772400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Классификации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70" y="1090110"/>
            <a:ext cx="2385926" cy="783193"/>
          </a:xfrm>
          <a:prstGeom prst="roundRect">
            <a:avLst>
              <a:gd name="adj" fmla="val 6451"/>
            </a:avLst>
          </a:prstGeom>
          <a:solidFill>
            <a:srgbClr val="F5EAD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Бихевиористские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499" y="2925751"/>
            <a:ext cx="1912202" cy="6531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Педагогические мастерские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3906" y="2424627"/>
            <a:ext cx="2087388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Проектный метод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7272" y="761132"/>
            <a:ext cx="4239268" cy="415588"/>
          </a:xfrm>
          <a:prstGeom prst="roundRect">
            <a:avLst>
              <a:gd name="adj" fmla="val 645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Деятельностные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609" y="5150252"/>
            <a:ext cx="2232248" cy="715089"/>
          </a:xfrm>
          <a:prstGeom prst="roundRect">
            <a:avLst/>
          </a:prstGeom>
          <a:solidFill>
            <a:srgbClr val="F5EAD9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знаний и умений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1499" y="3666132"/>
            <a:ext cx="2044824" cy="90929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центрированная технология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3809" y="2232294"/>
            <a:ext cx="2595847" cy="2616527"/>
          </a:xfrm>
          <a:prstGeom prst="roundRect">
            <a:avLst>
              <a:gd name="adj" fmla="val 39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4424" y="4698548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Конструктивизм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76829" y="5239922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Школа-парк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55528" y="4284147"/>
            <a:ext cx="1188132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E-learning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817" y="3370974"/>
            <a:ext cx="2205982" cy="6933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954" y="2455400"/>
            <a:ext cx="2431742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Программированное обучение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165847" y="2347746"/>
            <a:ext cx="2798639" cy="3537065"/>
          </a:xfrm>
          <a:prstGeom prst="roundRect">
            <a:avLst>
              <a:gd name="adj" fmla="val 274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61335" y="3972293"/>
            <a:ext cx="1439170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СДМ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29308" y="4450595"/>
            <a:ext cx="2465519" cy="87118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ориентированная технология</a:t>
            </a:r>
          </a:p>
        </p:txBody>
      </p:sp>
      <p:cxnSp>
        <p:nvCxnSpPr>
          <p:cNvPr id="136" name="Прямая со стрелкой 135"/>
          <p:cNvCxnSpPr>
            <a:stCxn id="4" idx="2"/>
            <a:endCxn id="21" idx="0"/>
          </p:cNvCxnSpPr>
          <p:nvPr/>
        </p:nvCxnSpPr>
        <p:spPr>
          <a:xfrm>
            <a:off x="1441733" y="1873303"/>
            <a:ext cx="0" cy="358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21" idx="2"/>
            <a:endCxn id="9" idx="0"/>
          </p:cNvCxnSpPr>
          <p:nvPr/>
        </p:nvCxnSpPr>
        <p:spPr>
          <a:xfrm>
            <a:off x="1441733" y="4848821"/>
            <a:ext cx="0" cy="301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0" idx="2"/>
            <a:endCxn id="42" idx="0"/>
          </p:cNvCxnSpPr>
          <p:nvPr/>
        </p:nvCxnSpPr>
        <p:spPr>
          <a:xfrm flipH="1">
            <a:off x="4390528" y="1176720"/>
            <a:ext cx="1456378" cy="349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0" idx="2"/>
            <a:endCxn id="59" idx="0"/>
          </p:cNvCxnSpPr>
          <p:nvPr/>
        </p:nvCxnSpPr>
        <p:spPr>
          <a:xfrm>
            <a:off x="5846906" y="1176720"/>
            <a:ext cx="1704736" cy="174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3569911" y="6098391"/>
            <a:ext cx="1641233" cy="568666"/>
          </a:xfrm>
          <a:prstGeom prst="roundRect">
            <a:avLst>
              <a:gd name="adj" fmla="val 3200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 развитие</a:t>
            </a:r>
          </a:p>
        </p:txBody>
      </p:sp>
      <p:cxnSp>
        <p:nvCxnSpPr>
          <p:cNvPr id="151" name="Прямая со стрелкой 150"/>
          <p:cNvCxnSpPr>
            <a:stCxn id="20" idx="2"/>
            <a:endCxn id="144" idx="0"/>
          </p:cNvCxnSpPr>
          <p:nvPr/>
        </p:nvCxnSpPr>
        <p:spPr>
          <a:xfrm>
            <a:off x="4390528" y="5841891"/>
            <a:ext cx="0" cy="25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6654676" y="6073326"/>
            <a:ext cx="1820984" cy="718705"/>
          </a:xfrm>
          <a:prstGeom prst="roundRect">
            <a:avLst>
              <a:gd name="adj" fmla="val 805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УУД, система знаний, ЛР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6920735" y="5490610"/>
            <a:ext cx="1" cy="203308"/>
          </a:xfrm>
          <a:prstGeom prst="straightConnector1">
            <a:avLst/>
          </a:prstGeom>
          <a:ln>
            <a:solidFill>
              <a:srgbClr val="4FF79B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40019" y="5389903"/>
            <a:ext cx="857901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ТРКМ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72943" y="5389903"/>
            <a:ext cx="1128735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5032" y="2463199"/>
            <a:ext cx="1691776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ТПФУД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6135" y="2999857"/>
            <a:ext cx="2242993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Ландаматика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7714" y="3483683"/>
            <a:ext cx="2466411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Модульное обучение</a:t>
            </a:r>
          </a:p>
        </p:txBody>
      </p:sp>
      <p:cxnSp>
        <p:nvCxnSpPr>
          <p:cNvPr id="28" name="Прямая со стрелкой 27"/>
          <p:cNvCxnSpPr>
            <a:stCxn id="117" idx="2"/>
            <a:endCxn id="155" idx="0"/>
          </p:cNvCxnSpPr>
          <p:nvPr/>
        </p:nvCxnSpPr>
        <p:spPr>
          <a:xfrm>
            <a:off x="7565167" y="5884811"/>
            <a:ext cx="1" cy="18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34149" y="1526004"/>
            <a:ext cx="2912757" cy="415588"/>
          </a:xfrm>
          <a:prstGeom prst="roundRect">
            <a:avLst>
              <a:gd name="adj" fmla="val 6451"/>
            </a:avLst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Самодеятельностные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>
            <a:stCxn id="42" idx="2"/>
            <a:endCxn id="20" idx="0"/>
          </p:cNvCxnSpPr>
          <p:nvPr/>
        </p:nvCxnSpPr>
        <p:spPr>
          <a:xfrm>
            <a:off x="4390528" y="1941592"/>
            <a:ext cx="0" cy="3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01425" y="1351362"/>
            <a:ext cx="2100433" cy="735270"/>
          </a:xfrm>
          <a:prstGeom prst="roundRect">
            <a:avLst>
              <a:gd name="adj" fmla="val 6451"/>
            </a:avLst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деятельностью</a:t>
            </a:r>
          </a:p>
        </p:txBody>
      </p:sp>
      <p:cxnSp>
        <p:nvCxnSpPr>
          <p:cNvPr id="51" name="Прямая со стрелкой 50"/>
          <p:cNvCxnSpPr>
            <a:stCxn id="59" idx="2"/>
            <a:endCxn id="117" idx="0"/>
          </p:cNvCxnSpPr>
          <p:nvPr/>
        </p:nvCxnSpPr>
        <p:spPr>
          <a:xfrm>
            <a:off x="7551642" y="2086632"/>
            <a:ext cx="13525" cy="261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96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667000" y="3962400"/>
            <a:ext cx="4114800" cy="2590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38200" indent="-838200">
              <a:lnSpc>
                <a:spcPct val="80000"/>
              </a:lnSpc>
            </a:pPr>
            <a:r>
              <a:rPr lang="ru-RU" sz="400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Программированное обучение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2303748" y="1232756"/>
            <a:ext cx="4267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Разветвлённая программа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6858000" y="5638800"/>
            <a:ext cx="2057400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Разветвление 2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3962400" y="5257800"/>
            <a:ext cx="1676400" cy="396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Вариант В</a:t>
            </a: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4038600" y="2819400"/>
            <a:ext cx="914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3810000" y="4038600"/>
            <a:ext cx="1828800" cy="396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Вариант А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228600" y="4419600"/>
            <a:ext cx="1981200" cy="100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Разветвление 1 (в зависимости от ответа)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981200"/>
            <a:ext cx="3810000" cy="1219200"/>
            <a:chOff x="144" y="1248"/>
            <a:chExt cx="2400" cy="768"/>
          </a:xfrm>
        </p:grpSpPr>
        <p:sp>
          <p:nvSpPr>
            <p:cNvPr id="222220" name="Text Box 12"/>
            <p:cNvSpPr txBox="1">
              <a:spLocks noChangeArrowheads="1"/>
            </p:cNvSpPr>
            <p:nvPr/>
          </p:nvSpPr>
          <p:spPr bwMode="auto">
            <a:xfrm>
              <a:off x="528" y="1248"/>
              <a:ext cx="1824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468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Основной шаг 1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4" y="1584"/>
              <a:ext cx="2400" cy="432"/>
              <a:chOff x="144" y="2064"/>
              <a:chExt cx="2400" cy="432"/>
            </a:xfrm>
          </p:grpSpPr>
          <p:sp>
            <p:nvSpPr>
              <p:cNvPr id="222222" name="Rectangle 14"/>
              <p:cNvSpPr>
                <a:spLocks noChangeArrowheads="1"/>
              </p:cNvSpPr>
              <p:nvPr/>
            </p:nvSpPr>
            <p:spPr bwMode="auto">
              <a:xfrm>
                <a:off x="144" y="2064"/>
                <a:ext cx="2400" cy="43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23" name="Text Box 15"/>
              <p:cNvSpPr txBox="1">
                <a:spLocks noChangeArrowheads="1"/>
              </p:cNvSpPr>
              <p:nvPr/>
            </p:nvSpPr>
            <p:spPr bwMode="auto">
              <a:xfrm>
                <a:off x="192" y="2160"/>
                <a:ext cx="624" cy="25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Кадр 1 </a:t>
                </a:r>
              </a:p>
            </p:txBody>
          </p:sp>
          <p:sp>
            <p:nvSpPr>
              <p:cNvPr id="222224" name="Text Box 16"/>
              <p:cNvSpPr txBox="1">
                <a:spLocks noChangeArrowheads="1"/>
              </p:cNvSpPr>
              <p:nvPr/>
            </p:nvSpPr>
            <p:spPr bwMode="auto">
              <a:xfrm>
                <a:off x="1008" y="2160"/>
                <a:ext cx="624" cy="2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Кадр 2</a:t>
                </a:r>
              </a:p>
            </p:txBody>
          </p:sp>
          <p:sp>
            <p:nvSpPr>
              <p:cNvPr id="222225" name="Text Box 17"/>
              <p:cNvSpPr txBox="1">
                <a:spLocks noChangeArrowheads="1"/>
              </p:cNvSpPr>
              <p:nvPr/>
            </p:nvSpPr>
            <p:spPr bwMode="auto">
              <a:xfrm>
                <a:off x="1824" y="2160"/>
                <a:ext cx="624" cy="2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Кадр 3</a:t>
                </a:r>
              </a:p>
            </p:txBody>
          </p:sp>
          <p:sp>
            <p:nvSpPr>
              <p:cNvPr id="222226" name="Line 18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27" name="Line 19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029200" y="1981200"/>
            <a:ext cx="3810000" cy="1219200"/>
            <a:chOff x="144" y="1248"/>
            <a:chExt cx="2400" cy="768"/>
          </a:xfrm>
        </p:grpSpPr>
        <p:sp>
          <p:nvSpPr>
            <p:cNvPr id="222229" name="Text Box 21"/>
            <p:cNvSpPr txBox="1">
              <a:spLocks noChangeArrowheads="1"/>
            </p:cNvSpPr>
            <p:nvPr/>
          </p:nvSpPr>
          <p:spPr bwMode="auto">
            <a:xfrm>
              <a:off x="528" y="1248"/>
              <a:ext cx="1824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468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Основной шаг 2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44" y="1584"/>
              <a:ext cx="2400" cy="432"/>
              <a:chOff x="144" y="2064"/>
              <a:chExt cx="2400" cy="432"/>
            </a:xfrm>
          </p:grpSpPr>
          <p:sp>
            <p:nvSpPr>
              <p:cNvPr id="222231" name="Rectangle 23"/>
              <p:cNvSpPr>
                <a:spLocks noChangeArrowheads="1"/>
              </p:cNvSpPr>
              <p:nvPr/>
            </p:nvSpPr>
            <p:spPr bwMode="auto">
              <a:xfrm>
                <a:off x="144" y="2064"/>
                <a:ext cx="2400" cy="43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32" name="Text Box 24"/>
              <p:cNvSpPr txBox="1">
                <a:spLocks noChangeArrowheads="1"/>
              </p:cNvSpPr>
              <p:nvPr/>
            </p:nvSpPr>
            <p:spPr bwMode="auto">
              <a:xfrm>
                <a:off x="192" y="2160"/>
                <a:ext cx="624" cy="2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Кадр 1 </a:t>
                </a:r>
              </a:p>
            </p:txBody>
          </p:sp>
          <p:sp>
            <p:nvSpPr>
              <p:cNvPr id="222233" name="Text Box 25"/>
              <p:cNvSpPr txBox="1">
                <a:spLocks noChangeArrowheads="1"/>
              </p:cNvSpPr>
              <p:nvPr/>
            </p:nvSpPr>
            <p:spPr bwMode="auto">
              <a:xfrm>
                <a:off x="1008" y="2160"/>
                <a:ext cx="624" cy="2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Кадр 2</a:t>
                </a:r>
              </a:p>
            </p:txBody>
          </p:sp>
          <p:sp>
            <p:nvSpPr>
              <p:cNvPr id="222234" name="Text Box 26"/>
              <p:cNvSpPr txBox="1">
                <a:spLocks noChangeArrowheads="1"/>
              </p:cNvSpPr>
              <p:nvPr/>
            </p:nvSpPr>
            <p:spPr bwMode="auto">
              <a:xfrm>
                <a:off x="1824" y="2160"/>
                <a:ext cx="624" cy="2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rIns="18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Кадр 3</a:t>
                </a:r>
              </a:p>
            </p:txBody>
          </p:sp>
          <p:sp>
            <p:nvSpPr>
              <p:cNvPr id="222235" name="Line 27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36" name="Line 28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2971800" y="3429000"/>
            <a:ext cx="3429000" cy="4638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468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Дополнительный шаг 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819400" y="4495800"/>
            <a:ext cx="3810000" cy="685800"/>
            <a:chOff x="144" y="2064"/>
            <a:chExt cx="2400" cy="432"/>
          </a:xfrm>
        </p:grpSpPr>
        <p:sp>
          <p:nvSpPr>
            <p:cNvPr id="222239" name="Rectangle 31"/>
            <p:cNvSpPr>
              <a:spLocks noChangeArrowheads="1"/>
            </p:cNvSpPr>
            <p:nvPr/>
          </p:nvSpPr>
          <p:spPr bwMode="auto">
            <a:xfrm>
              <a:off x="144" y="2064"/>
              <a:ext cx="2400" cy="43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240" name="Text Box 32"/>
            <p:cNvSpPr txBox="1">
              <a:spLocks noChangeArrowheads="1"/>
            </p:cNvSpPr>
            <p:nvPr/>
          </p:nvSpPr>
          <p:spPr bwMode="auto">
            <a:xfrm>
              <a:off x="192" y="2160"/>
              <a:ext cx="624" cy="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Кадр 1 </a:t>
              </a:r>
            </a:p>
          </p:txBody>
        </p:sp>
        <p:sp>
          <p:nvSpPr>
            <p:cNvPr id="222241" name="Text Box 33"/>
            <p:cNvSpPr txBox="1">
              <a:spLocks noChangeArrowheads="1"/>
            </p:cNvSpPr>
            <p:nvPr/>
          </p:nvSpPr>
          <p:spPr bwMode="auto">
            <a:xfrm>
              <a:off x="1008" y="2160"/>
              <a:ext cx="624" cy="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Кадр 2</a:t>
              </a:r>
            </a:p>
          </p:txBody>
        </p:sp>
        <p:sp>
          <p:nvSpPr>
            <p:cNvPr id="222242" name="Text Box 34"/>
            <p:cNvSpPr txBox="1">
              <a:spLocks noChangeArrowheads="1"/>
            </p:cNvSpPr>
            <p:nvPr/>
          </p:nvSpPr>
          <p:spPr bwMode="auto">
            <a:xfrm>
              <a:off x="1824" y="2160"/>
              <a:ext cx="624" cy="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Кадр 3</a:t>
              </a:r>
            </a:p>
          </p:txBody>
        </p:sp>
        <p:sp>
          <p:nvSpPr>
            <p:cNvPr id="222243" name="Line 35"/>
            <p:cNvSpPr>
              <a:spLocks noChangeShapeType="1"/>
            </p:cNvSpPr>
            <p:nvPr/>
          </p:nvSpPr>
          <p:spPr bwMode="auto">
            <a:xfrm>
              <a:off x="816" y="23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244" name="Line 36"/>
            <p:cNvSpPr>
              <a:spLocks noChangeShapeType="1"/>
            </p:cNvSpPr>
            <p:nvPr/>
          </p:nvSpPr>
          <p:spPr bwMode="auto">
            <a:xfrm>
              <a:off x="1632" y="23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819400" y="5715000"/>
            <a:ext cx="3810000" cy="685800"/>
            <a:chOff x="144" y="2064"/>
            <a:chExt cx="2400" cy="432"/>
          </a:xfrm>
        </p:grpSpPr>
        <p:sp>
          <p:nvSpPr>
            <p:cNvPr id="222246" name="Rectangle 38"/>
            <p:cNvSpPr>
              <a:spLocks noChangeArrowheads="1"/>
            </p:cNvSpPr>
            <p:nvPr/>
          </p:nvSpPr>
          <p:spPr bwMode="auto">
            <a:xfrm>
              <a:off x="144" y="2064"/>
              <a:ext cx="2400" cy="43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247" name="Text Box 39"/>
            <p:cNvSpPr txBox="1">
              <a:spLocks noChangeArrowheads="1"/>
            </p:cNvSpPr>
            <p:nvPr/>
          </p:nvSpPr>
          <p:spPr bwMode="auto">
            <a:xfrm>
              <a:off x="192" y="2160"/>
              <a:ext cx="624" cy="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Кадр 1 </a:t>
              </a:r>
            </a:p>
          </p:txBody>
        </p:sp>
        <p:sp>
          <p:nvSpPr>
            <p:cNvPr id="222248" name="Text Box 40"/>
            <p:cNvSpPr txBox="1">
              <a:spLocks noChangeArrowheads="1"/>
            </p:cNvSpPr>
            <p:nvPr/>
          </p:nvSpPr>
          <p:spPr bwMode="auto">
            <a:xfrm>
              <a:off x="1008" y="2160"/>
              <a:ext cx="624" cy="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Кадр 2</a:t>
              </a:r>
            </a:p>
          </p:txBody>
        </p:sp>
        <p:sp>
          <p:nvSpPr>
            <p:cNvPr id="222249" name="Text Box 41"/>
            <p:cNvSpPr txBox="1">
              <a:spLocks noChangeArrowheads="1"/>
            </p:cNvSpPr>
            <p:nvPr/>
          </p:nvSpPr>
          <p:spPr bwMode="auto">
            <a:xfrm>
              <a:off x="1824" y="2160"/>
              <a:ext cx="624" cy="2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Кадр 3</a:t>
              </a:r>
            </a:p>
          </p:txBody>
        </p:sp>
        <p:sp>
          <p:nvSpPr>
            <p:cNvPr id="222250" name="Line 42"/>
            <p:cNvSpPr>
              <a:spLocks noChangeShapeType="1"/>
            </p:cNvSpPr>
            <p:nvPr/>
          </p:nvSpPr>
          <p:spPr bwMode="auto">
            <a:xfrm>
              <a:off x="816" y="23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251" name="Line 43"/>
            <p:cNvSpPr>
              <a:spLocks noChangeShapeType="1"/>
            </p:cNvSpPr>
            <p:nvPr/>
          </p:nvSpPr>
          <p:spPr bwMode="auto">
            <a:xfrm>
              <a:off x="1632" y="23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22252" name="AutoShape 44"/>
          <p:cNvCxnSpPr>
            <a:cxnSpLocks noChangeShapeType="1"/>
            <a:stCxn id="222210" idx="3"/>
            <a:endCxn id="222216" idx="1"/>
          </p:cNvCxnSpPr>
          <p:nvPr/>
        </p:nvCxnSpPr>
        <p:spPr bwMode="auto">
          <a:xfrm flipH="1" flipV="1">
            <a:off x="4953000" y="2838450"/>
            <a:ext cx="1828800" cy="2419350"/>
          </a:xfrm>
          <a:prstGeom prst="bentConnector4">
            <a:avLst>
              <a:gd name="adj1" fmla="val -12500"/>
              <a:gd name="adj2" fmla="val 77167"/>
            </a:avLst>
          </a:prstGeom>
          <a:noFill/>
          <a:ln w="952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2253" name="AutoShape 45"/>
          <p:cNvCxnSpPr>
            <a:cxnSpLocks noChangeShapeType="1"/>
            <a:stCxn id="222222" idx="3"/>
            <a:endCxn id="222240" idx="1"/>
          </p:cNvCxnSpPr>
          <p:nvPr/>
        </p:nvCxnSpPr>
        <p:spPr bwMode="auto">
          <a:xfrm flipH="1">
            <a:off x="2895600" y="2857500"/>
            <a:ext cx="1143000" cy="1989138"/>
          </a:xfrm>
          <a:prstGeom prst="bentConnector5">
            <a:avLst>
              <a:gd name="adj1" fmla="val -20000"/>
              <a:gd name="adj2" fmla="val 24181"/>
              <a:gd name="adj3" fmla="val 145556"/>
            </a:avLst>
          </a:prstGeom>
          <a:noFill/>
          <a:ln w="952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2254" name="AutoShape 46"/>
          <p:cNvCxnSpPr>
            <a:cxnSpLocks noChangeShapeType="1"/>
            <a:stCxn id="222222" idx="3"/>
            <a:endCxn id="222247" idx="1"/>
          </p:cNvCxnSpPr>
          <p:nvPr/>
        </p:nvCxnSpPr>
        <p:spPr bwMode="auto">
          <a:xfrm flipH="1">
            <a:off x="2895600" y="2857500"/>
            <a:ext cx="1143000" cy="3208338"/>
          </a:xfrm>
          <a:prstGeom prst="bentConnector5">
            <a:avLst>
              <a:gd name="adj1" fmla="val -20000"/>
              <a:gd name="adj2" fmla="val 14644"/>
              <a:gd name="adj3" fmla="val 143889"/>
            </a:avLst>
          </a:prstGeom>
          <a:noFill/>
          <a:ln w="952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2255" name="Line 47"/>
          <p:cNvSpPr>
            <a:spLocks noChangeShapeType="1"/>
          </p:cNvSpPr>
          <p:nvPr/>
        </p:nvSpPr>
        <p:spPr bwMode="auto">
          <a:xfrm>
            <a:off x="6781800" y="5486400"/>
            <a:ext cx="762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256" name="Line 48"/>
          <p:cNvSpPr>
            <a:spLocks noChangeShapeType="1"/>
          </p:cNvSpPr>
          <p:nvPr/>
        </p:nvSpPr>
        <p:spPr bwMode="auto">
          <a:xfrm>
            <a:off x="8763000" y="2819400"/>
            <a:ext cx="381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202396" y="2314120"/>
            <a:ext cx="2376264" cy="3527771"/>
          </a:xfrm>
          <a:prstGeom prst="roundRect">
            <a:avLst>
              <a:gd name="adj" fmla="val 3724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249" y="152637"/>
            <a:ext cx="7772400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Классификации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70" y="1090110"/>
            <a:ext cx="2385926" cy="783193"/>
          </a:xfrm>
          <a:prstGeom prst="roundRect">
            <a:avLst>
              <a:gd name="adj" fmla="val 6451"/>
            </a:avLst>
          </a:prstGeom>
          <a:solidFill>
            <a:srgbClr val="F5EAD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Бихевиористские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499" y="2925751"/>
            <a:ext cx="1912202" cy="6531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Педагогические мастерские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3906" y="2424627"/>
            <a:ext cx="2087388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Проектный метод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7272" y="761132"/>
            <a:ext cx="4239268" cy="415588"/>
          </a:xfrm>
          <a:prstGeom prst="roundRect">
            <a:avLst>
              <a:gd name="adj" fmla="val 645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Деятельностные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609" y="5150252"/>
            <a:ext cx="2232248" cy="715089"/>
          </a:xfrm>
          <a:prstGeom prst="roundRect">
            <a:avLst/>
          </a:prstGeom>
          <a:solidFill>
            <a:srgbClr val="F5EAD9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знаний и умений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1499" y="3666132"/>
            <a:ext cx="2044824" cy="90929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центрированная технология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3809" y="2232294"/>
            <a:ext cx="2595847" cy="2616527"/>
          </a:xfrm>
          <a:prstGeom prst="roundRect">
            <a:avLst>
              <a:gd name="adj" fmla="val 39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4424" y="4698548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Конструктивизм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76829" y="5239922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Школа-парк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55528" y="4284147"/>
            <a:ext cx="1188132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E-learning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817" y="3370974"/>
            <a:ext cx="2205982" cy="6933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954" y="2455400"/>
            <a:ext cx="2431742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Программированное обучение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165847" y="2347746"/>
            <a:ext cx="2798639" cy="3537065"/>
          </a:xfrm>
          <a:prstGeom prst="roundRect">
            <a:avLst>
              <a:gd name="adj" fmla="val 274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61335" y="3972293"/>
            <a:ext cx="1439170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СДМ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29308" y="4450595"/>
            <a:ext cx="2465519" cy="87118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ориентированная технология</a:t>
            </a:r>
          </a:p>
        </p:txBody>
      </p:sp>
      <p:cxnSp>
        <p:nvCxnSpPr>
          <p:cNvPr id="136" name="Прямая со стрелкой 135"/>
          <p:cNvCxnSpPr>
            <a:stCxn id="4" idx="2"/>
            <a:endCxn id="21" idx="0"/>
          </p:cNvCxnSpPr>
          <p:nvPr/>
        </p:nvCxnSpPr>
        <p:spPr>
          <a:xfrm>
            <a:off x="1441733" y="1873303"/>
            <a:ext cx="0" cy="358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21" idx="2"/>
            <a:endCxn id="9" idx="0"/>
          </p:cNvCxnSpPr>
          <p:nvPr/>
        </p:nvCxnSpPr>
        <p:spPr>
          <a:xfrm>
            <a:off x="1441733" y="4848821"/>
            <a:ext cx="0" cy="301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0" idx="2"/>
            <a:endCxn id="42" idx="0"/>
          </p:cNvCxnSpPr>
          <p:nvPr/>
        </p:nvCxnSpPr>
        <p:spPr>
          <a:xfrm flipH="1">
            <a:off x="4390528" y="1176720"/>
            <a:ext cx="1456378" cy="349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0" idx="2"/>
            <a:endCxn id="59" idx="0"/>
          </p:cNvCxnSpPr>
          <p:nvPr/>
        </p:nvCxnSpPr>
        <p:spPr>
          <a:xfrm>
            <a:off x="5846906" y="1176720"/>
            <a:ext cx="1704736" cy="174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3569911" y="6098391"/>
            <a:ext cx="1641233" cy="568666"/>
          </a:xfrm>
          <a:prstGeom prst="roundRect">
            <a:avLst>
              <a:gd name="adj" fmla="val 3200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 развитие</a:t>
            </a:r>
          </a:p>
        </p:txBody>
      </p:sp>
      <p:cxnSp>
        <p:nvCxnSpPr>
          <p:cNvPr id="151" name="Прямая со стрелкой 150"/>
          <p:cNvCxnSpPr>
            <a:stCxn id="20" idx="2"/>
            <a:endCxn id="144" idx="0"/>
          </p:cNvCxnSpPr>
          <p:nvPr/>
        </p:nvCxnSpPr>
        <p:spPr>
          <a:xfrm>
            <a:off x="4390528" y="5841891"/>
            <a:ext cx="0" cy="25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6654676" y="6073326"/>
            <a:ext cx="1820984" cy="718705"/>
          </a:xfrm>
          <a:prstGeom prst="roundRect">
            <a:avLst>
              <a:gd name="adj" fmla="val 805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УУД, система знаний, ЛР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6920735" y="5490610"/>
            <a:ext cx="1" cy="203308"/>
          </a:xfrm>
          <a:prstGeom prst="straightConnector1">
            <a:avLst/>
          </a:prstGeom>
          <a:ln>
            <a:solidFill>
              <a:srgbClr val="4FF79B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40019" y="5389903"/>
            <a:ext cx="857901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ТРКМ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72943" y="5389903"/>
            <a:ext cx="1128735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5032" y="2463199"/>
            <a:ext cx="1691776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ТПФУД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6135" y="2999857"/>
            <a:ext cx="2242993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Ландаматика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7714" y="3483683"/>
            <a:ext cx="2466411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Модульное обучение</a:t>
            </a:r>
          </a:p>
        </p:txBody>
      </p:sp>
      <p:cxnSp>
        <p:nvCxnSpPr>
          <p:cNvPr id="28" name="Прямая со стрелкой 27"/>
          <p:cNvCxnSpPr>
            <a:stCxn id="117" idx="2"/>
            <a:endCxn id="155" idx="0"/>
          </p:cNvCxnSpPr>
          <p:nvPr/>
        </p:nvCxnSpPr>
        <p:spPr>
          <a:xfrm>
            <a:off x="7565167" y="5884811"/>
            <a:ext cx="1" cy="18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34149" y="1526004"/>
            <a:ext cx="2912757" cy="415588"/>
          </a:xfrm>
          <a:prstGeom prst="roundRect">
            <a:avLst>
              <a:gd name="adj" fmla="val 6451"/>
            </a:avLst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Самодеятельностные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>
            <a:stCxn id="42" idx="2"/>
            <a:endCxn id="20" idx="0"/>
          </p:cNvCxnSpPr>
          <p:nvPr/>
        </p:nvCxnSpPr>
        <p:spPr>
          <a:xfrm>
            <a:off x="4390528" y="1941592"/>
            <a:ext cx="0" cy="3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01425" y="1351362"/>
            <a:ext cx="2100433" cy="735270"/>
          </a:xfrm>
          <a:prstGeom prst="roundRect">
            <a:avLst>
              <a:gd name="adj" fmla="val 6451"/>
            </a:avLst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деятельностью</a:t>
            </a:r>
          </a:p>
        </p:txBody>
      </p:sp>
      <p:cxnSp>
        <p:nvCxnSpPr>
          <p:cNvPr id="51" name="Прямая со стрелкой 50"/>
          <p:cNvCxnSpPr>
            <a:stCxn id="59" idx="2"/>
            <a:endCxn id="117" idx="0"/>
          </p:cNvCxnSpPr>
          <p:nvPr/>
        </p:nvCxnSpPr>
        <p:spPr>
          <a:xfrm>
            <a:off x="7551642" y="2086632"/>
            <a:ext cx="13525" cy="261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73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72108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Проектирование учебного процесса</a:t>
            </a:r>
            <a:endParaRPr lang="ru-RU" sz="4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368" y="1797833"/>
            <a:ext cx="1836738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2564904"/>
            <a:ext cx="2268538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Планируемые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2140" y="4951794"/>
            <a:ext cx="2052638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Оценивание</a:t>
            </a:r>
          </a:p>
        </p:txBody>
      </p:sp>
      <p:sp>
        <p:nvSpPr>
          <p:cNvPr id="94210" name="AutoShape 2" descr="data:image/jpeg;base64,/9j/4AAQSkZJRgABAQAAAQABAAD/2wCEAAkGBhQSEBQUExQUFBQUGBQYFhcYFBUVFBcZFBUVFBcYGBQXHSYeGBklGhUUHy8gIycpLCwsFx4xNTAqNSYrLCkBCQoKDgwOGg8PGikkHyQpKikvMCksLCwsLCwsLCwsLCwsLCwsKSwsLCwsLCwsKSwpLCksLCwsLCwsLCwsLCwsLP/AABEIAOEA4AMBIgACEQEDEQH/xAAbAAABBQEBAAAAAAAAAAAAAAAAAQMEBQYCB//EAD4QAAEDAgMFBQgBAgUDBQAAAAEAAhEDIQQFMRJBUWGBBiJxkaETMkKxwdHh8HJSYiOCkqLxM8LiFBUWQ3P/xAAZAQACAwEAAAAAAAAAAAAAAAAABAECAwX/xAAoEQACAwACAgMAAQMFAAAAAAAAAQIDERIhBDETIkFRFGFxMkKB0fD/2gAMAwEAAhEDEQA/APDpRKRCAFlEpEIAWUSkQgBUiEIAWUiEIAEIQgBZQkShABKEIAQAIXewuSgDlLKRCAFlEpEIAWUSkQgBUJEIAWUJEqAEQlSIAEIQgAQhCABCEIAEIQgAQhCABOU23XLWqZhaNxz+3yVW8LRjrIoppzZhPtoyf3TVdtw5JlVci6gRm0iUlShCusLl0xbeoeYQHH06LNWa8RpKvFrKstXKf2bEpohbpi7RyhCFJAIQhAAhKkQAJQkShAAUiVIgAQhCABCEIAWEiVCAESroNQ5sIJw5QF0AnadKVDYJad4ejP7wVvluBLnt5lc5bgZ15/JafKMDLmAD4x6hJXW4mPU1drTPU8En6GBvCvqOAAEnhp0T+X5WXPaI1+pWMrM9msYb6Iz8DsUyRbZbw3m3RZHFYQkr0ftHT2KMabR9G2+ZWTweEkuedGCfEmzR536FVqsyLkXtq5SUEZzEYeDs8NfE6/vJQ6tOFoswwEX33n/uPqG+aqWUJJn3Rr9AE5XZq0Tsrx4QC2FxCk12XTTaaYTFmhuEoanqeGLjb8AcTwCKpAs3z4/hGhxGCkSlAVioiVCAgASJUiABCEqAFARCVoXewo0nDgBdBiIUig0Gx0+XMKGyyWnNGlNt+77Ls4aRzF/Eb/L78FOpZeZA3/D/AHDdHHl5K8w+UGo0PaO9N/5fZ2nj4padyiN1+O5dGTZhyp+DwRJV63s/fg3XmBvHMj6Kdg8t2XCRoeX7oFjPyFnRtDxnvY3lmX+7Nr/Nars7gJez/wDSl8yEw/BM2RsmXhpLhH9JIkHm3ZK0PZWi01Gxfv0uXxpCVvJdDbr+Pszz8AVd5JgJJMe6PkIHqVNrZZsPgxIi3qr7IsvAaSRafQd77LCc3LpEtxhHkYXtRlxdU2R8IA66n5pmj2dLKbREEd938nD/AAweQaC49V6PTyNriHuAMy4798wfS3IrnOcsinEd58k8gYt6AdDxUZPji9IpG6PL+7PGsxy4k7LQbwAN8TYeJ1PMqhx+B2e6NBv/AKjvI5bh+V6jmuAFJhMd9wMcgbF3idBynisTicCXOJ/fCU5TYwtr5ev0yNTCz4p3C5QXcoEkmzWj+px4fNa7A9mS8kmGtaJc4+60cT9BqU1j8MHNLWSyi03J957uJj3n8GjTzJ3/AKnekZLxv1mSxTRdtP3Rck2Lo3u4DgN3MqtqgDTz4/YK6zFzR3R5a34uO88tAqWsL6/NO1PUI3LGRylAXYpb93ouXFbi2HKEIUkAkSlIgAXTQkCcYxQyUhynTUkYUxMeKk4LCj4oHjr5Ky9iAe7w3X1/dEvKwZjWUDqC6w9K6vaWXh39p/2nfr8J9PBPM7N1LkNPdgmBoOPhz0Wbvj6ZsvHl7RLyKg149nUsNzouw8Rxad46jgd9lWQBo2nFocCA9pP/AFA67Xsj3p3+e+2SyWgAQ11juPD8LYvzAik2jAc8EXbctB+EEcTBjd8uRfPZYdSuL4rCPn+GY2m1zACZdtOnU2MhvAiQTvPQnImsS7ktuC2pRcCQCJGy4wDOj2n+obx91malAMD5FzYcr6n94qtL/GWkn/Iuw51MP3DuHoLE9PkrzsfnXsaoJEtMB1pMSHWB32VC/EvLAyYbrsiwnieJU7I6PfHit84xMZtTeG5yzBbZ6LTVMPsUDHCPP8KHk+GhpPIeGnFPZxmgDdkakeX5UVxUYuUv0Stk5zUURcnxMOMiR4wLcVcYimCNt8G2nHgFV4VrDTDWuBcbnWZ3D94BOuBI2J7o14Ty/dytGfGOe/8AspNbLfRlM5wTq1Qn/i3DkmsB2P2ruhrRck7h9TyW3w2UjUxx+yXMYDYiw0HPiRv8PNU+CSjykb/1X+2Jg87oNDA0DZotuGzDnne953DmfALzjPMwLiQ2wFp0AHBo+Eep38Fvu0zXPJ2p5NGp4E/vgFj8wycMvXJbwpN/6nWbU/F0nks6MT1jj3hhi34VzzssBJ3/AH5DmVErU2M3h7uXuDr8XS3Mq+zWsS2IFKn/AEib8zPeeeZ6Qs5XcN3muzU3I5dyUSNWqkm/74BNLtw5rghNoRYiUJEoUkC7K6DU5QcN4UunTbNy4dAfsqOWGkY6QhTT9KidVaYfKw73X0zyJ2T/ALoCs6PZmpr7N0cW3HmJS8r4r2xmHjSfeFTg6BJV1h8IVaZflAsDrwc36i61GC7JF2jZ/iQ4eWqUn5MfTGo+O496UGW4IG7h1G//AC7/AMrc5XlgoUxXY5rqbSNoA3G0YIAN2kz4HeucJ2JcdCJ4GWn1S4/s/VojZcLETrIMSBofHVIzTl9luDUZp/TUZvP8S2pW2mU2098NmDeZjQdFHYXklzSZMl0GDcydN0qRj2kvB4ADcLDwjndS8HECyzlJpDUYpdHWExIeZfYmASNT/dGk/u9Rc4yt1N14IsQRcEHRw5H6QplfDd4kLikCHCRINiDoQdQs08eos1pStpSVeZXR7zLbx1uFzUwzWklo2heCbKRl07Q8RELZ2ajB1/qN5leaMp0gx4cHjUbP5Vbj3+1eSNDomqeCJcRfWPLX6K7weXACVHOViUf4EXwrfJe2RsryslWVSGkACY9VNLgGw3VLRwI1N05Dx3/pj7/RSVvJ7IapYx3D94purBkvhvDhrwU6owNFo8SqXMa0czxOnRaXbCOSelILk+igzk7JPsu6d9Q++f4/0jmL815vneJayQ0bR3u1utvm1J75gE+g8/usZmWWie+7o0bXr7vqkINcuzswi1How2Pc55JN1XPw5Ogt+71psdsgwynfnLj5CyoccHk963IkD/b+F2KpnNuh++ysfSjeE0U7UA4+X5TRKcQhI5ShIlViorSptGoDrY8fuoK6a5VktLRlhd4cEcPNXuWZiWEEWPEOIPoVj6WIPFWOFxh/ZS860/YzCx70z1PK+05IAf3/AOQa/wCYn1W1ybM8O+JY1h4gOb8iV45lWL07oP8Amj6reZFV0IYR4VAuVdXGD2J0o7ZH7Hq+DLSLOnqCmzi6bnX3eM2KraGOii4wQ6ABJaTf+PKVAw773lbS8jIpJIQVO62UPaHANbWfs6Tqdb/NQMPghtQPT7LWZjlpq3a3qSOAA1VU7s5VBsx3T8LnSjKT6R1KroqCTfZyzChghwmxjcZ63j0UTEYLcG+H4UvEGtSLdtp0sHibDhN4vuSV85JaQGhsiLXHiAdDzWLi0+y8ZS9rsgYbDBx2Tv8A2fFOMwppvEi4P5B8FxRxYZcgnhFoPju/bFc/+4moZJv5Dh4IRq+Tf9jb5JQL27brySfPUqxfiA3SLW6rJs7WFlFtNgggQXb9Tp0i6GZoDpJdvN4HgNT4lP8AyRjFKPs5b8ecpNs2eDpT3in3OO5Z3CdqQGw/dpA18bqPX7VNMiS0eG0T6gJ2PkQhBYKuibl2jQYvEgDvOA8Ln7BUeLzBl9kAn+p5VNjc8afd2z/pb8gVR4nM50Hqfwk7bXYOVeNnsvM0cXH4ns5d1p47MgDjuWZzWgBoxjeb3bZ6j3fRLSfUdOyYj+8N14Sb6KNjcqcWbR2t4JEETr8iEol2PwiorDJZxWNx7S3BsNHk1ZTFxNgthmOXtAub312vWGrNY3DsHxT0d9gux47SRzvJ1so6iaIUuuwbj6FRXBdGLOZJHKUJEoVigLpjJSAJ+iwKG8LRWjlDCk7x5q4wWXf3NHr9Fxl+HbbuuK0eX0gIIYOUn6JC65o6Xj0J+xzLMsEjvjo0n6LbZJlmlyf8ir8skR7rR4H62WsyvFNETUHSPpK41lspM6c4/HHpF7g8tAAgGd5/dFbUcAI3+YUTDPEAzM8/upwxrG6uA5anyCfojDPscWyUmwxWzSbJdHATr5KF/wDI6YHxE8o+6rc0xvtHS57WtFgJkx4Deo1OrQbudUPPut8tVFnk8ZfTpGkKE4/bWxrMMyq1zEmJkADTyubKOzLCBeW7QtLYB6lW7M1JEUwKY/tAnzVVnOYtgNHedq5xMnfbgP8AhI2NTe7rHK3JfVLEVWZ4cAbIIMbxoq7D0RtASb68FYmtt66cAoz65dM7gGtG5twbevmsUsHot4MOdeB+Ve0csrNpz7IwLEwQd5MgH5qkdhnU394Qba+APyIW1y/MnNY0zJteeIkT03rRcdyRhdOSWxMjia8HSOdz6JusQRIf0IIP1WzzDBUa/vN2HETtC0zxGhWaxuT+yNwHDlP6Ffko/pnCxT/yUNbGbIhLhTt/G1saTP0BXWMwwcbNI5aj7hO08rLLkWPAz6ob5DUei17P5YKlZjS4EE3ItA36+C2OOycezc2RBM+5viJlsDQLD0quwf8ADO0HCNADfROZticTRbB2wNxDnR4SLb1aE45xwVurlKSaeFP2myUNmCw9QPQuC88zHL3Se6Ol/kVsMZ2lrmZqPI4F2181ks7xs2hp3nugJzx4zX+DG6cGsfszuIYZ09CorwpFepdRy5deJyZnCAgoVzM7AUmgYUdpT1N/QKkjSJbUcUQIEX4+pup2FxzifePg0fZUAxIHMp1maOAsY8LeqWlVv4Nwuz2zd4Gm6xeQ0cajw301PmtHl+bUKf8A9jnnhTbsj/W+/kF5JSxzideq0OStc5293mAkLfGzuTHYeRz+sUev5f2hLgfZUgIiXGahF4EudYa8FJrmtVg7Ze7cBMjwAEAKo7O5WYBeQ0HzP8W6nx9Vt8Li6dFpI3a6F3Uiw8Lpavt43iK25B/VazDvbBlx6DXz3KRRx5iGANHhJ6uKazbEN9oY0JJAUA1zI+SrKvrRmLT6aL8vaGEuO0SIAmACee8+FuKrKGCc52hj0ifkpWAoGr3dXeMAAAmBzVzmOVbNAhrvcbLxFiTuneY/brNJtdFZTVbz9MnSPegc/srejl4kS2494fRR8kws1mzoDJ/y3VzhcwIqF2m0SeFhJRKPfZMrH6RX9pztEEaACOrQouV1XEBp6eG8dEuPxU25D5KZkVMSSbm0cDuOvT1VZJ+yyyFeGlwmGa+hBjavB+Q5BU1bCODoMxvHJTm4r2bzug6cxuV3hcc142rE6EbwPsnYQhasfWHOcpVdrtMzlPsp7R0wA3ibem9TcZ2SoloDXEO3ExB+XzV6586JivSJ67joU18MIRxLTF+RY37wwOY5C6nYjTxBPOCqjGVH7OyHOAF42iBPEXXo9V7WjZeC4f0uu3odQsln2GpPnYOwd4I2m+lx0lc2cIxfs6VN8p9NHnWa4kNDtoeYDv8AdqsZisRMjj+71q+0eX1G3cCW7nC7T4OFljMVSMrq+Pxa6FPI5b2QqoumXFPVGJgroI50hEqRKrFABXW0uEIA7Ll0wSmk41yhkplngqTZvf8AeGp9FrsqzZtIDQcrF58Boz5rCsxMaJ+lWJ0Sd1Pyex6m/wCP0j1XCdrQN+vwgmT/ADqfQeivsNmu00Pqu2RHdptFzw7vwt0ubnmvI8sxJaba89y1mWV3Ei8k8VzbKFD0dCFnye/ZoKmJl3j1Ut1AbIjXeZ+m5VpcCYaSfl05RCnYemRu/fBKyk8xDcYL2X2U1vZNn4ne6OAPxHmf3cp2Mr7WzSmB7zzqeJ9J9FR4ek73jx3nqtf2bwwe4v4CNNZ1J8booi5zUUJ+RkPuV2DospUS5wvUJgE/CLXjmT5Kmx2YBzyRYAOgDcAxys+2jTTcALNjugbhJWGp4oufHEx52+q0tg02mTQk1z/ksK9Q7UcOGi1HZXDFxAcCW743c+SoMPl7tprjEOkgg8DGmouF6ngMMGMaG6QDzJImSd638av5en+Gfl28Fi/TO9rMNsnbG/XxCqslzMh4OsbvRbHN8IKtItPTx3LIZfktQOLhbZvqAbXsDqrXw4WdfpjTZGVWSNNUxgEOBtxQceHDdPDjzCpgXEEhst1dwVftE1NgODSfdkxLtzQdATx0WTtlufyQqE/0tMdmUAiJtpN+hGoXnWe4sySwm274h4cenkr/AB+Z3LX6g66GevuunUH01WbzZ7XjvazAeBv4OG4/t1SPb+w3CHCPRTNzzas+02JH1GhVFm9Cmfd827/Fu7ons1pGmb357vNUVbFHUG8roV1JdwFrL5P6zRBxOGLefMKOWz4qS/Fzr571Gc9dCO/pz5Z+DRCAunrhaGIqRKkQAIQhACypFCrCjJylqoaLRfZf5e++4eS0OGzG2y3z3lY+liYsFa4WqQJnVIW16dGmzPRvctzZtISLvOhO4cYVzhK3tL7QHHkBcmAvNcPiyTqr6lmkAN0Fp6aD6+J5LmW0s6ULItGy/wDXbbgBOyLNnh/yvQcib7OiBvIBPi64HRt+q8z7O1BUqAu01ceQueq3mYZn7OlrDi3aPIv0HRsBRRJVNyFvLTnkEZ3tjmwqVXCbCG8dLGOsrJ4PDTUkEQHDpJ9dE5n1J7SHO0dpuJ3gwbqHlVe/UKspOWyG64KMVE3dOl7N5pztCmXNmP7p6LeYXEAsaRoR9B+fJea4nONlxgn/ABJLr2Jk/ZaHs3nO0wtnSD0nZd6H0WviW/G3/DEfLplKKZpqlTUKhxtd1OHiLk9C3UHhMqRisbDrmDAtvVNneKlrgNHQR/Jv3bI6ItuU5YYU1vSa3Og2Iux8kDmfeZ4zpzjiVmc/O0YabH3DpM/CZ0vI5G3hVUs1klhNibcnfn7JipmQMseYvc8DpteB0Pms5RlqHq64x7RW4zOtqQ8kvFpOrotBPERY9CqXG5oRvkaTy/pcN/03JvOnHacD7zbfyA+sLO4nEnXcdeieqrTQvbNxZJxWYkyNW/0kz1BVRXO8G3qEr6/l6hR6jk/CGCNlnIacuSUriuVuhZgkQlUkCISpEACEIQALqVyhAD1N6n0K5HkqxpUqhUKznHTWEsLihUhWGFeqig7iVa4Bpc4Ab0lYh2uTN72WdGzOjjLv4tv66dVKzvPjUfE++6PMwFT4fE+zY5xMCNkeDfz8lm80zjvzwB84t6kLnxpcmzoSsiu/+C17RdqDWrPM92YaNwaDDQOgC4wmc7Ip+M3uLW0WHdjJKlVMcRscgPmU2/FWJC0PKw2eMza1Mzq0H1Kt+y3aDZqAE6y0+Dhsrz3EY+adPk0jycV3hcyO0SDzWf8AT/XDSV6lLv8A90euZrnpJa6dQ3zP/k14TlfGh9KxvZzfHULzzEZyXMBB0cR/qiq319opuV9oe5s8PkUm6ZJckbxcN4jObYnZdI0N/DiOhlV2LznaAdPeFjwO71Caz6sZPOSOE71nziV0q4c4piVkuEmiyxGL2xBNxoeIG7oqfE1Z+v3TdSvBTVWrN96bhXxFLLeQ25ybLkEyuVukKtgUiVIrFQQhKgBEJUiABCEIAEIQgBQnqTkwu2lQyUyzw3itNljxTaXb4t4lY+jWVph8w9B/wekpSyDY3XJF3jszt/EfvqVl8Xi5J5pzEYnVVtV11aqtIi2xiionala48AospS5McRZSJz8R3G9fmilXi/7pCiF9h1SByrwL8+y7oY3uOHIEeLDPyLk3hcw2X62+ir6dWP3oU0al1n8S7Nfmaxmjx+J2m8x+/JUT33TjMVZRarkVw49BbZy7Ee9cbSSULfBZsJRKRCkgEIQgAQhKEABSJSkQAIQhAAhCEACVIlCAO2uT1OpCYaF2XqrRdPBx9RRiUrnLlSlhDeghCFJUVKFylQB1tJHJEAoJFa5DikKRAAlSIQQCEIQAIQhAAlSJQgAQkQgBUIQgAQhCABAQhAHSRCFBIhQhCkgRKhCABBQhAAhCEACEIQAIQhAAhCEACEIQAJ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4212" name="AutoShape 4" descr="data:image/jpeg;base64,/9j/4AAQSkZJRgABAQAAAQABAAD/2wCEAAkGBhQSEBQUExQUFBQUGBQYFhcYFBUVFBcZFBUVFBcYGBQXHSYeGBklGhUUHy8gIycpLCwsFx4xNTAqNSYrLCkBCQoKDgwOGg8PGikkHyQpKikvMCksLCwsLCwsLCwsLCwsLCwsKSwsLCwsLCwsKSwpLCksLCwsLCwsLCwsLCwsLP/AABEIAOEA4AMBIgACEQEDEQH/xAAbAAABBQEBAAAAAAAAAAAAAAAAAQMEBQYCB//EAD4QAAEDAgMFBQgBAgUDBQAAAAEAAhEDIQQFMRJBUWGBBiJxkaETMkKxwdHh8HJSYiOCkqLxM8LiFBUWQ3P/xAAZAQACAwEAAAAAAAAAAAAAAAAABAECAwX/xAAoEQACAwACAgMAAQMFAAAAAAAAAQIDERIhBDETIkFRFGFxMkKB0fD/2gAMAwEAAhEDEQA/APDpRKRCAFlEpEIAWUSkQgBUiEIAWUiEIAEIQgBZQkShABKEIAQAIXewuSgDlLKRCAFlEpEIAWUSkQgBUJEIAWUJEqAEQlSIAEIQgAQhCABCEIAEIQgAQhCABOU23XLWqZhaNxz+3yVW8LRjrIoppzZhPtoyf3TVdtw5JlVci6gRm0iUlShCusLl0xbeoeYQHH06LNWa8RpKvFrKstXKf2bEpohbpi7RyhCFJAIQhAAhKkQAJQkShAAUiVIgAQhCABCEIAWEiVCAESroNQ5sIJw5QF0AnadKVDYJad4ejP7wVvluBLnt5lc5bgZ15/JafKMDLmAD4x6hJXW4mPU1drTPU8En6GBvCvqOAAEnhp0T+X5WXPaI1+pWMrM9msYb6Iz8DsUyRbZbw3m3RZHFYQkr0ftHT2KMabR9G2+ZWTweEkuedGCfEmzR536FVqsyLkXtq5SUEZzEYeDs8NfE6/vJQ6tOFoswwEX33n/uPqG+aqWUJJn3Rr9AE5XZq0Tsrx4QC2FxCk12XTTaaYTFmhuEoanqeGLjb8AcTwCKpAs3z4/hGhxGCkSlAVioiVCAgASJUiABCEqAFARCVoXewo0nDgBdBiIUig0Gx0+XMKGyyWnNGlNt+77Ls4aRzF/Eb/L78FOpZeZA3/D/AHDdHHl5K8w+UGo0PaO9N/5fZ2nj4padyiN1+O5dGTZhyp+DwRJV63s/fg3XmBvHMj6Kdg8t2XCRoeX7oFjPyFnRtDxnvY3lmX+7Nr/Nars7gJez/wDSl8yEw/BM2RsmXhpLhH9JIkHm3ZK0PZWi01Gxfv0uXxpCVvJdDbr+Pszz8AVd5JgJJMe6PkIHqVNrZZsPgxIi3qr7IsvAaSRafQd77LCc3LpEtxhHkYXtRlxdU2R8IA66n5pmj2dLKbREEd938nD/AAweQaC49V6PTyNriHuAMy4798wfS3IrnOcsinEd58k8gYt6AdDxUZPji9IpG6PL+7PGsxy4k7LQbwAN8TYeJ1PMqhx+B2e6NBv/AKjvI5bh+V6jmuAFJhMd9wMcgbF3idBynisTicCXOJ/fCU5TYwtr5ev0yNTCz4p3C5QXcoEkmzWj+px4fNa7A9mS8kmGtaJc4+60cT9BqU1j8MHNLWSyi03J957uJj3n8GjTzJ3/AKnekZLxv1mSxTRdtP3Rck2Lo3u4DgN3MqtqgDTz4/YK6zFzR3R5a34uO88tAqWsL6/NO1PUI3LGRylAXYpb93ouXFbi2HKEIUkAkSlIgAXTQkCcYxQyUhynTUkYUxMeKk4LCj4oHjr5Ky9iAe7w3X1/dEvKwZjWUDqC6w9K6vaWXh39p/2nfr8J9PBPM7N1LkNPdgmBoOPhz0Wbvj6ZsvHl7RLyKg149nUsNzouw8Rxad46jgd9lWQBo2nFocCA9pP/AFA67Xsj3p3+e+2SyWgAQ11juPD8LYvzAik2jAc8EXbctB+EEcTBjd8uRfPZYdSuL4rCPn+GY2m1zACZdtOnU2MhvAiQTvPQnImsS7ktuC2pRcCQCJGy4wDOj2n+obx91malAMD5FzYcr6n94qtL/GWkn/Iuw51MP3DuHoLE9PkrzsfnXsaoJEtMB1pMSHWB32VC/EvLAyYbrsiwnieJU7I6PfHit84xMZtTeG5yzBbZ6LTVMPsUDHCPP8KHk+GhpPIeGnFPZxmgDdkakeX5UVxUYuUv0Stk5zUURcnxMOMiR4wLcVcYimCNt8G2nHgFV4VrDTDWuBcbnWZ3D94BOuBI2J7o14Ty/dytGfGOe/8AspNbLfRlM5wTq1Qn/i3DkmsB2P2ruhrRck7h9TyW3w2UjUxx+yXMYDYiw0HPiRv8PNU+CSjykb/1X+2Jg87oNDA0DZotuGzDnne953DmfALzjPMwLiQ2wFp0AHBo+Eep38Fvu0zXPJ2p5NGp4E/vgFj8wycMvXJbwpN/6nWbU/F0nks6MT1jj3hhi34VzzssBJ3/AH5DmVErU2M3h7uXuDr8XS3Mq+zWsS2IFKn/AEib8zPeeeZ6Qs5XcN3muzU3I5dyUSNWqkm/74BNLtw5rghNoRYiUJEoUkC7K6DU5QcN4UunTbNy4dAfsqOWGkY6QhTT9KidVaYfKw73X0zyJ2T/ALoCs6PZmpr7N0cW3HmJS8r4r2xmHjSfeFTg6BJV1h8IVaZflAsDrwc36i61GC7JF2jZ/iQ4eWqUn5MfTGo+O496UGW4IG7h1G//AC7/AMrc5XlgoUxXY5rqbSNoA3G0YIAN2kz4HeucJ2JcdCJ4GWn1S4/s/VojZcLETrIMSBofHVIzTl9luDUZp/TUZvP8S2pW2mU2098NmDeZjQdFHYXklzSZMl0GDcydN0qRj2kvB4ADcLDwjndS8HECyzlJpDUYpdHWExIeZfYmASNT/dGk/u9Rc4yt1N14IsQRcEHRw5H6QplfDd4kLikCHCRINiDoQdQs08eos1pStpSVeZXR7zLbx1uFzUwzWklo2heCbKRl07Q8RELZ2ajB1/qN5leaMp0gx4cHjUbP5Vbj3+1eSNDomqeCJcRfWPLX6K7weXACVHOViUf4EXwrfJe2RsryslWVSGkACY9VNLgGw3VLRwI1N05Dx3/pj7/RSVvJ7IapYx3D94purBkvhvDhrwU6owNFo8SqXMa0czxOnRaXbCOSelILk+igzk7JPsu6d9Q++f4/0jmL815vneJayQ0bR3u1utvm1J75gE+g8/usZmWWie+7o0bXr7vqkINcuzswi1How2Pc55JN1XPw5Ogt+71psdsgwynfnLj5CyoccHk963IkD/b+F2KpnNuh++ysfSjeE0U7UA4+X5TRKcQhI5ShIlViorSptGoDrY8fuoK6a5VktLRlhd4cEcPNXuWZiWEEWPEOIPoVj6WIPFWOFxh/ZS860/YzCx70z1PK+05IAf3/AOQa/wCYn1W1ybM8O+JY1h4gOb8iV45lWL07oP8Amj6reZFV0IYR4VAuVdXGD2J0o7ZH7Hq+DLSLOnqCmzi6bnX3eM2KraGOii4wQ6ABJaTf+PKVAw773lbS8jIpJIQVO62UPaHANbWfs6Tqdb/NQMPghtQPT7LWZjlpq3a3qSOAA1VU7s5VBsx3T8LnSjKT6R1KroqCTfZyzChghwmxjcZ63j0UTEYLcG+H4UvEGtSLdtp0sHibDhN4vuSV85JaQGhsiLXHiAdDzWLi0+y8ZS9rsgYbDBx2Tv8A2fFOMwppvEi4P5B8FxRxYZcgnhFoPju/bFc/+4moZJv5Dh4IRq+Tf9jb5JQL27brySfPUqxfiA3SLW6rJs7WFlFtNgggQXb9Tp0i6GZoDpJdvN4HgNT4lP8AyRjFKPs5b8ecpNs2eDpT3in3OO5Z3CdqQGw/dpA18bqPX7VNMiS0eG0T6gJ2PkQhBYKuibl2jQYvEgDvOA8Ln7BUeLzBl9kAn+p5VNjc8afd2z/pb8gVR4nM50Hqfwk7bXYOVeNnsvM0cXH4ns5d1p47MgDjuWZzWgBoxjeb3bZ6j3fRLSfUdOyYj+8N14Sb6KNjcqcWbR2t4JEETr8iEol2PwiorDJZxWNx7S3BsNHk1ZTFxNgthmOXtAub312vWGrNY3DsHxT0d9gux47SRzvJ1so6iaIUuuwbj6FRXBdGLOZJHKUJEoVigLpjJSAJ+iwKG8LRWjlDCk7x5q4wWXf3NHr9Fxl+HbbuuK0eX0gIIYOUn6JC65o6Xj0J+xzLMsEjvjo0n6LbZJlmlyf8ir8skR7rR4H62WsyvFNETUHSPpK41lspM6c4/HHpF7g8tAAgGd5/dFbUcAI3+YUTDPEAzM8/upwxrG6uA5anyCfojDPscWyUmwxWzSbJdHATr5KF/wDI6YHxE8o+6rc0xvtHS57WtFgJkx4Deo1OrQbudUPPut8tVFnk8ZfTpGkKE4/bWxrMMyq1zEmJkADTyubKOzLCBeW7QtLYB6lW7M1JEUwKY/tAnzVVnOYtgNHedq5xMnfbgP8AhI2NTe7rHK3JfVLEVWZ4cAbIIMbxoq7D0RtASb68FYmtt66cAoz65dM7gGtG5twbevmsUsHot4MOdeB+Ve0csrNpz7IwLEwQd5MgH5qkdhnU394Qba+APyIW1y/MnNY0zJteeIkT03rRcdyRhdOSWxMjia8HSOdz6JusQRIf0IIP1WzzDBUa/vN2HETtC0zxGhWaxuT+yNwHDlP6Ffko/pnCxT/yUNbGbIhLhTt/G1saTP0BXWMwwcbNI5aj7hO08rLLkWPAz6ob5DUei17P5YKlZjS4EE3ItA36+C2OOycezc2RBM+5viJlsDQLD0quwf8ADO0HCNADfROZticTRbB2wNxDnR4SLb1aE45xwVurlKSaeFP2myUNmCw9QPQuC88zHL3Se6Ol/kVsMZ2lrmZqPI4F2181ks7xs2hp3nugJzx4zX+DG6cGsfszuIYZ09CorwpFepdRy5deJyZnCAgoVzM7AUmgYUdpT1N/QKkjSJbUcUQIEX4+pup2FxzifePg0fZUAxIHMp1maOAsY8LeqWlVv4Nwuz2zd4Gm6xeQ0cajw301PmtHl+bUKf8A9jnnhTbsj/W+/kF5JSxzideq0OStc5293mAkLfGzuTHYeRz+sUev5f2hLgfZUgIiXGahF4EudYa8FJrmtVg7Ze7cBMjwAEAKo7O5WYBeQ0HzP8W6nx9Vt8Li6dFpI3a6F3Uiw8Lpavt43iK25B/VazDvbBlx6DXz3KRRx5iGANHhJ6uKazbEN9oY0JJAUA1zI+SrKvrRmLT6aL8vaGEuO0SIAmACee8+FuKrKGCc52hj0ifkpWAoGr3dXeMAAAmBzVzmOVbNAhrvcbLxFiTuneY/brNJtdFZTVbz9MnSPegc/srejl4kS2494fRR8kws1mzoDJ/y3VzhcwIqF2m0SeFhJRKPfZMrH6RX9pztEEaACOrQouV1XEBp6eG8dEuPxU25D5KZkVMSSbm0cDuOvT1VZJ+yyyFeGlwmGa+hBjavB+Q5BU1bCODoMxvHJTm4r2bzug6cxuV3hcc142rE6EbwPsnYQhasfWHOcpVdrtMzlPsp7R0wA3ibem9TcZ2SoloDXEO3ExB+XzV6586JivSJ67joU18MIRxLTF+RY37wwOY5C6nYjTxBPOCqjGVH7OyHOAF42iBPEXXo9V7WjZeC4f0uu3odQsln2GpPnYOwd4I2m+lx0lc2cIxfs6VN8p9NHnWa4kNDtoeYDv8AdqsZisRMjj+71q+0eX1G3cCW7nC7T4OFljMVSMrq+Pxa6FPI5b2QqoumXFPVGJgroI50hEqRKrFABXW0uEIA7Ll0wSmk41yhkplngqTZvf8AeGp9FrsqzZtIDQcrF58Boz5rCsxMaJ+lWJ0Sd1Pyex6m/wCP0j1XCdrQN+vwgmT/ADqfQeivsNmu00Pqu2RHdptFzw7vwt0ubnmvI8sxJaba89y1mWV3Ei8k8VzbKFD0dCFnye/ZoKmJl3j1Ut1AbIjXeZ+m5VpcCYaSfl05RCnYemRu/fBKyk8xDcYL2X2U1vZNn4ne6OAPxHmf3cp2Mr7WzSmB7zzqeJ9J9FR4ek73jx3nqtf2bwwe4v4CNNZ1J8booi5zUUJ+RkPuV2DospUS5wvUJgE/CLXjmT5Kmx2YBzyRYAOgDcAxys+2jTTcALNjugbhJWGp4oufHEx52+q0tg02mTQk1z/ksK9Q7UcOGi1HZXDFxAcCW743c+SoMPl7tprjEOkgg8DGmouF6ngMMGMaG6QDzJImSd638av5en+Gfl28Fi/TO9rMNsnbG/XxCqslzMh4OsbvRbHN8IKtItPTx3LIZfktQOLhbZvqAbXsDqrXw4WdfpjTZGVWSNNUxgEOBtxQceHDdPDjzCpgXEEhst1dwVftE1NgODSfdkxLtzQdATx0WTtlufyQqE/0tMdmUAiJtpN+hGoXnWe4sySwm274h4cenkr/AB+Z3LX6g66GevuunUH01WbzZ7XjvazAeBv4OG4/t1SPb+w3CHCPRTNzzas+02JH1GhVFm9Cmfd827/Fu7ons1pGmb357vNUVbFHUG8roV1JdwFrL5P6zRBxOGLefMKOWz4qS/Fzr571Gc9dCO/pz5Z+DRCAunrhaGIqRKkQAIQhACypFCrCjJylqoaLRfZf5e++4eS0OGzG2y3z3lY+liYsFa4WqQJnVIW16dGmzPRvctzZtISLvOhO4cYVzhK3tL7QHHkBcmAvNcPiyTqr6lmkAN0Fp6aD6+J5LmW0s6ULItGy/wDXbbgBOyLNnh/yvQcib7OiBvIBPi64HRt+q8z7O1BUqAu01ceQueq3mYZn7OlrDi3aPIv0HRsBRRJVNyFvLTnkEZ3tjmwqVXCbCG8dLGOsrJ4PDTUkEQHDpJ9dE5n1J7SHO0dpuJ3gwbqHlVe/UKspOWyG64KMVE3dOl7N5pztCmXNmP7p6LeYXEAsaRoR9B+fJea4nONlxgn/ABJLr2Jk/ZaHs3nO0wtnSD0nZd6H0WviW/G3/DEfLplKKZpqlTUKhxtd1OHiLk9C3UHhMqRisbDrmDAtvVNneKlrgNHQR/Jv3bI6ItuU5YYU1vSa3Og2Iux8kDmfeZ4zpzjiVmc/O0YabH3DpM/CZ0vI5G3hVUs1klhNibcnfn7JipmQMseYvc8DpteB0Pms5RlqHq64x7RW4zOtqQ8kvFpOrotBPERY9CqXG5oRvkaTy/pcN/03JvOnHacD7zbfyA+sLO4nEnXcdeieqrTQvbNxZJxWYkyNW/0kz1BVRXO8G3qEr6/l6hR6jk/CGCNlnIacuSUriuVuhZgkQlUkCISpEACEIQALqVyhAD1N6n0K5HkqxpUqhUKznHTWEsLihUhWGFeqig7iVa4Bpc4Ab0lYh2uTN72WdGzOjjLv4tv66dVKzvPjUfE++6PMwFT4fE+zY5xMCNkeDfz8lm80zjvzwB84t6kLnxpcmzoSsiu/+C17RdqDWrPM92YaNwaDDQOgC4wmc7Ip+M3uLW0WHdjJKlVMcRscgPmU2/FWJC0PKw2eMza1Mzq0H1Kt+y3aDZqAE6y0+Dhsrz3EY+adPk0jycV3hcyO0SDzWf8AT/XDSV6lLv8A90euZrnpJa6dQ3zP/k14TlfGh9KxvZzfHULzzEZyXMBB0cR/qiq319opuV9oe5s8PkUm6ZJckbxcN4jObYnZdI0N/DiOhlV2LznaAdPeFjwO71Caz6sZPOSOE71nziV0q4c4piVkuEmiyxGL2xBNxoeIG7oqfE1Z+v3TdSvBTVWrN96bhXxFLLeQ25ybLkEyuVukKtgUiVIrFQQhKgBEJUiABCEIAEIQgBQnqTkwu2lQyUyzw3itNljxTaXb4t4lY+jWVph8w9B/wekpSyDY3XJF3jszt/EfvqVl8Xi5J5pzEYnVVtV11aqtIi2xiionala48AospS5McRZSJz8R3G9fmilXi/7pCiF9h1SByrwL8+y7oY3uOHIEeLDPyLk3hcw2X62+ir6dWP3oU0al1n8S7Nfmaxmjx+J2m8x+/JUT33TjMVZRarkVw49BbZy7Ee9cbSSULfBZsJRKRCkgEIQgAQhKEABSJSkQAIQhAAhCEACVIlCAO2uT1OpCYaF2XqrRdPBx9RRiUrnLlSlhDeghCFJUVKFylQB1tJHJEAoJFa5DikKRAAlSIQQCEIQAIQhAAlSJQgAQkQgBUIQgAQhCABAQhAHSRCFBIhQhCkgRKhCABBQhAAhCEACEIQAIQhAAhCEACEIQAJ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2322709">
            <a:off x="2503128" y="1733974"/>
            <a:ext cx="1152128" cy="570390"/>
          </a:xfrm>
          <a:prstGeom prst="curvedDownArrow">
            <a:avLst>
              <a:gd name="adj1" fmla="val 43450"/>
              <a:gd name="adj2" fmla="val 57768"/>
              <a:gd name="adj3" fmla="val 364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322709">
            <a:off x="4384788" y="2913085"/>
            <a:ext cx="1152128" cy="570390"/>
          </a:xfrm>
          <a:prstGeom prst="curvedDownArrow">
            <a:avLst>
              <a:gd name="adj1" fmla="val 43450"/>
              <a:gd name="adj2" fmla="val 57768"/>
              <a:gd name="adj3" fmla="val 364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322709">
            <a:off x="6282394" y="4083788"/>
            <a:ext cx="1152128" cy="570390"/>
          </a:xfrm>
          <a:prstGeom prst="curvedDownArrow">
            <a:avLst>
              <a:gd name="adj1" fmla="val 43450"/>
              <a:gd name="adj2" fmla="val 57768"/>
              <a:gd name="adj3" fmla="val 364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4" name="Picture 6" descr="IMGA0611"/>
          <p:cNvPicPr>
            <a:picLocks noChangeAspect="1" noChangeArrowheads="1"/>
          </p:cNvPicPr>
          <p:nvPr/>
        </p:nvPicPr>
        <p:blipFill rotWithShape="1">
          <a:blip r:embed="rId3" cstate="print"/>
          <a:srcRect l="11810" t="28856" r="10491" b="-1983"/>
          <a:stretch/>
        </p:blipFill>
        <p:spPr bwMode="auto">
          <a:xfrm>
            <a:off x="5815170" y="1364060"/>
            <a:ext cx="3004675" cy="212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школа 4 класс 119"/>
          <p:cNvPicPr>
            <a:picLocks noChangeAspect="1" noChangeArrowheads="1"/>
          </p:cNvPicPr>
          <p:nvPr/>
        </p:nvPicPr>
        <p:blipFill rotWithShape="1">
          <a:blip r:embed="rId4" cstate="print"/>
          <a:srcRect l="7787" t="10639" r="11087" b="4471"/>
          <a:stretch/>
        </p:blipFill>
        <p:spPr bwMode="auto">
          <a:xfrm>
            <a:off x="444587" y="4119379"/>
            <a:ext cx="2890630" cy="226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55099" y="5744667"/>
            <a:ext cx="3011507" cy="649724"/>
          </a:xfrm>
          <a:prstGeom prst="roundRect">
            <a:avLst>
              <a:gd name="adj" fmla="val 338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cxnSp>
        <p:nvCxnSpPr>
          <p:cNvPr id="4" name="Прямая со стрелкой 3"/>
          <p:cNvCxnSpPr>
            <a:stCxn id="14" idx="0"/>
            <a:endCxn id="9" idx="2"/>
          </p:cNvCxnSpPr>
          <p:nvPr/>
        </p:nvCxnSpPr>
        <p:spPr>
          <a:xfrm flipH="1" flipV="1">
            <a:off x="3185989" y="3348097"/>
            <a:ext cx="1774864" cy="2396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0"/>
            <a:endCxn id="10" idx="2"/>
          </p:cNvCxnSpPr>
          <p:nvPr/>
        </p:nvCxnSpPr>
        <p:spPr>
          <a:xfrm flipV="1">
            <a:off x="4960853" y="4512801"/>
            <a:ext cx="1" cy="123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4" idx="0"/>
            <a:endCxn id="6" idx="2"/>
          </p:cNvCxnSpPr>
          <p:nvPr/>
        </p:nvCxnSpPr>
        <p:spPr>
          <a:xfrm flipV="1">
            <a:off x="4960853" y="5394468"/>
            <a:ext cx="1897606" cy="350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8756" y="3729608"/>
            <a:ext cx="2484195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Образовательный процесс</a:t>
            </a:r>
          </a:p>
        </p:txBody>
      </p:sp>
    </p:spTree>
    <p:extLst>
      <p:ext uri="{BB962C8B-B14F-4D97-AF65-F5344CB8AC3E}">
        <p14:creationId xmlns="" xmlns:p14="http://schemas.microsoft.com/office/powerpoint/2010/main" val="7567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52637"/>
            <a:ext cx="8229600" cy="7560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Личностно </a:t>
            </a: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центрированная </a:t>
            </a: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693" y="2240868"/>
            <a:ext cx="890255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Значимое обучение может появиться только тогда, когда можно «позволить студенту на любом уровне находиться в соприкосновении с важными проблема-ми своего существования, чтобы он осознавал свои проблемы и спорные вопросы, которые он хотел бы решить».  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075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Роджерс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К.Р. Становление личности. Взгляд на психотерапию / Пер. С англ. М. Злотник. - М.: Изд-во ЭКСМО-Пресс, 2001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493" y="3886404"/>
            <a:ext cx="88991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Источником, провоцирующим обучение ученика, является реальная жизнь, а не требования учебной программы: «Ученик знает, что для поступления в математическую школу он должен хорошо знать математику; чтобы работать в крупной корпорации, он должен получить диплом колледжа; чтобы стать психологом, надо провести собственное исследование для диссертации; нельзя стать врачом, не зная химии; нельзя водить машину, не сдав правила дорожного движения. Эти требования установлены жизнью, а не учителем ...».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53995"/>
            <a:ext cx="31323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Проблемное обучение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493" y="3443555"/>
            <a:ext cx="290542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Выбор содержания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944724"/>
            <a:ext cx="8827740" cy="57830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Необходимые и достаточные условия возникновения значимого обучения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1473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52637"/>
            <a:ext cx="8229600" cy="7560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Личностно </a:t>
            </a: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центрированная </a:t>
            </a: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693" y="2240868"/>
            <a:ext cx="89025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Учитель «может быть в восторге от одной темы или испытывать скуку от других тем, которые ему не нравятся. Он может быть не только злобным, но и чувствительным или сочувствующим. Это происходит из-за того, что он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прини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-мает свои чувства как собственные, и у него нет нужды навязывать их студентам или настойчиво требовать, чтобы студенты чувствовали то же самое».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075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Роджерс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К.Р. Становление личности. Взгляд на психотерапию / Пер. С англ. М. Злотник. - М.: Изд-во ЭКСМО-Пресс, 2001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674" y="4401108"/>
            <a:ext cx="8899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Только тот учитель, который «может тепло принимать учащихся, выражать безусловное положительное отношение и который может испытывать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эмпатию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 чувствам страха, предвосхищения, разочарования при встрече с новым материалом, создаёт условия для значимого обучения».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53995"/>
            <a:ext cx="813690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Конгруэнтность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674" y="3843665"/>
            <a:ext cx="629171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Безусловное положительное принятие учащихся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944724"/>
            <a:ext cx="8827740" cy="57830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Необходимые и достаточные условия возникновения значимого обучения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2232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52637"/>
            <a:ext cx="8229600" cy="7560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Личностно </a:t>
            </a: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центрированная </a:t>
            </a: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693" y="2240868"/>
            <a:ext cx="89025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Преподаватель может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эмпатийно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точно понимать внутренний мир учащихся, ощущать его как будто свой собственный, но «никогда не теряя качества «как будто». 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075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Роджерс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К.Р. Становление личности. Взгляд на психотерапию / Пер. С англ. М. Злотник. - М.: Изд-во ЭКСМО-Пресс, 2001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825044"/>
            <a:ext cx="88991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«В настоящей жизни оценка является как бы входным билетом, а не дубинкой для непокорных. Наш психотерапевтический опыт говорит о том, что то же самое должно быть и в школе. Это позволит ученикам, как уважающим себя и замотивированным личностям, совершить свободный выбор – хочет ли он приложить усилия, чтобы получить эти входные билеты. Таким образом, это освобождает его от необходимости следовать навязанным догмам, жить по чужим стандартам, препятствует угасанию творческих способностей».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53995"/>
            <a:ext cx="802889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Эмпатийно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точное понимание внутреннего мира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674" y="3285389"/>
            <a:ext cx="629171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Отсутствие процедур внешнего оценивания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944724"/>
            <a:ext cx="8827740" cy="57830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Необходимые и достаточные условия возникновения значимого обучения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779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52637"/>
            <a:ext cx="8229600" cy="7560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Личностно </a:t>
            </a: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центрированная </a:t>
            </a: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693" y="2240868"/>
            <a:ext cx="89025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Чем более широк и разнообразен спектр ресурсов, которые могут использовать учащиеся, чем больше возможностей учитель им предоставляет, тем больше вероятность того, что с помощью этих ресурсов удастся активизировать самостоятельные изыскания учеников в процессе сопоставления и обсуждения различных точек зрения.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9512" y="944724"/>
            <a:ext cx="8827740" cy="57830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Необходимые и достаточные условия возникновения значимого обучения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075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Роджерс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К.Р. Становление личности. Взгляд на психотерапию / Пер. С англ. М. Злотник. - М.: Изд-во ЭКСМО-Пресс, 2001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53995"/>
            <a:ext cx="58326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7. Ресурсное обеспечения учебного процесса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68697" y="3857805"/>
            <a:ext cx="4752975" cy="40011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Фасилитаторские способности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3" y="5243513"/>
            <a:ext cx="2160240" cy="36933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Конгруэнтность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02966" y="4966514"/>
            <a:ext cx="2484437" cy="92333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Безусловное положительное принятие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24227" y="5087719"/>
            <a:ext cx="2020457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Эмпатийное понимание</a:t>
            </a:r>
          </a:p>
        </p:txBody>
      </p:sp>
      <p:cxnSp>
        <p:nvCxnSpPr>
          <p:cNvPr id="15" name="AutoShape 11"/>
          <p:cNvCxnSpPr>
            <a:cxnSpLocks noChangeShapeType="1"/>
            <a:stCxn id="9" idx="2"/>
            <a:endCxn id="10" idx="0"/>
          </p:cNvCxnSpPr>
          <p:nvPr/>
        </p:nvCxnSpPr>
        <p:spPr bwMode="auto">
          <a:xfrm flipH="1">
            <a:off x="1259633" y="4257915"/>
            <a:ext cx="3185552" cy="985598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AutoShape 12"/>
          <p:cNvCxnSpPr>
            <a:cxnSpLocks noChangeShapeType="1"/>
            <a:stCxn id="9" idx="2"/>
            <a:endCxn id="11" idx="0"/>
          </p:cNvCxnSpPr>
          <p:nvPr/>
        </p:nvCxnSpPr>
        <p:spPr bwMode="auto">
          <a:xfrm>
            <a:off x="4445185" y="4257915"/>
            <a:ext cx="0" cy="70859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AutoShape 13"/>
          <p:cNvCxnSpPr>
            <a:cxnSpLocks noChangeShapeType="1"/>
            <a:stCxn id="9" idx="2"/>
            <a:endCxn id="12" idx="0"/>
          </p:cNvCxnSpPr>
          <p:nvPr/>
        </p:nvCxnSpPr>
        <p:spPr bwMode="auto">
          <a:xfrm>
            <a:off x="4445185" y="4257915"/>
            <a:ext cx="3189271" cy="829804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люс 29"/>
          <p:cNvSpPr/>
          <p:nvPr/>
        </p:nvSpPr>
        <p:spPr>
          <a:xfrm>
            <a:off x="2388486" y="5150555"/>
            <a:ext cx="612068" cy="555247"/>
          </a:xfrm>
          <a:prstGeom prst="mathPlus">
            <a:avLst>
              <a:gd name="adj1" fmla="val 11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люс 33"/>
          <p:cNvSpPr/>
          <p:nvPr/>
        </p:nvSpPr>
        <p:spPr>
          <a:xfrm>
            <a:off x="5832140" y="5133260"/>
            <a:ext cx="612068" cy="555247"/>
          </a:xfrm>
          <a:prstGeom prst="mathPlus">
            <a:avLst>
              <a:gd name="adj1" fmla="val 11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202396" y="2314120"/>
            <a:ext cx="2376264" cy="3527771"/>
          </a:xfrm>
          <a:prstGeom prst="roundRect">
            <a:avLst>
              <a:gd name="adj" fmla="val 3724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249" y="152637"/>
            <a:ext cx="7772400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Классификации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70" y="1090110"/>
            <a:ext cx="2385926" cy="783193"/>
          </a:xfrm>
          <a:prstGeom prst="roundRect">
            <a:avLst>
              <a:gd name="adj" fmla="val 6451"/>
            </a:avLst>
          </a:prstGeom>
          <a:solidFill>
            <a:srgbClr val="F5EAD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Бихевиористские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499" y="2925751"/>
            <a:ext cx="1912202" cy="6531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Педагогические мастерские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3906" y="2424627"/>
            <a:ext cx="2087388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Проектный метод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7272" y="761132"/>
            <a:ext cx="4239268" cy="415588"/>
          </a:xfrm>
          <a:prstGeom prst="roundRect">
            <a:avLst>
              <a:gd name="adj" fmla="val 645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Деятельностные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609" y="5150252"/>
            <a:ext cx="2232248" cy="715089"/>
          </a:xfrm>
          <a:prstGeom prst="roundRect">
            <a:avLst/>
          </a:prstGeom>
          <a:solidFill>
            <a:srgbClr val="F5EAD9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знаний и умений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1499" y="3666132"/>
            <a:ext cx="2044824" cy="90929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центрированная технология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3809" y="2232294"/>
            <a:ext cx="2595847" cy="2616527"/>
          </a:xfrm>
          <a:prstGeom prst="roundRect">
            <a:avLst>
              <a:gd name="adj" fmla="val 39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4424" y="4698548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Конструктивизм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76829" y="5239922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Школа-парк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55528" y="4284147"/>
            <a:ext cx="1188132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E-learning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817" y="3370974"/>
            <a:ext cx="2205982" cy="6933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954" y="2455400"/>
            <a:ext cx="2431742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Программированное обучение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165847" y="2347746"/>
            <a:ext cx="2798639" cy="3537065"/>
          </a:xfrm>
          <a:prstGeom prst="roundRect">
            <a:avLst>
              <a:gd name="adj" fmla="val 274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61335" y="3972293"/>
            <a:ext cx="1439170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СДМ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29308" y="4450595"/>
            <a:ext cx="2465519" cy="87118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ориентированная технология</a:t>
            </a:r>
          </a:p>
        </p:txBody>
      </p:sp>
      <p:cxnSp>
        <p:nvCxnSpPr>
          <p:cNvPr id="136" name="Прямая со стрелкой 135"/>
          <p:cNvCxnSpPr>
            <a:stCxn id="4" idx="2"/>
            <a:endCxn id="21" idx="0"/>
          </p:cNvCxnSpPr>
          <p:nvPr/>
        </p:nvCxnSpPr>
        <p:spPr>
          <a:xfrm>
            <a:off x="1441733" y="1873303"/>
            <a:ext cx="0" cy="358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21" idx="2"/>
            <a:endCxn id="9" idx="0"/>
          </p:cNvCxnSpPr>
          <p:nvPr/>
        </p:nvCxnSpPr>
        <p:spPr>
          <a:xfrm>
            <a:off x="1441733" y="4848821"/>
            <a:ext cx="0" cy="301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0" idx="2"/>
            <a:endCxn id="42" idx="0"/>
          </p:cNvCxnSpPr>
          <p:nvPr/>
        </p:nvCxnSpPr>
        <p:spPr>
          <a:xfrm flipH="1">
            <a:off x="4390528" y="1176720"/>
            <a:ext cx="1456378" cy="349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0" idx="2"/>
            <a:endCxn id="59" idx="0"/>
          </p:cNvCxnSpPr>
          <p:nvPr/>
        </p:nvCxnSpPr>
        <p:spPr>
          <a:xfrm>
            <a:off x="5846906" y="1176720"/>
            <a:ext cx="1704736" cy="174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3569911" y="6098391"/>
            <a:ext cx="1641233" cy="568666"/>
          </a:xfrm>
          <a:prstGeom prst="roundRect">
            <a:avLst>
              <a:gd name="adj" fmla="val 3200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 развитие</a:t>
            </a:r>
          </a:p>
        </p:txBody>
      </p:sp>
      <p:cxnSp>
        <p:nvCxnSpPr>
          <p:cNvPr id="151" name="Прямая со стрелкой 150"/>
          <p:cNvCxnSpPr>
            <a:stCxn id="20" idx="2"/>
            <a:endCxn id="144" idx="0"/>
          </p:cNvCxnSpPr>
          <p:nvPr/>
        </p:nvCxnSpPr>
        <p:spPr>
          <a:xfrm>
            <a:off x="4390528" y="5841891"/>
            <a:ext cx="0" cy="25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6654676" y="6073326"/>
            <a:ext cx="1820984" cy="718705"/>
          </a:xfrm>
          <a:prstGeom prst="roundRect">
            <a:avLst>
              <a:gd name="adj" fmla="val 805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УУД, система знаний, ЛР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6920735" y="5490610"/>
            <a:ext cx="1" cy="203308"/>
          </a:xfrm>
          <a:prstGeom prst="straightConnector1">
            <a:avLst/>
          </a:prstGeom>
          <a:ln>
            <a:solidFill>
              <a:srgbClr val="4FF79B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40019" y="5389903"/>
            <a:ext cx="857901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ТРКМ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72943" y="5389903"/>
            <a:ext cx="1128735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5032" y="2463199"/>
            <a:ext cx="1691776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ТПФУД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6135" y="2999857"/>
            <a:ext cx="2242993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Ландаматика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7714" y="3483683"/>
            <a:ext cx="2466411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Модульное обучение</a:t>
            </a:r>
          </a:p>
        </p:txBody>
      </p:sp>
      <p:cxnSp>
        <p:nvCxnSpPr>
          <p:cNvPr id="28" name="Прямая со стрелкой 27"/>
          <p:cNvCxnSpPr>
            <a:stCxn id="117" idx="2"/>
            <a:endCxn id="155" idx="0"/>
          </p:cNvCxnSpPr>
          <p:nvPr/>
        </p:nvCxnSpPr>
        <p:spPr>
          <a:xfrm>
            <a:off x="7565167" y="5884811"/>
            <a:ext cx="1" cy="18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34149" y="1526004"/>
            <a:ext cx="2912757" cy="415588"/>
          </a:xfrm>
          <a:prstGeom prst="roundRect">
            <a:avLst>
              <a:gd name="adj" fmla="val 6451"/>
            </a:avLst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Самодеятельностные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>
            <a:stCxn id="42" idx="2"/>
            <a:endCxn id="20" idx="0"/>
          </p:cNvCxnSpPr>
          <p:nvPr/>
        </p:nvCxnSpPr>
        <p:spPr>
          <a:xfrm>
            <a:off x="4390528" y="1941592"/>
            <a:ext cx="0" cy="3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01425" y="1351362"/>
            <a:ext cx="2100433" cy="735270"/>
          </a:xfrm>
          <a:prstGeom prst="roundRect">
            <a:avLst>
              <a:gd name="adj" fmla="val 6451"/>
            </a:avLst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деятельностью</a:t>
            </a:r>
          </a:p>
        </p:txBody>
      </p:sp>
      <p:cxnSp>
        <p:nvCxnSpPr>
          <p:cNvPr id="51" name="Прямая со стрелкой 50"/>
          <p:cNvCxnSpPr>
            <a:stCxn id="59" idx="2"/>
            <a:endCxn id="117" idx="0"/>
          </p:cNvCxnSpPr>
          <p:nvPr/>
        </p:nvCxnSpPr>
        <p:spPr>
          <a:xfrm>
            <a:off x="7551642" y="2086632"/>
            <a:ext cx="13525" cy="261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50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1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Теория поэтапного формирования умственных действий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4138685"/>
              </p:ext>
            </p:extLst>
          </p:nvPr>
        </p:nvGraphicFramePr>
        <p:xfrm>
          <a:off x="215516" y="1448780"/>
          <a:ext cx="8604956" cy="508518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864096"/>
                <a:gridCol w="2808312"/>
                <a:gridCol w="2484276"/>
                <a:gridCol w="2448272"/>
              </a:tblGrid>
              <a:tr h="8507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Тип ООД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Характеристика ООД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 обобщенности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Характеристика ООД </a:t>
                      </a:r>
                      <a:br>
                        <a:rPr lang="ru-RU" sz="160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по полноте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Характеристика ООД </a:t>
                      </a:r>
                      <a:br>
                        <a:rPr lang="ru-RU" sz="160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по способу получения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16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Конкретная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Неполная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Составлена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самостоятельно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6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Конкретная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Дается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готовая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16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Обобщенная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Составлена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самостоятельно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692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Обобщенная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Дается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готовая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692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Обобщенная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Неполная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Дается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готовая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1691"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Обобщенная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Неполная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Составлена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самостоятельно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1691"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Конкретная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Составлена 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самостоятельно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692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Конкретная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Неполная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Дается</a:t>
                      </a:r>
                      <a:b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готовая</a:t>
                      </a:r>
                    </a:p>
                  </a:txBody>
                  <a:tcPr marL="48381" marR="48381" marT="24190" marB="2419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949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971092" y="4437112"/>
            <a:ext cx="8172908" cy="2160240"/>
          </a:xfrm>
          <a:prstGeom prst="mathMultiply">
            <a:avLst>
              <a:gd name="adj1" fmla="val 91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308" y="3681028"/>
            <a:ext cx="5040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3681028"/>
            <a:ext cx="5040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724" y="3681028"/>
            <a:ext cx="5040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4106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202396" y="2314120"/>
            <a:ext cx="2376264" cy="3527771"/>
          </a:xfrm>
          <a:prstGeom prst="roundRect">
            <a:avLst>
              <a:gd name="adj" fmla="val 3724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249" y="152637"/>
            <a:ext cx="7772400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Классификации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70" y="1090110"/>
            <a:ext cx="2385926" cy="783193"/>
          </a:xfrm>
          <a:prstGeom prst="roundRect">
            <a:avLst>
              <a:gd name="adj" fmla="val 6451"/>
            </a:avLst>
          </a:prstGeom>
          <a:solidFill>
            <a:srgbClr val="F5EAD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Бихевиористские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499" y="2925751"/>
            <a:ext cx="1912202" cy="6531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Педагогические мастерские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3906" y="2424627"/>
            <a:ext cx="2087388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Проектный метод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7272" y="761132"/>
            <a:ext cx="4239268" cy="415588"/>
          </a:xfrm>
          <a:prstGeom prst="roundRect">
            <a:avLst>
              <a:gd name="adj" fmla="val 645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Деятельностные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609" y="5150252"/>
            <a:ext cx="2232248" cy="715089"/>
          </a:xfrm>
          <a:prstGeom prst="roundRect">
            <a:avLst/>
          </a:prstGeom>
          <a:solidFill>
            <a:srgbClr val="F5EAD9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знаний и умений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1499" y="3666132"/>
            <a:ext cx="2044824" cy="90929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центрированная технология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3809" y="2232294"/>
            <a:ext cx="2595847" cy="2616527"/>
          </a:xfrm>
          <a:prstGeom prst="roundRect">
            <a:avLst>
              <a:gd name="adj" fmla="val 39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4424" y="4698548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Конструктивизм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76829" y="5239922"/>
            <a:ext cx="188566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Школа-парк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55528" y="4284147"/>
            <a:ext cx="1188132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E-learning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817" y="3370974"/>
            <a:ext cx="2205982" cy="6933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954" y="2455400"/>
            <a:ext cx="2431742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Программированное обучение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165847" y="2347746"/>
            <a:ext cx="2798639" cy="3537065"/>
          </a:xfrm>
          <a:prstGeom prst="roundRect">
            <a:avLst>
              <a:gd name="adj" fmla="val 274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61335" y="3972293"/>
            <a:ext cx="1439170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СДМ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29308" y="4450595"/>
            <a:ext cx="2465519" cy="871180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Личностно ориентированная технология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2043" y="3863191"/>
            <a:ext cx="1074103" cy="420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ТОГИС</a:t>
            </a:r>
          </a:p>
        </p:txBody>
      </p:sp>
      <p:cxnSp>
        <p:nvCxnSpPr>
          <p:cNvPr id="136" name="Прямая со стрелкой 135"/>
          <p:cNvCxnSpPr>
            <a:stCxn id="4" idx="2"/>
            <a:endCxn id="21" idx="0"/>
          </p:cNvCxnSpPr>
          <p:nvPr/>
        </p:nvCxnSpPr>
        <p:spPr>
          <a:xfrm>
            <a:off x="1441733" y="1873303"/>
            <a:ext cx="0" cy="358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21" idx="2"/>
            <a:endCxn id="9" idx="0"/>
          </p:cNvCxnSpPr>
          <p:nvPr/>
        </p:nvCxnSpPr>
        <p:spPr>
          <a:xfrm>
            <a:off x="1441733" y="4848821"/>
            <a:ext cx="0" cy="301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0" idx="2"/>
            <a:endCxn id="42" idx="0"/>
          </p:cNvCxnSpPr>
          <p:nvPr/>
        </p:nvCxnSpPr>
        <p:spPr>
          <a:xfrm flipH="1">
            <a:off x="4390528" y="1176720"/>
            <a:ext cx="1456378" cy="349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0" idx="2"/>
            <a:endCxn id="59" idx="0"/>
          </p:cNvCxnSpPr>
          <p:nvPr/>
        </p:nvCxnSpPr>
        <p:spPr>
          <a:xfrm>
            <a:off x="5846906" y="1176720"/>
            <a:ext cx="1704736" cy="174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3569911" y="6098391"/>
            <a:ext cx="1641233" cy="568666"/>
          </a:xfrm>
          <a:prstGeom prst="roundRect">
            <a:avLst>
              <a:gd name="adj" fmla="val 3200"/>
            </a:avLst>
          </a:prstGeom>
          <a:solidFill>
            <a:srgbClr val="4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 развитие</a:t>
            </a:r>
          </a:p>
        </p:txBody>
      </p:sp>
      <p:cxnSp>
        <p:nvCxnSpPr>
          <p:cNvPr id="151" name="Прямая со стрелкой 150"/>
          <p:cNvCxnSpPr>
            <a:stCxn id="20" idx="2"/>
            <a:endCxn id="144" idx="0"/>
          </p:cNvCxnSpPr>
          <p:nvPr/>
        </p:nvCxnSpPr>
        <p:spPr>
          <a:xfrm>
            <a:off x="4390528" y="5841891"/>
            <a:ext cx="0" cy="25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6654676" y="6073326"/>
            <a:ext cx="1820984" cy="718705"/>
          </a:xfrm>
          <a:prstGeom prst="roundRect">
            <a:avLst>
              <a:gd name="adj" fmla="val 8053"/>
            </a:avLst>
          </a:prstGeom>
          <a:solidFill>
            <a:srgbClr val="4FF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УУД, система знаний, ЛР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6920735" y="5490610"/>
            <a:ext cx="1" cy="203308"/>
          </a:xfrm>
          <a:prstGeom prst="straightConnector1">
            <a:avLst/>
          </a:prstGeom>
          <a:ln>
            <a:solidFill>
              <a:srgbClr val="4FF79B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40019" y="5389903"/>
            <a:ext cx="857901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ТРКМ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72943" y="5389903"/>
            <a:ext cx="1128735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ТРИИК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991529" y="4466721"/>
            <a:ext cx="1885664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Дидактическая эвристика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5032" y="2463199"/>
            <a:ext cx="1691776" cy="404722"/>
          </a:xfrm>
          <a:prstGeom prst="roundRect">
            <a:avLst>
              <a:gd name="adj" fmla="val 9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72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ТПФУД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6135" y="2999857"/>
            <a:ext cx="2242993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Ландаматика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7714" y="3483683"/>
            <a:ext cx="2466411" cy="386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Модульное обучение</a:t>
            </a:r>
          </a:p>
        </p:txBody>
      </p:sp>
      <p:cxnSp>
        <p:nvCxnSpPr>
          <p:cNvPr id="28" name="Прямая со стрелкой 27"/>
          <p:cNvCxnSpPr>
            <a:stCxn id="117" idx="2"/>
            <a:endCxn id="155" idx="0"/>
          </p:cNvCxnSpPr>
          <p:nvPr/>
        </p:nvCxnSpPr>
        <p:spPr>
          <a:xfrm>
            <a:off x="7565167" y="5884811"/>
            <a:ext cx="1" cy="18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34149" y="1526004"/>
            <a:ext cx="2912757" cy="415588"/>
          </a:xfrm>
          <a:prstGeom prst="roundRect">
            <a:avLst>
              <a:gd name="adj" fmla="val 6451"/>
            </a:avLst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Самодеятельностные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>
            <a:stCxn id="42" idx="2"/>
            <a:endCxn id="20" idx="0"/>
          </p:cNvCxnSpPr>
          <p:nvPr/>
        </p:nvCxnSpPr>
        <p:spPr>
          <a:xfrm>
            <a:off x="4390528" y="1941592"/>
            <a:ext cx="0" cy="3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01425" y="1351362"/>
            <a:ext cx="2100433" cy="735270"/>
          </a:xfrm>
          <a:prstGeom prst="roundRect">
            <a:avLst>
              <a:gd name="adj" fmla="val 6451"/>
            </a:avLst>
          </a:prstGeom>
          <a:solidFill>
            <a:srgbClr val="00FF00"/>
          </a:solidFill>
          <a:ln>
            <a:solidFill>
              <a:srgbClr val="00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деятельностью</a:t>
            </a:r>
          </a:p>
        </p:txBody>
      </p:sp>
      <p:cxnSp>
        <p:nvCxnSpPr>
          <p:cNvPr id="51" name="Прямая со стрелкой 50"/>
          <p:cNvCxnSpPr>
            <a:stCxn id="59" idx="2"/>
            <a:endCxn id="117" idx="0"/>
          </p:cNvCxnSpPr>
          <p:nvPr/>
        </p:nvCxnSpPr>
        <p:spPr>
          <a:xfrm>
            <a:off x="7551642" y="2086632"/>
            <a:ext cx="13525" cy="261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96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049" y="260648"/>
            <a:ext cx="7772400" cy="7200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Проектирование технологий</a:t>
            </a:r>
            <a:endParaRPr lang="ru-RU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2232248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7167" y="1268759"/>
            <a:ext cx="2232248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7208" y="1115525"/>
            <a:ext cx="2232248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Контингент обучающихся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2266" y="2237115"/>
            <a:ext cx="3996444" cy="408623"/>
          </a:xfrm>
          <a:prstGeom prst="roundRect">
            <a:avLst/>
          </a:prstGeom>
          <a:solidFill>
            <a:srgbClr val="F8EDE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Проектирование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4164" y="4665383"/>
            <a:ext cx="1913918" cy="387191"/>
          </a:xfrm>
          <a:prstGeom prst="roundRect">
            <a:avLst>
              <a:gd name="adj" fmla="val 814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Бихевиоризм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8867" y="5784585"/>
            <a:ext cx="1868929" cy="715089"/>
          </a:xfrm>
          <a:prstGeom prst="roundRect">
            <a:avLst>
              <a:gd name="adj" fmla="val 1027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Когнитивная психология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4979" y="3137558"/>
            <a:ext cx="3691017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Выбор теории научения</a:t>
            </a:r>
          </a:p>
        </p:txBody>
      </p:sp>
      <p:cxnSp>
        <p:nvCxnSpPr>
          <p:cNvPr id="9" name="Прямая со стрелкой 8"/>
          <p:cNvCxnSpPr>
            <a:stCxn id="6" idx="2"/>
            <a:endCxn id="11" idx="0"/>
          </p:cNvCxnSpPr>
          <p:nvPr/>
        </p:nvCxnSpPr>
        <p:spPr>
          <a:xfrm>
            <a:off x="1655676" y="1677383"/>
            <a:ext cx="2884812" cy="55973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11" idx="0"/>
          </p:cNvCxnSpPr>
          <p:nvPr/>
        </p:nvCxnSpPr>
        <p:spPr>
          <a:xfrm flipH="1">
            <a:off x="4540488" y="1677382"/>
            <a:ext cx="142803" cy="55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  <a:endCxn id="11" idx="0"/>
          </p:cNvCxnSpPr>
          <p:nvPr/>
        </p:nvCxnSpPr>
        <p:spPr>
          <a:xfrm flipH="1">
            <a:off x="4540488" y="1830614"/>
            <a:ext cx="3172844" cy="406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141" y="3912186"/>
            <a:ext cx="2006973" cy="387191"/>
          </a:xfrm>
          <a:prstGeom prst="roundRect">
            <a:avLst>
              <a:gd name="adj" fmla="val 81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Психоанализ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4665" y="5788710"/>
            <a:ext cx="2195736" cy="715089"/>
          </a:xfrm>
          <a:prstGeom prst="roundRect">
            <a:avLst>
              <a:gd name="adj" fmla="val 1027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Гуманистическая психология</a:t>
            </a:r>
          </a:p>
        </p:txBody>
      </p:sp>
      <p:cxnSp>
        <p:nvCxnSpPr>
          <p:cNvPr id="39" name="Прямая со стрелкой 38"/>
          <p:cNvCxnSpPr>
            <a:stCxn id="11" idx="2"/>
            <a:endCxn id="17" idx="0"/>
          </p:cNvCxnSpPr>
          <p:nvPr/>
        </p:nvCxnSpPr>
        <p:spPr>
          <a:xfrm>
            <a:off x="4540488" y="2645738"/>
            <a:ext cx="0" cy="49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7" idx="2"/>
            <a:endCxn id="21" idx="0"/>
          </p:cNvCxnSpPr>
          <p:nvPr/>
        </p:nvCxnSpPr>
        <p:spPr>
          <a:xfrm flipH="1">
            <a:off x="1738628" y="3546181"/>
            <a:ext cx="2801860" cy="366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" name="Прямая со стрелкой 43"/>
          <p:cNvCxnSpPr>
            <a:stCxn id="17" idx="2"/>
            <a:endCxn id="23" idx="0"/>
          </p:cNvCxnSpPr>
          <p:nvPr/>
        </p:nvCxnSpPr>
        <p:spPr>
          <a:xfrm flipH="1">
            <a:off x="2967344" y="3546181"/>
            <a:ext cx="1573144" cy="181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" name="Прямая со стрелкой 45"/>
          <p:cNvCxnSpPr>
            <a:stCxn id="17" idx="2"/>
            <a:endCxn id="29" idx="0"/>
          </p:cNvCxnSpPr>
          <p:nvPr/>
        </p:nvCxnSpPr>
        <p:spPr>
          <a:xfrm>
            <a:off x="4540488" y="3546181"/>
            <a:ext cx="752045" cy="2242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" name="Прямая со стрелкой 47"/>
          <p:cNvCxnSpPr>
            <a:stCxn id="17" idx="2"/>
            <a:endCxn id="16" idx="0"/>
          </p:cNvCxnSpPr>
          <p:nvPr/>
        </p:nvCxnSpPr>
        <p:spPr>
          <a:xfrm>
            <a:off x="4540488" y="3546181"/>
            <a:ext cx="3172844" cy="2238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3" name="TextBox 22"/>
          <p:cNvSpPr txBox="1"/>
          <p:nvPr/>
        </p:nvSpPr>
        <p:spPr>
          <a:xfrm>
            <a:off x="1860454" y="5361580"/>
            <a:ext cx="2213780" cy="677585"/>
          </a:xfrm>
          <a:prstGeom prst="roundRect">
            <a:avLst>
              <a:gd name="adj" fmla="val 814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подход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55217" y="5052574"/>
            <a:ext cx="1913918" cy="387191"/>
          </a:xfrm>
          <a:prstGeom prst="roundRect">
            <a:avLst>
              <a:gd name="adj" fmla="val 8142"/>
            </a:avLst>
          </a:prstGeom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Конструктивизм</a:t>
            </a:r>
          </a:p>
        </p:txBody>
      </p:sp>
      <p:cxnSp>
        <p:nvCxnSpPr>
          <p:cNvPr id="18" name="Прямая со стрелкой 17"/>
          <p:cNvCxnSpPr>
            <a:stCxn id="17" idx="2"/>
            <a:endCxn id="14" idx="0"/>
          </p:cNvCxnSpPr>
          <p:nvPr/>
        </p:nvCxnSpPr>
        <p:spPr>
          <a:xfrm flipH="1">
            <a:off x="2141123" y="3546181"/>
            <a:ext cx="2399365" cy="111920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2"/>
            <a:endCxn id="27" idx="0"/>
          </p:cNvCxnSpPr>
          <p:nvPr/>
        </p:nvCxnSpPr>
        <p:spPr>
          <a:xfrm>
            <a:off x="4540488" y="3546181"/>
            <a:ext cx="1471688" cy="1506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9" idx="0"/>
            <a:endCxn id="27" idx="2"/>
          </p:cNvCxnSpPr>
          <p:nvPr/>
        </p:nvCxnSpPr>
        <p:spPr>
          <a:xfrm flipV="1">
            <a:off x="5292533" y="5439765"/>
            <a:ext cx="719643" cy="348945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3" idx="0"/>
            <a:endCxn id="14" idx="2"/>
          </p:cNvCxnSpPr>
          <p:nvPr/>
        </p:nvCxnSpPr>
        <p:spPr>
          <a:xfrm flipH="1" flipV="1">
            <a:off x="2141123" y="5052574"/>
            <a:ext cx="826221" cy="30900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7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75" y="188640"/>
            <a:ext cx="8229600" cy="10081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Научные основания когнитивных образовательных технологий</a:t>
            </a:r>
            <a:endParaRPr lang="ru-RU" sz="4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4048" y="4813825"/>
            <a:ext cx="30603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Психометрия интеллектуальных способностей</a:t>
            </a:r>
          </a:p>
        </p:txBody>
      </p:sp>
      <p:cxnSp>
        <p:nvCxnSpPr>
          <p:cNvPr id="5" name="Прямая со стрелкой 4"/>
          <p:cNvCxnSpPr>
            <a:stCxn id="2" idx="2"/>
            <a:endCxn id="3" idx="0"/>
          </p:cNvCxnSpPr>
          <p:nvPr/>
        </p:nvCxnSpPr>
        <p:spPr>
          <a:xfrm flipH="1">
            <a:off x="1767694" y="1196752"/>
            <a:ext cx="2821181" cy="1920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1" idx="0"/>
          </p:cNvCxnSpPr>
          <p:nvPr/>
        </p:nvCxnSpPr>
        <p:spPr>
          <a:xfrm flipH="1">
            <a:off x="1767694" y="1196752"/>
            <a:ext cx="2821181" cy="913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46" idx="0"/>
          </p:cNvCxnSpPr>
          <p:nvPr/>
        </p:nvCxnSpPr>
        <p:spPr>
          <a:xfrm flipH="1">
            <a:off x="2195736" y="1196752"/>
            <a:ext cx="2393139" cy="3264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42" idx="0"/>
          </p:cNvCxnSpPr>
          <p:nvPr/>
        </p:nvCxnSpPr>
        <p:spPr>
          <a:xfrm>
            <a:off x="4588875" y="1196752"/>
            <a:ext cx="2719429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43" idx="0"/>
          </p:cNvCxnSpPr>
          <p:nvPr/>
        </p:nvCxnSpPr>
        <p:spPr>
          <a:xfrm>
            <a:off x="4588875" y="1196752"/>
            <a:ext cx="2674438" cy="2335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47" idx="0"/>
          </p:cNvCxnSpPr>
          <p:nvPr/>
        </p:nvCxnSpPr>
        <p:spPr>
          <a:xfrm>
            <a:off x="4588875" y="1196752"/>
            <a:ext cx="1945343" cy="3617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9542" y="3116968"/>
            <a:ext cx="27363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Когнитивная психология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1530" y="2110693"/>
            <a:ext cx="29523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Нейронаука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0152" y="2276872"/>
            <a:ext cx="27363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47189" y="3532467"/>
            <a:ext cx="22322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Инженерия знаний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1690" y="6029612"/>
            <a:ext cx="30243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Кибернетика</a:t>
            </a:r>
          </a:p>
        </p:txBody>
      </p:sp>
      <p:cxnSp>
        <p:nvCxnSpPr>
          <p:cNvPr id="9" name="Прямая со стрелкой 8"/>
          <p:cNvCxnSpPr>
            <a:stCxn id="2" idx="2"/>
            <a:endCxn id="16" idx="0"/>
          </p:cNvCxnSpPr>
          <p:nvPr/>
        </p:nvCxnSpPr>
        <p:spPr>
          <a:xfrm flipH="1">
            <a:off x="2697789" y="1196752"/>
            <a:ext cx="1891086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20" idx="0"/>
          </p:cNvCxnSpPr>
          <p:nvPr/>
        </p:nvCxnSpPr>
        <p:spPr>
          <a:xfrm flipH="1">
            <a:off x="3243858" y="1196752"/>
            <a:ext cx="1345017" cy="4832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433638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3568" y="4461086"/>
            <a:ext cx="30243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Психолингвистика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656" y="5229200"/>
            <a:ext cx="24442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487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75" y="188640"/>
            <a:ext cx="8229600" cy="67008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Когнитивные технологии</a:t>
            </a:r>
            <a:endParaRPr lang="ru-RU" sz="4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84" idx="2"/>
            <a:endCxn id="25" idx="0"/>
          </p:cNvCxnSpPr>
          <p:nvPr/>
        </p:nvCxnSpPr>
        <p:spPr>
          <a:xfrm flipH="1">
            <a:off x="1933247" y="4693805"/>
            <a:ext cx="2416573" cy="592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4" idx="2"/>
            <a:endCxn id="79" idx="0"/>
          </p:cNvCxnSpPr>
          <p:nvPr/>
        </p:nvCxnSpPr>
        <p:spPr>
          <a:xfrm flipH="1">
            <a:off x="4096487" y="4693805"/>
            <a:ext cx="253333" cy="341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109806" y="5443735"/>
            <a:ext cx="1819663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Когнитивный стиль</a:t>
            </a:r>
          </a:p>
        </p:txBody>
      </p:sp>
      <p:cxnSp>
        <p:nvCxnSpPr>
          <p:cNvPr id="82" name="Прямая со стрелкой 81"/>
          <p:cNvCxnSpPr>
            <a:stCxn id="84" idx="2"/>
            <a:endCxn id="77" idx="0"/>
          </p:cNvCxnSpPr>
          <p:nvPr/>
        </p:nvCxnSpPr>
        <p:spPr>
          <a:xfrm>
            <a:off x="4349820" y="4693805"/>
            <a:ext cx="3669818" cy="749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8262" y="5286448"/>
            <a:ext cx="194996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Ведущий канал восприятия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83605" y="3910612"/>
            <a:ext cx="1932429" cy="783193"/>
          </a:xfrm>
          <a:prstGeom prst="roundRect">
            <a:avLst>
              <a:gd name="adj" fmla="val 83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Адаптивные технологии</a:t>
            </a:r>
          </a:p>
        </p:txBody>
      </p:sp>
      <p:cxnSp>
        <p:nvCxnSpPr>
          <p:cNvPr id="92" name="Прямая со стрелкой 91"/>
          <p:cNvCxnSpPr>
            <a:stCxn id="2" idx="2"/>
            <a:endCxn id="84" idx="0"/>
          </p:cNvCxnSpPr>
          <p:nvPr/>
        </p:nvCxnSpPr>
        <p:spPr>
          <a:xfrm flipH="1">
            <a:off x="4349820" y="858726"/>
            <a:ext cx="239055" cy="305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2" idx="2"/>
            <a:endCxn id="86" idx="0"/>
          </p:cNvCxnSpPr>
          <p:nvPr/>
        </p:nvCxnSpPr>
        <p:spPr>
          <a:xfrm>
            <a:off x="4588875" y="858726"/>
            <a:ext cx="2972442" cy="3541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85" idx="0"/>
          </p:cNvCxnSpPr>
          <p:nvPr/>
        </p:nvCxnSpPr>
        <p:spPr>
          <a:xfrm>
            <a:off x="4588875" y="858726"/>
            <a:ext cx="2854896" cy="2896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" idx="2"/>
            <a:endCxn id="17" idx="0"/>
          </p:cNvCxnSpPr>
          <p:nvPr/>
        </p:nvCxnSpPr>
        <p:spPr>
          <a:xfrm flipH="1">
            <a:off x="1652534" y="858726"/>
            <a:ext cx="2936341" cy="278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" idx="2"/>
            <a:endCxn id="83" idx="0"/>
          </p:cNvCxnSpPr>
          <p:nvPr/>
        </p:nvCxnSpPr>
        <p:spPr>
          <a:xfrm flipH="1">
            <a:off x="1514537" y="858726"/>
            <a:ext cx="3074338" cy="1340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932765" y="3755044"/>
            <a:ext cx="3022012" cy="411718"/>
          </a:xfrm>
          <a:prstGeom prst="roundRect">
            <a:avLst>
              <a:gd name="adj" fmla="val 55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 интеллект-карт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93165" y="4400017"/>
            <a:ext cx="2736304" cy="419457"/>
          </a:xfrm>
          <a:prstGeom prst="roundRect">
            <a:avLst>
              <a:gd name="adj" fmla="val 8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 карт понятий</a:t>
            </a:r>
          </a:p>
        </p:txBody>
      </p:sp>
      <p:cxnSp>
        <p:nvCxnSpPr>
          <p:cNvPr id="44" name="Прямая со стрелкой 43"/>
          <p:cNvCxnSpPr>
            <a:stCxn id="2" idx="2"/>
            <a:endCxn id="50" idx="0"/>
          </p:cNvCxnSpPr>
          <p:nvPr/>
        </p:nvCxnSpPr>
        <p:spPr>
          <a:xfrm flipH="1">
            <a:off x="1652534" y="858726"/>
            <a:ext cx="2936341" cy="2278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" idx="2"/>
            <a:endCxn id="57" idx="0"/>
          </p:cNvCxnSpPr>
          <p:nvPr/>
        </p:nvCxnSpPr>
        <p:spPr>
          <a:xfrm flipH="1">
            <a:off x="1495932" y="858726"/>
            <a:ext cx="3092943" cy="3230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2887" y="5954554"/>
            <a:ext cx="1670321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Асимметрия полушарий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5567" y="5954555"/>
            <a:ext cx="1607352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Скорость переработки</a:t>
            </a:r>
          </a:p>
        </p:txBody>
      </p:sp>
      <p:cxnSp>
        <p:nvCxnSpPr>
          <p:cNvPr id="48" name="Прямая со стрелкой 47"/>
          <p:cNvCxnSpPr>
            <a:stCxn id="84" idx="2"/>
            <a:endCxn id="26" idx="0"/>
          </p:cNvCxnSpPr>
          <p:nvPr/>
        </p:nvCxnSpPr>
        <p:spPr>
          <a:xfrm flipH="1">
            <a:off x="2928048" y="4693805"/>
            <a:ext cx="1421772" cy="1260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84" idx="2"/>
            <a:endCxn id="27" idx="0"/>
          </p:cNvCxnSpPr>
          <p:nvPr/>
        </p:nvCxnSpPr>
        <p:spPr>
          <a:xfrm>
            <a:off x="4349820" y="4693805"/>
            <a:ext cx="2198784" cy="427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84" idx="2"/>
            <a:endCxn id="28" idx="0"/>
          </p:cNvCxnSpPr>
          <p:nvPr/>
        </p:nvCxnSpPr>
        <p:spPr>
          <a:xfrm>
            <a:off x="4349820" y="4693805"/>
            <a:ext cx="2539423" cy="1260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92498" y="5121560"/>
            <a:ext cx="1712212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 памяти</a:t>
            </a:r>
          </a:p>
        </p:txBody>
      </p:sp>
      <p:cxnSp>
        <p:nvCxnSpPr>
          <p:cNvPr id="7" name="Прямая со стрелкой 6"/>
          <p:cNvCxnSpPr>
            <a:stCxn id="2" idx="2"/>
            <a:endCxn id="32" idx="0"/>
          </p:cNvCxnSpPr>
          <p:nvPr/>
        </p:nvCxnSpPr>
        <p:spPr>
          <a:xfrm>
            <a:off x="4588875" y="858726"/>
            <a:ext cx="3147240" cy="64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077" y="3137707"/>
            <a:ext cx="2948913" cy="783193"/>
          </a:xfrm>
          <a:prstGeom prst="roundRect">
            <a:avLst>
              <a:gd name="adj" fmla="val 111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Технология обучения чтению и письму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9552" y="2199578"/>
            <a:ext cx="1949969" cy="721578"/>
          </a:xfrm>
          <a:prstGeom prst="roundRect">
            <a:avLst>
              <a:gd name="adj" fmla="val 4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Фреймовые технологии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0648" y="4088834"/>
            <a:ext cx="2610568" cy="783193"/>
          </a:xfrm>
          <a:prstGeom prst="roundRect">
            <a:avLst>
              <a:gd name="adj" fmla="val 111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Технологии раннего обучения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077" y="1136975"/>
            <a:ext cx="2948913" cy="783193"/>
          </a:xfrm>
          <a:prstGeom prst="roundRect">
            <a:avLst>
              <a:gd name="adj" fmla="val 8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Когнитивная технология обучения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75855" y="5695704"/>
            <a:ext cx="1835442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 интеллекта</a:t>
            </a:r>
          </a:p>
        </p:txBody>
      </p:sp>
      <p:cxnSp>
        <p:nvCxnSpPr>
          <p:cNvPr id="18" name="Прямая со стрелкой 17"/>
          <p:cNvCxnSpPr>
            <a:stCxn id="84" idx="2"/>
            <a:endCxn id="35" idx="0"/>
          </p:cNvCxnSpPr>
          <p:nvPr/>
        </p:nvCxnSpPr>
        <p:spPr>
          <a:xfrm>
            <a:off x="4349820" y="4693805"/>
            <a:ext cx="643756" cy="1001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0038" y="5035111"/>
            <a:ext cx="2672898" cy="4086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Структура интеллекта</a:t>
            </a:r>
          </a:p>
        </p:txBody>
      </p:sp>
      <p:cxnSp>
        <p:nvCxnSpPr>
          <p:cNvPr id="64" name="Прямая со стрелкой 63"/>
          <p:cNvCxnSpPr>
            <a:stCxn id="2" idx="2"/>
            <a:endCxn id="39" idx="0"/>
          </p:cNvCxnSpPr>
          <p:nvPr/>
        </p:nvCxnSpPr>
        <p:spPr>
          <a:xfrm>
            <a:off x="4588875" y="858726"/>
            <a:ext cx="2905328" cy="1928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330220" y="2137884"/>
            <a:ext cx="2494414" cy="419457"/>
          </a:xfrm>
          <a:prstGeom prst="roundRect">
            <a:avLst>
              <a:gd name="adj" fmla="val 83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Гипертекст</a:t>
            </a:r>
          </a:p>
        </p:txBody>
      </p:sp>
      <p:cxnSp>
        <p:nvCxnSpPr>
          <p:cNvPr id="90" name="Прямая со стрелкой 89"/>
          <p:cNvCxnSpPr>
            <a:stCxn id="2" idx="2"/>
            <a:endCxn id="91" idx="0"/>
          </p:cNvCxnSpPr>
          <p:nvPr/>
        </p:nvCxnSpPr>
        <p:spPr>
          <a:xfrm>
            <a:off x="4588875" y="858726"/>
            <a:ext cx="2988552" cy="1279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45" idx="0"/>
          </p:cNvCxnSpPr>
          <p:nvPr/>
        </p:nvCxnSpPr>
        <p:spPr>
          <a:xfrm>
            <a:off x="4588875" y="858726"/>
            <a:ext cx="82823" cy="1254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57444" y="3012927"/>
            <a:ext cx="3133308" cy="742117"/>
          </a:xfrm>
          <a:prstGeom prst="roundRect">
            <a:avLst>
              <a:gd name="adj" fmla="val 8328"/>
            </a:avLst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Нейропсихологические технологии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6996" y="2787187"/>
            <a:ext cx="2494414" cy="742117"/>
          </a:xfrm>
          <a:prstGeom prst="roundRect">
            <a:avLst>
              <a:gd name="adj" fmla="val 83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Визуализация информации</a:t>
            </a:r>
          </a:p>
        </p:txBody>
      </p:sp>
      <p:cxnSp>
        <p:nvCxnSpPr>
          <p:cNvPr id="21" name="Прямая со стрелкой 20"/>
          <p:cNvCxnSpPr>
            <a:stCxn id="2" idx="2"/>
            <a:endCxn id="52" idx="0"/>
          </p:cNvCxnSpPr>
          <p:nvPr/>
        </p:nvCxnSpPr>
        <p:spPr>
          <a:xfrm>
            <a:off x="4588875" y="858726"/>
            <a:ext cx="235223" cy="215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05044" y="2112954"/>
            <a:ext cx="3133308" cy="742117"/>
          </a:xfrm>
          <a:prstGeom prst="roundRect">
            <a:avLst>
              <a:gd name="adj" fmla="val 8328"/>
            </a:avLst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Нейрофизиологические технологии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1629" y="1500711"/>
            <a:ext cx="1808971" cy="419457"/>
          </a:xfrm>
          <a:prstGeom prst="roundRect">
            <a:avLst>
              <a:gd name="adj" fmla="val 8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ТРИЗ</a:t>
            </a:r>
          </a:p>
        </p:txBody>
      </p:sp>
    </p:spTree>
    <p:extLst>
      <p:ext uri="{BB962C8B-B14F-4D97-AF65-F5344CB8AC3E}">
        <p14:creationId xmlns="" xmlns:p14="http://schemas.microsoft.com/office/powerpoint/2010/main" val="25415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477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</a:rPr>
              <a:t>Основы кибернетического подхода</a:t>
            </a:r>
          </a:p>
        </p:txBody>
      </p:sp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3152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Система требований для управления гуманитарной системой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238" y="2443163"/>
            <a:ext cx="3286125" cy="314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1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Указать цели управления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238" y="2990850"/>
            <a:ext cx="66452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2. Установить исходное состояние управляемого процесса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238" y="4524375"/>
            <a:ext cx="657225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4.Обеспечить систематический контроль за управляемым процессом, т. е. систематическую обратную связь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238" y="3611563"/>
            <a:ext cx="803275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Определить программу воздействий, предусматривающую основные переходные состояния процесса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238" y="5437188"/>
            <a:ext cx="7412037" cy="923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 Unicode MS" pitchFamily="34" charset="-128"/>
              </a:rPr>
              <a:t>5. Обеспечить переработку информации, получаемой по каналам обратной связи, выработать корректирующие воздействия и их реализовать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373063" y="2625725"/>
            <a:ext cx="292100" cy="5476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73063" y="3319463"/>
            <a:ext cx="292100" cy="547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09575" y="4122738"/>
            <a:ext cx="292100" cy="547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373063" y="5108575"/>
            <a:ext cx="292100" cy="5476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0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572" y="296653"/>
            <a:ext cx="7772400" cy="54006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Когнитивная нейрофизиология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0922" y="1297092"/>
            <a:ext cx="2052637" cy="466725"/>
          </a:xfrm>
          <a:prstGeom prst="rect">
            <a:avLst/>
          </a:prstGeom>
          <a:gradFill rotWithShape="1">
            <a:gsLst>
              <a:gs pos="0">
                <a:srgbClr val="E0A7F7">
                  <a:gamma/>
                  <a:shade val="46275"/>
                  <a:invGamma/>
                </a:srgbClr>
              </a:gs>
              <a:gs pos="50000">
                <a:srgbClr val="E0A7F7"/>
              </a:gs>
              <a:gs pos="100000">
                <a:srgbClr val="E0A7F7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Метод ПЭТ</a:t>
            </a:r>
            <a:endParaRPr lang="ru-RU" sz="200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44" y="3320549"/>
            <a:ext cx="2294237" cy="14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0753290"/>
              </p:ext>
            </p:extLst>
          </p:nvPr>
        </p:nvGraphicFramePr>
        <p:xfrm>
          <a:off x="1619672" y="2618206"/>
          <a:ext cx="6678536" cy="225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268"/>
                <a:gridCol w="3339268"/>
              </a:tblGrid>
              <a:tr h="2250953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Мозговой центр речи. ПЭТ - сканирование мозга во время речевого упражнения (чтение синонимов). Сканирование показывает области деятельности мозга (цвет), связанные с речью.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89204"/>
            <a:ext cx="3189734" cy="21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68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572" y="296653"/>
            <a:ext cx="7772400" cy="54006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Когнитивная нейрофизиология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04422" y="908720"/>
            <a:ext cx="2052637" cy="466725"/>
          </a:xfrm>
          <a:prstGeom prst="rect">
            <a:avLst/>
          </a:prstGeom>
          <a:gradFill rotWithShape="1">
            <a:gsLst>
              <a:gs pos="0">
                <a:srgbClr val="E0A7F7">
                  <a:gamma/>
                  <a:shade val="46275"/>
                  <a:invGamma/>
                </a:srgbClr>
              </a:gs>
              <a:gs pos="50000">
                <a:srgbClr val="E0A7F7"/>
              </a:gs>
              <a:gs pos="100000">
                <a:srgbClr val="E0A7F7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Метод ПЭТ</a:t>
            </a:r>
            <a:endParaRPr lang="ru-RU" sz="200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3953773"/>
              </p:ext>
            </p:extLst>
          </p:nvPr>
        </p:nvGraphicFramePr>
        <p:xfrm>
          <a:off x="190507" y="1663121"/>
          <a:ext cx="871296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Нормальный мозг.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Красный цвет в лобных долях коры указывает на высокую активность.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Мозг убийцы.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мозгу осужденного за убийство активность существенно меньше: сине-зеленый цвет.</a:t>
                      </a: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640" y="1735129"/>
            <a:ext cx="2324297" cy="16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9159146"/>
              </p:ext>
            </p:extLst>
          </p:nvPr>
        </p:nvGraphicFramePr>
        <p:xfrm>
          <a:off x="190507" y="3535329"/>
          <a:ext cx="87129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Томограмма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мозга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больного шизофренией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Томограмма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мозга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здорового человека </a:t>
                      </a: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0" y="3570894"/>
            <a:ext cx="2294237" cy="14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6604141"/>
              </p:ext>
            </p:extLst>
          </p:nvPr>
        </p:nvGraphicFramePr>
        <p:xfrm>
          <a:off x="190507" y="5157192"/>
          <a:ext cx="87129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Томограмма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мозга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здорового человека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Томограмма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мозга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больного Альцгеймера </a:t>
                      </a: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5" y="5191513"/>
            <a:ext cx="131553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6" y="5191513"/>
            <a:ext cx="130300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44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08" y="188640"/>
            <a:ext cx="8856984" cy="54006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стимуляции когнитивных процессов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042" y="1210146"/>
            <a:ext cx="22322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среды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1456" y="5938563"/>
            <a:ext cx="35643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Электрическая  стимуляция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8742"/>
            <a:ext cx="4176464" cy="28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156176" y="4091126"/>
            <a:ext cx="28083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Стереоскопические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изображения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7" name="Прямая со стрелкой 6"/>
          <p:cNvCxnSpPr>
            <a:stCxn id="110594" idx="2"/>
            <a:endCxn id="15" idx="0"/>
          </p:cNvCxnSpPr>
          <p:nvPr/>
        </p:nvCxnSpPr>
        <p:spPr>
          <a:xfrm flipH="1">
            <a:off x="1414166" y="728700"/>
            <a:ext cx="3157834" cy="481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10594" idx="2"/>
            <a:endCxn id="16" idx="0"/>
          </p:cNvCxnSpPr>
          <p:nvPr/>
        </p:nvCxnSpPr>
        <p:spPr>
          <a:xfrm flipH="1">
            <a:off x="2197418" y="728700"/>
            <a:ext cx="2374582" cy="1649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10594" idx="2"/>
            <a:endCxn id="18" idx="0"/>
          </p:cNvCxnSpPr>
          <p:nvPr/>
        </p:nvCxnSpPr>
        <p:spPr>
          <a:xfrm flipH="1">
            <a:off x="2628654" y="728700"/>
            <a:ext cx="1943346" cy="2268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0594" idx="2"/>
            <a:endCxn id="3" idx="0"/>
          </p:cNvCxnSpPr>
          <p:nvPr/>
        </p:nvCxnSpPr>
        <p:spPr>
          <a:xfrm flipH="1">
            <a:off x="3384709" y="728700"/>
            <a:ext cx="1187291" cy="4048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0594" idx="2"/>
            <a:endCxn id="20" idx="0"/>
          </p:cNvCxnSpPr>
          <p:nvPr/>
        </p:nvCxnSpPr>
        <p:spPr>
          <a:xfrm flipH="1">
            <a:off x="3813654" y="728700"/>
            <a:ext cx="758346" cy="520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0594" idx="2"/>
          </p:cNvCxnSpPr>
          <p:nvPr/>
        </p:nvCxnSpPr>
        <p:spPr>
          <a:xfrm>
            <a:off x="4572000" y="728700"/>
            <a:ext cx="2016224" cy="1414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0594" idx="2"/>
            <a:endCxn id="23" idx="0"/>
          </p:cNvCxnSpPr>
          <p:nvPr/>
        </p:nvCxnSpPr>
        <p:spPr>
          <a:xfrm>
            <a:off x="4572000" y="728700"/>
            <a:ext cx="2988332" cy="3362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5346" y="2142728"/>
            <a:ext cx="31550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Мысленное вращение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0502" y="2996952"/>
            <a:ext cx="27363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Звуковая стимуляция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5332" y="4777414"/>
            <a:ext cx="293875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Магнитная стимуляция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6202288"/>
            <a:ext cx="162813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7881" y="3743345"/>
            <a:ext cx="32097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стимуляция</a:t>
            </a:r>
          </a:p>
        </p:txBody>
      </p:sp>
      <p:cxnSp>
        <p:nvCxnSpPr>
          <p:cNvPr id="10" name="Прямая со стрелкой 9"/>
          <p:cNvCxnSpPr>
            <a:stCxn id="110594" idx="2"/>
            <a:endCxn id="25" idx="0"/>
          </p:cNvCxnSpPr>
          <p:nvPr/>
        </p:nvCxnSpPr>
        <p:spPr>
          <a:xfrm flipH="1">
            <a:off x="3222743" y="728700"/>
            <a:ext cx="1349257" cy="3014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2556" y="2378042"/>
            <a:ext cx="32097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Световая стимуляция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2032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Ассоциаци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268413"/>
            <a:ext cx="4535487" cy="5221287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525463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Имплицитное обучение</a:t>
            </a:r>
            <a:endParaRPr lang="ru-RU" sz="36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5900" y="1449388"/>
            <a:ext cx="8677275" cy="4932362"/>
            <a:chOff x="136" y="913"/>
            <a:chExt cx="5421" cy="3107"/>
          </a:xfrm>
        </p:grpSpPr>
        <p:grpSp>
          <p:nvGrpSpPr>
            <p:cNvPr id="32773" name="Group 44"/>
            <p:cNvGrpSpPr>
              <a:grpSpLocks/>
            </p:cNvGrpSpPr>
            <p:nvPr/>
          </p:nvGrpSpPr>
          <p:grpSpPr bwMode="auto">
            <a:xfrm>
              <a:off x="136" y="913"/>
              <a:ext cx="5421" cy="3107"/>
              <a:chOff x="136" y="913"/>
              <a:chExt cx="5421" cy="3107"/>
            </a:xfrm>
          </p:grpSpPr>
          <p:sp>
            <p:nvSpPr>
              <p:cNvPr id="32777" name="Text Box 5"/>
              <p:cNvSpPr txBox="1">
                <a:spLocks noChangeArrowheads="1"/>
              </p:cNvSpPr>
              <p:nvPr/>
            </p:nvSpPr>
            <p:spPr bwMode="auto">
              <a:xfrm>
                <a:off x="203" y="1095"/>
                <a:ext cx="77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>
                    <a:solidFill>
                      <a:prstClr val="black"/>
                    </a:solidFill>
                  </a:rPr>
                  <a:t>Объект</a:t>
                </a:r>
              </a:p>
            </p:txBody>
          </p:sp>
          <p:sp>
            <p:nvSpPr>
              <p:cNvPr id="32778" name="Text Box 6"/>
              <p:cNvSpPr txBox="1">
                <a:spLocks noChangeArrowheads="1"/>
              </p:cNvSpPr>
              <p:nvPr/>
            </p:nvSpPr>
            <p:spPr bwMode="auto">
              <a:xfrm>
                <a:off x="997" y="913"/>
                <a:ext cx="77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>
                    <a:solidFill>
                      <a:prstClr val="black"/>
                    </a:solidFill>
                  </a:rPr>
                  <a:t>Орган чувств</a:t>
                </a:r>
              </a:p>
            </p:txBody>
          </p:sp>
          <p:sp>
            <p:nvSpPr>
              <p:cNvPr id="32779" name="Text Box 7"/>
              <p:cNvSpPr txBox="1">
                <a:spLocks noChangeArrowheads="1"/>
              </p:cNvSpPr>
              <p:nvPr/>
            </p:nvSpPr>
            <p:spPr bwMode="auto">
              <a:xfrm>
                <a:off x="1927" y="913"/>
                <a:ext cx="86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>
                    <a:solidFill>
                      <a:prstClr val="black"/>
                    </a:solidFill>
                  </a:rPr>
                  <a:t>Нервная система</a:t>
                </a:r>
              </a:p>
            </p:txBody>
          </p:sp>
          <p:sp>
            <p:nvSpPr>
              <p:cNvPr id="3278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027"/>
                <a:ext cx="5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>
                    <a:solidFill>
                      <a:prstClr val="black"/>
                    </a:solidFill>
                  </a:rPr>
                  <a:t>Мозг</a:t>
                </a:r>
              </a:p>
            </p:txBody>
          </p:sp>
          <p:sp>
            <p:nvSpPr>
              <p:cNvPr id="32781" name="Text Box 9"/>
              <p:cNvSpPr txBox="1">
                <a:spLocks noChangeArrowheads="1"/>
              </p:cNvSpPr>
              <p:nvPr/>
            </p:nvSpPr>
            <p:spPr bwMode="auto">
              <a:xfrm>
                <a:off x="4445" y="1004"/>
                <a:ext cx="6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>
                    <a:solidFill>
                      <a:prstClr val="black"/>
                    </a:solidFill>
                  </a:rPr>
                  <a:t>Разум</a:t>
                </a:r>
              </a:p>
            </p:txBody>
          </p:sp>
          <p:sp>
            <p:nvSpPr>
              <p:cNvPr id="32782" name="Text Box 10"/>
              <p:cNvSpPr txBox="1">
                <a:spLocks noChangeArrowheads="1"/>
              </p:cNvSpPr>
              <p:nvPr/>
            </p:nvSpPr>
            <p:spPr bwMode="auto">
              <a:xfrm>
                <a:off x="1111" y="1616"/>
                <a:ext cx="521" cy="25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Глаз</a:t>
                </a:r>
              </a:p>
            </p:txBody>
          </p:sp>
          <p:sp>
            <p:nvSpPr>
              <p:cNvPr id="32783" name="Text Box 11"/>
              <p:cNvSpPr txBox="1">
                <a:spLocks noChangeArrowheads="1"/>
              </p:cNvSpPr>
              <p:nvPr/>
            </p:nvSpPr>
            <p:spPr bwMode="auto">
              <a:xfrm>
                <a:off x="1111" y="2409"/>
                <a:ext cx="544" cy="25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Рука</a:t>
                </a:r>
              </a:p>
            </p:txBody>
          </p:sp>
          <p:sp>
            <p:nvSpPr>
              <p:cNvPr id="32784" name="Text Box 12"/>
              <p:cNvSpPr txBox="1">
                <a:spLocks noChangeArrowheads="1"/>
              </p:cNvSpPr>
              <p:nvPr/>
            </p:nvSpPr>
            <p:spPr bwMode="auto">
              <a:xfrm>
                <a:off x="1111" y="3181"/>
                <a:ext cx="545" cy="25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Ухо</a:t>
                </a:r>
              </a:p>
            </p:txBody>
          </p:sp>
          <p:sp>
            <p:nvSpPr>
              <p:cNvPr id="32785" name="Text Box 13"/>
              <p:cNvSpPr txBox="1">
                <a:spLocks noChangeArrowheads="1"/>
              </p:cNvSpPr>
              <p:nvPr/>
            </p:nvSpPr>
            <p:spPr bwMode="auto">
              <a:xfrm>
                <a:off x="1859" y="1525"/>
                <a:ext cx="1066" cy="44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Зрительные нервы</a:t>
                </a:r>
              </a:p>
            </p:txBody>
          </p:sp>
          <p:sp>
            <p:nvSpPr>
              <p:cNvPr id="32786" name="Text Box 14"/>
              <p:cNvSpPr txBox="1">
                <a:spLocks noChangeArrowheads="1"/>
              </p:cNvSpPr>
              <p:nvPr/>
            </p:nvSpPr>
            <p:spPr bwMode="auto">
              <a:xfrm>
                <a:off x="1882" y="2319"/>
                <a:ext cx="1066" cy="44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Тактильные нервы</a:t>
                </a:r>
              </a:p>
            </p:txBody>
          </p:sp>
          <p:sp>
            <p:nvSpPr>
              <p:cNvPr id="32787" name="Text Box 15"/>
              <p:cNvSpPr txBox="1">
                <a:spLocks noChangeArrowheads="1"/>
              </p:cNvSpPr>
              <p:nvPr/>
            </p:nvSpPr>
            <p:spPr bwMode="auto">
              <a:xfrm>
                <a:off x="1882" y="3091"/>
                <a:ext cx="1066" cy="44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Слуховые нервы</a:t>
                </a:r>
              </a:p>
            </p:txBody>
          </p:sp>
          <p:sp>
            <p:nvSpPr>
              <p:cNvPr id="32788" name="Text Box 16"/>
              <p:cNvSpPr txBox="1">
                <a:spLocks noChangeArrowheads="1"/>
              </p:cNvSpPr>
              <p:nvPr/>
            </p:nvSpPr>
            <p:spPr bwMode="auto">
              <a:xfrm>
                <a:off x="3220" y="1434"/>
                <a:ext cx="817" cy="6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Область зрения в мозге</a:t>
                </a:r>
              </a:p>
            </p:txBody>
          </p:sp>
          <p:sp>
            <p:nvSpPr>
              <p:cNvPr id="32789" name="Text Box 17"/>
              <p:cNvSpPr txBox="1">
                <a:spLocks noChangeArrowheads="1"/>
              </p:cNvSpPr>
              <p:nvPr/>
            </p:nvSpPr>
            <p:spPr bwMode="auto">
              <a:xfrm>
                <a:off x="3220" y="2228"/>
                <a:ext cx="839" cy="6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Область осязания в мозге</a:t>
                </a:r>
              </a:p>
            </p:txBody>
          </p:sp>
          <p:sp>
            <p:nvSpPr>
              <p:cNvPr id="32790" name="Text Box 18"/>
              <p:cNvSpPr txBox="1">
                <a:spLocks noChangeArrowheads="1"/>
              </p:cNvSpPr>
              <p:nvPr/>
            </p:nvSpPr>
            <p:spPr bwMode="auto">
              <a:xfrm>
                <a:off x="3220" y="2999"/>
                <a:ext cx="862" cy="6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Область слуха в мозге</a:t>
                </a:r>
              </a:p>
            </p:txBody>
          </p:sp>
          <p:sp>
            <p:nvSpPr>
              <p:cNvPr id="32791" name="Text Box 21"/>
              <p:cNvSpPr txBox="1">
                <a:spLocks noChangeArrowheads="1"/>
              </p:cNvSpPr>
              <p:nvPr/>
            </p:nvSpPr>
            <p:spPr bwMode="auto">
              <a:xfrm>
                <a:off x="4332" y="2999"/>
                <a:ext cx="1225" cy="634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Ощущение слышания слова «стул»</a:t>
                </a:r>
              </a:p>
            </p:txBody>
          </p:sp>
          <p:sp>
            <p:nvSpPr>
              <p:cNvPr id="32792" name="Text Box 22"/>
              <p:cNvSpPr txBox="1">
                <a:spLocks noChangeArrowheads="1"/>
              </p:cNvSpPr>
              <p:nvPr/>
            </p:nvSpPr>
            <p:spPr bwMode="auto">
              <a:xfrm>
                <a:off x="181" y="1616"/>
                <a:ext cx="5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Стул</a:t>
                </a:r>
              </a:p>
            </p:txBody>
          </p:sp>
          <p:sp>
            <p:nvSpPr>
              <p:cNvPr id="32793" name="Text Box 23"/>
              <p:cNvSpPr txBox="1">
                <a:spLocks noChangeArrowheads="1"/>
              </p:cNvSpPr>
              <p:nvPr/>
            </p:nvSpPr>
            <p:spPr bwMode="auto">
              <a:xfrm>
                <a:off x="181" y="2409"/>
                <a:ext cx="5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Стул</a:t>
                </a:r>
              </a:p>
            </p:txBody>
          </p:sp>
          <p:sp>
            <p:nvSpPr>
              <p:cNvPr id="32794" name="Text Box 24"/>
              <p:cNvSpPr txBox="1">
                <a:spLocks noChangeArrowheads="1"/>
              </p:cNvSpPr>
              <p:nvPr/>
            </p:nvSpPr>
            <p:spPr bwMode="auto">
              <a:xfrm>
                <a:off x="136" y="2931"/>
                <a:ext cx="749" cy="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«Стул» </a:t>
                </a:r>
                <a:r>
                  <a:rPr lang="ru-RU">
                    <a:solidFill>
                      <a:prstClr val="black"/>
                    </a:solidFill>
                  </a:rPr>
                  <a:t>(слово, произне-сённое матерью</a:t>
                </a:r>
              </a:p>
            </p:txBody>
          </p:sp>
          <p:cxnSp>
            <p:nvCxnSpPr>
              <p:cNvPr id="32795" name="AutoShape 28"/>
              <p:cNvCxnSpPr>
                <a:cxnSpLocks noChangeShapeType="1"/>
                <a:stCxn id="32792" idx="3"/>
                <a:endCxn id="32782" idx="1"/>
              </p:cNvCxnSpPr>
              <p:nvPr/>
            </p:nvCxnSpPr>
            <p:spPr bwMode="auto">
              <a:xfrm>
                <a:off x="748" y="1741"/>
                <a:ext cx="363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796" name="AutoShape 29"/>
              <p:cNvCxnSpPr>
                <a:cxnSpLocks noChangeShapeType="1"/>
                <a:stCxn id="32782" idx="3"/>
                <a:endCxn id="32785" idx="1"/>
              </p:cNvCxnSpPr>
              <p:nvPr/>
            </p:nvCxnSpPr>
            <p:spPr bwMode="auto">
              <a:xfrm>
                <a:off x="1632" y="1744"/>
                <a:ext cx="227" cy="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797" name="AutoShape 30"/>
              <p:cNvCxnSpPr>
                <a:cxnSpLocks noChangeShapeType="1"/>
                <a:stCxn id="32785" idx="3"/>
                <a:endCxn id="32788" idx="1"/>
              </p:cNvCxnSpPr>
              <p:nvPr/>
            </p:nvCxnSpPr>
            <p:spPr bwMode="auto">
              <a:xfrm>
                <a:off x="2925" y="1749"/>
                <a:ext cx="295" cy="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798" name="AutoShape 31"/>
              <p:cNvCxnSpPr>
                <a:cxnSpLocks noChangeShapeType="1"/>
                <a:stCxn id="32788" idx="3"/>
                <a:endCxn id="32809" idx="1"/>
              </p:cNvCxnSpPr>
              <p:nvPr/>
            </p:nvCxnSpPr>
            <p:spPr bwMode="auto">
              <a:xfrm flipV="1">
                <a:off x="4037" y="1751"/>
                <a:ext cx="295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799" name="AutoShape 32"/>
              <p:cNvCxnSpPr>
                <a:cxnSpLocks noChangeShapeType="1"/>
                <a:stCxn id="32793" idx="3"/>
                <a:endCxn id="32783" idx="1"/>
              </p:cNvCxnSpPr>
              <p:nvPr/>
            </p:nvCxnSpPr>
            <p:spPr bwMode="auto">
              <a:xfrm>
                <a:off x="748" y="2534"/>
                <a:ext cx="363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00" name="AutoShape 33"/>
              <p:cNvCxnSpPr>
                <a:cxnSpLocks noChangeShapeType="1"/>
                <a:stCxn id="32783" idx="3"/>
                <a:endCxn id="32786" idx="1"/>
              </p:cNvCxnSpPr>
              <p:nvPr/>
            </p:nvCxnSpPr>
            <p:spPr bwMode="auto">
              <a:xfrm>
                <a:off x="1655" y="2537"/>
                <a:ext cx="227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01" name="AutoShape 34"/>
              <p:cNvCxnSpPr>
                <a:cxnSpLocks noChangeShapeType="1"/>
                <a:stCxn id="32786" idx="3"/>
                <a:endCxn id="32789" idx="1"/>
              </p:cNvCxnSpPr>
              <p:nvPr/>
            </p:nvCxnSpPr>
            <p:spPr bwMode="auto">
              <a:xfrm>
                <a:off x="2948" y="2543"/>
                <a:ext cx="272" cy="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02" name="AutoShape 35"/>
              <p:cNvCxnSpPr>
                <a:cxnSpLocks noChangeShapeType="1"/>
                <a:stCxn id="32789" idx="3"/>
                <a:endCxn id="32811" idx="1"/>
              </p:cNvCxnSpPr>
              <p:nvPr/>
            </p:nvCxnSpPr>
            <p:spPr bwMode="auto">
              <a:xfrm flipV="1">
                <a:off x="4059" y="2545"/>
                <a:ext cx="273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03" name="AutoShape 36"/>
              <p:cNvCxnSpPr>
                <a:cxnSpLocks noChangeShapeType="1"/>
              </p:cNvCxnSpPr>
              <p:nvPr/>
            </p:nvCxnSpPr>
            <p:spPr bwMode="auto">
              <a:xfrm>
                <a:off x="748" y="3317"/>
                <a:ext cx="363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04" name="AutoShape 37"/>
              <p:cNvCxnSpPr>
                <a:cxnSpLocks noChangeShapeType="1"/>
                <a:stCxn id="32784" idx="3"/>
                <a:endCxn id="32787" idx="1"/>
              </p:cNvCxnSpPr>
              <p:nvPr/>
            </p:nvCxnSpPr>
            <p:spPr bwMode="auto">
              <a:xfrm>
                <a:off x="1656" y="3309"/>
                <a:ext cx="226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05" name="AutoShape 38"/>
              <p:cNvCxnSpPr>
                <a:cxnSpLocks noChangeShapeType="1"/>
                <a:stCxn id="32787" idx="3"/>
                <a:endCxn id="32790" idx="1"/>
              </p:cNvCxnSpPr>
              <p:nvPr/>
            </p:nvCxnSpPr>
            <p:spPr bwMode="auto">
              <a:xfrm>
                <a:off x="2948" y="3315"/>
                <a:ext cx="272" cy="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06" name="AutoShape 39"/>
              <p:cNvCxnSpPr>
                <a:cxnSpLocks noChangeShapeType="1"/>
                <a:stCxn id="32790" idx="3"/>
                <a:endCxn id="32791" idx="1"/>
              </p:cNvCxnSpPr>
              <p:nvPr/>
            </p:nvCxnSpPr>
            <p:spPr bwMode="auto">
              <a:xfrm flipV="1">
                <a:off x="4082" y="3316"/>
                <a:ext cx="250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2807" name="Line 40"/>
              <p:cNvSpPr>
                <a:spLocks noChangeShapeType="1"/>
              </p:cNvSpPr>
              <p:nvPr/>
            </p:nvSpPr>
            <p:spPr bwMode="auto">
              <a:xfrm flipH="1" flipV="1">
                <a:off x="4173" y="1117"/>
                <a:ext cx="23" cy="290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808" name="Rectangle 41"/>
              <p:cNvSpPr>
                <a:spLocks noChangeArrowheads="1"/>
              </p:cNvSpPr>
              <p:nvPr/>
            </p:nvSpPr>
            <p:spPr bwMode="auto">
              <a:xfrm>
                <a:off x="4853" y="2047"/>
                <a:ext cx="182" cy="181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809" name="Text Box 19"/>
              <p:cNvSpPr txBox="1">
                <a:spLocks noChangeArrowheads="1"/>
              </p:cNvSpPr>
              <p:nvPr/>
            </p:nvSpPr>
            <p:spPr bwMode="auto">
              <a:xfrm>
                <a:off x="4332" y="1434"/>
                <a:ext cx="1179" cy="634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Ощущение видения «стула»</a:t>
                </a:r>
              </a:p>
            </p:txBody>
          </p:sp>
          <p:sp>
            <p:nvSpPr>
              <p:cNvPr id="32810" name="Rectangle 42"/>
              <p:cNvSpPr>
                <a:spLocks noChangeArrowheads="1"/>
              </p:cNvSpPr>
              <p:nvPr/>
            </p:nvSpPr>
            <p:spPr bwMode="auto">
              <a:xfrm>
                <a:off x="4830" y="2863"/>
                <a:ext cx="182" cy="136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811" name="Text Box 20"/>
              <p:cNvSpPr txBox="1">
                <a:spLocks noChangeArrowheads="1"/>
              </p:cNvSpPr>
              <p:nvPr/>
            </p:nvSpPr>
            <p:spPr bwMode="auto">
              <a:xfrm>
                <a:off x="4332" y="2228"/>
                <a:ext cx="1224" cy="634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>
                    <a:solidFill>
                      <a:prstClr val="black"/>
                    </a:solidFill>
                  </a:rPr>
                  <a:t>Ощущение чувствования «стула»</a:t>
                </a:r>
              </a:p>
            </p:txBody>
          </p:sp>
          <p:sp>
            <p:nvSpPr>
              <p:cNvPr id="32812" name="Rectangle 43"/>
              <p:cNvSpPr>
                <a:spLocks noChangeArrowheads="1"/>
              </p:cNvSpPr>
              <p:nvPr/>
            </p:nvSpPr>
            <p:spPr bwMode="auto">
              <a:xfrm>
                <a:off x="4853" y="3634"/>
                <a:ext cx="182" cy="181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774" name="Group 48"/>
            <p:cNvGrpSpPr>
              <a:grpSpLocks/>
            </p:cNvGrpSpPr>
            <p:nvPr/>
          </p:nvGrpSpPr>
          <p:grpSpPr bwMode="auto">
            <a:xfrm>
              <a:off x="4332" y="1434"/>
              <a:ext cx="1224" cy="2382"/>
              <a:chOff x="4332" y="1434"/>
              <a:chExt cx="1224" cy="2382"/>
            </a:xfrm>
          </p:grpSpPr>
          <p:sp>
            <p:nvSpPr>
              <p:cNvPr id="32775" name="Freeform 46"/>
              <p:cNvSpPr>
                <a:spLocks/>
              </p:cNvSpPr>
              <p:nvPr/>
            </p:nvSpPr>
            <p:spPr bwMode="auto">
              <a:xfrm>
                <a:off x="4332" y="1434"/>
                <a:ext cx="1179" cy="2359"/>
              </a:xfrm>
              <a:custGeom>
                <a:avLst/>
                <a:gdLst>
                  <a:gd name="T0" fmla="*/ 1179 w 1179"/>
                  <a:gd name="T1" fmla="*/ 0 h 2359"/>
                  <a:gd name="T2" fmla="*/ 0 w 1179"/>
                  <a:gd name="T3" fmla="*/ 0 h 2359"/>
                  <a:gd name="T4" fmla="*/ 0 w 1179"/>
                  <a:gd name="T5" fmla="*/ 635 h 2359"/>
                  <a:gd name="T6" fmla="*/ 521 w 1179"/>
                  <a:gd name="T7" fmla="*/ 635 h 2359"/>
                  <a:gd name="T8" fmla="*/ 521 w 1179"/>
                  <a:gd name="T9" fmla="*/ 794 h 2359"/>
                  <a:gd name="T10" fmla="*/ 0 w 1179"/>
                  <a:gd name="T11" fmla="*/ 794 h 2359"/>
                  <a:gd name="T12" fmla="*/ 0 w 1179"/>
                  <a:gd name="T13" fmla="*/ 1429 h 2359"/>
                  <a:gd name="T14" fmla="*/ 498 w 1179"/>
                  <a:gd name="T15" fmla="*/ 1429 h 2359"/>
                  <a:gd name="T16" fmla="*/ 498 w 1179"/>
                  <a:gd name="T17" fmla="*/ 1565 h 2359"/>
                  <a:gd name="T18" fmla="*/ 0 w 1179"/>
                  <a:gd name="T19" fmla="*/ 1565 h 2359"/>
                  <a:gd name="T20" fmla="*/ 0 w 1179"/>
                  <a:gd name="T21" fmla="*/ 2200 h 2359"/>
                  <a:gd name="T22" fmla="*/ 521 w 1179"/>
                  <a:gd name="T23" fmla="*/ 2200 h 2359"/>
                  <a:gd name="T24" fmla="*/ 521 w 1179"/>
                  <a:gd name="T25" fmla="*/ 2359 h 2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9"/>
                  <a:gd name="T40" fmla="*/ 0 h 2359"/>
                  <a:gd name="T41" fmla="*/ 1179 w 1179"/>
                  <a:gd name="T42" fmla="*/ 2359 h 2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9" h="2359">
                    <a:moveTo>
                      <a:pt x="1179" y="0"/>
                    </a:moveTo>
                    <a:lnTo>
                      <a:pt x="0" y="0"/>
                    </a:lnTo>
                    <a:lnTo>
                      <a:pt x="0" y="635"/>
                    </a:lnTo>
                    <a:lnTo>
                      <a:pt x="521" y="635"/>
                    </a:lnTo>
                    <a:lnTo>
                      <a:pt x="521" y="794"/>
                    </a:lnTo>
                    <a:lnTo>
                      <a:pt x="0" y="794"/>
                    </a:lnTo>
                    <a:lnTo>
                      <a:pt x="0" y="1429"/>
                    </a:lnTo>
                    <a:lnTo>
                      <a:pt x="498" y="1429"/>
                    </a:lnTo>
                    <a:lnTo>
                      <a:pt x="498" y="1565"/>
                    </a:lnTo>
                    <a:lnTo>
                      <a:pt x="0" y="1565"/>
                    </a:lnTo>
                    <a:lnTo>
                      <a:pt x="0" y="2200"/>
                    </a:lnTo>
                    <a:lnTo>
                      <a:pt x="521" y="2200"/>
                    </a:lnTo>
                    <a:lnTo>
                      <a:pt x="521" y="235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776" name="Freeform 47"/>
              <p:cNvSpPr>
                <a:spLocks/>
              </p:cNvSpPr>
              <p:nvPr/>
            </p:nvSpPr>
            <p:spPr bwMode="auto">
              <a:xfrm>
                <a:off x="5012" y="1434"/>
                <a:ext cx="544" cy="2382"/>
              </a:xfrm>
              <a:custGeom>
                <a:avLst/>
                <a:gdLst>
                  <a:gd name="T0" fmla="*/ 499 w 544"/>
                  <a:gd name="T1" fmla="*/ 0 h 2382"/>
                  <a:gd name="T2" fmla="*/ 499 w 544"/>
                  <a:gd name="T3" fmla="*/ 635 h 2382"/>
                  <a:gd name="T4" fmla="*/ 23 w 544"/>
                  <a:gd name="T5" fmla="*/ 635 h 2382"/>
                  <a:gd name="T6" fmla="*/ 23 w 544"/>
                  <a:gd name="T7" fmla="*/ 794 h 2382"/>
                  <a:gd name="T8" fmla="*/ 544 w 544"/>
                  <a:gd name="T9" fmla="*/ 794 h 2382"/>
                  <a:gd name="T10" fmla="*/ 544 w 544"/>
                  <a:gd name="T11" fmla="*/ 1429 h 2382"/>
                  <a:gd name="T12" fmla="*/ 0 w 544"/>
                  <a:gd name="T13" fmla="*/ 1429 h 2382"/>
                  <a:gd name="T14" fmla="*/ 0 w 544"/>
                  <a:gd name="T15" fmla="*/ 1565 h 2382"/>
                  <a:gd name="T16" fmla="*/ 544 w 544"/>
                  <a:gd name="T17" fmla="*/ 1565 h 2382"/>
                  <a:gd name="T18" fmla="*/ 544 w 544"/>
                  <a:gd name="T19" fmla="*/ 2200 h 2382"/>
                  <a:gd name="T20" fmla="*/ 23 w 544"/>
                  <a:gd name="T21" fmla="*/ 2200 h 2382"/>
                  <a:gd name="T22" fmla="*/ 23 w 544"/>
                  <a:gd name="T23" fmla="*/ 2382 h 23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4"/>
                  <a:gd name="T37" fmla="*/ 0 h 2382"/>
                  <a:gd name="T38" fmla="*/ 544 w 544"/>
                  <a:gd name="T39" fmla="*/ 2382 h 23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4" h="2382">
                    <a:moveTo>
                      <a:pt x="499" y="0"/>
                    </a:moveTo>
                    <a:lnTo>
                      <a:pt x="499" y="635"/>
                    </a:lnTo>
                    <a:lnTo>
                      <a:pt x="23" y="635"/>
                    </a:lnTo>
                    <a:lnTo>
                      <a:pt x="23" y="794"/>
                    </a:lnTo>
                    <a:lnTo>
                      <a:pt x="544" y="794"/>
                    </a:lnTo>
                    <a:lnTo>
                      <a:pt x="544" y="1429"/>
                    </a:lnTo>
                    <a:lnTo>
                      <a:pt x="0" y="1429"/>
                    </a:lnTo>
                    <a:lnTo>
                      <a:pt x="0" y="1565"/>
                    </a:lnTo>
                    <a:lnTo>
                      <a:pt x="544" y="1565"/>
                    </a:lnTo>
                    <a:lnTo>
                      <a:pt x="544" y="2200"/>
                    </a:lnTo>
                    <a:lnTo>
                      <a:pt x="23" y="2200"/>
                    </a:lnTo>
                    <a:lnTo>
                      <a:pt x="23" y="238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4652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8" y="96097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 понимания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4" y="2707579"/>
            <a:ext cx="3180545" cy="18499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362" y="6005492"/>
            <a:ext cx="865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Горелов И.Н., Седов К.Ф. Основы психолингвистики. Учебное пособие. - М.: Издательство “Лабиринт”, 1998, с. 80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259577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dirty="0">
                <a:solidFill>
                  <a:prstClr val="black"/>
                </a:solidFill>
                <a:latin typeface="Arial"/>
              </a:rPr>
              <a:t>«1. Капитан –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адьютанту</a:t>
            </a:r>
            <a:r>
              <a:rPr lang="ru-RU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just">
              <a:lnSpc>
                <a:spcPct val="105000"/>
              </a:lnSpc>
            </a:pPr>
            <a:r>
              <a:rPr lang="ru-RU" dirty="0">
                <a:solidFill>
                  <a:prstClr val="black"/>
                </a:solidFill>
                <a:latin typeface="Arial"/>
              </a:rPr>
              <a:t>«Как вы знаете, завтра произойдет солнечное затмение, а это бывает не каждый день. Соберите личный состав завтра в 5 часов на плацу в походной одежде. Они смогут наблюдать это явление, а я дам им необходимые объяснения. Если будет идти дождь, то наблюдать будет нечего, так что в таком случае оставьте людей в казарме». ...</a:t>
            </a:r>
          </a:p>
          <a:p>
            <a:pPr algn="just">
              <a:lnSpc>
                <a:spcPct val="105000"/>
              </a:lnSpc>
            </a:pPr>
            <a:r>
              <a:rPr lang="ru-RU" dirty="0">
                <a:solidFill>
                  <a:prstClr val="black"/>
                </a:solidFill>
                <a:latin typeface="Arial"/>
              </a:rPr>
              <a:t>5. Один солдат – другому:</a:t>
            </a:r>
          </a:p>
          <a:p>
            <a:pPr algn="just">
              <a:lnSpc>
                <a:spcPct val="105000"/>
              </a:lnSpc>
            </a:pPr>
            <a:r>
              <a:rPr lang="ru-RU" dirty="0">
                <a:solidFill>
                  <a:prstClr val="black"/>
                </a:solidFill>
                <a:latin typeface="Arial"/>
              </a:rPr>
              <a:t>«Завтра в самую рань, в 5 часов, солнце на плацу произведет затмение капитана в казарме. Если будет дождливо, то это редкое явление состоится в походной одежде, а это бывает не каждый день».</a:t>
            </a:r>
          </a:p>
        </p:txBody>
      </p:sp>
    </p:spTree>
    <p:extLst>
      <p:ext uri="{BB962C8B-B14F-4D97-AF65-F5344CB8AC3E}">
        <p14:creationId xmlns="" xmlns:p14="http://schemas.microsoft.com/office/powerpoint/2010/main" val="40458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8" y="96097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 понимания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62" y="6005492"/>
            <a:ext cx="865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Горелов И.Н., Седов К.Ф. Основы психолингвистики. Учебное пособие. - М.: Издательство “Лабиринт”, 1998, с. 84.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796" y="1772816"/>
            <a:ext cx="5869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Здрасьте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парик! Сколько мет тебя не видел! - Привет дружище! Очень рад тебя обидеть! - Ну, растаскивай, как у меня дела? - Да в общем, с нашим не жалуюсь. Все в тебя нормально».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3380" y="1225521"/>
            <a:ext cx="22055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Исходный текст: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556" y="4077072"/>
            <a:ext cx="59995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«Здравствуй, старик! Сколько зим, сколько лет тебя не видел! - Привет дружище! Очень рад тебя видеть! - Ну, рассказывай, как у тебя дела? - Да в общем, знаешь, не жалуюсь. Всё у меня нормально».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6964" y="3445208"/>
            <a:ext cx="19464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текста: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09" y="2183145"/>
            <a:ext cx="26463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78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95288" y="1989138"/>
            <a:ext cx="2124075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Д.Н. Узнадзе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68313" y="3429000"/>
            <a:ext cx="1943100" cy="40640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Мамлына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1908175" cy="406400"/>
          </a:xfrm>
          <a:prstGeom prst="rect">
            <a:avLst/>
          </a:prstGeom>
          <a:solidFill>
            <a:srgbClr val="00FFCC"/>
          </a:solidFill>
          <a:ln w="9360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Жакарэг</a:t>
            </a:r>
          </a:p>
        </p:txBody>
      </p:sp>
      <p:sp>
        <p:nvSpPr>
          <p:cNvPr id="11270" name="Freeform 5"/>
          <p:cNvSpPr>
            <a:spLocks noChangeArrowheads="1"/>
          </p:cNvSpPr>
          <p:nvPr/>
        </p:nvSpPr>
        <p:spPr bwMode="auto">
          <a:xfrm>
            <a:off x="3325813" y="2062163"/>
            <a:ext cx="1317625" cy="1328737"/>
          </a:xfrm>
          <a:custGeom>
            <a:avLst/>
            <a:gdLst>
              <a:gd name="T0" fmla="*/ 544 w 736"/>
              <a:gd name="T1" fmla="*/ 597 h 837"/>
              <a:gd name="T2" fmla="*/ 496 w 736"/>
              <a:gd name="T3" fmla="*/ 453 h 837"/>
              <a:gd name="T4" fmla="*/ 480 w 736"/>
              <a:gd name="T5" fmla="*/ 405 h 837"/>
              <a:gd name="T6" fmla="*/ 440 w 736"/>
              <a:gd name="T7" fmla="*/ 301 h 837"/>
              <a:gd name="T8" fmla="*/ 456 w 736"/>
              <a:gd name="T9" fmla="*/ 69 h 837"/>
              <a:gd name="T10" fmla="*/ 496 w 736"/>
              <a:gd name="T11" fmla="*/ 21 h 837"/>
              <a:gd name="T12" fmla="*/ 544 w 736"/>
              <a:gd name="T13" fmla="*/ 5 h 837"/>
              <a:gd name="T14" fmla="*/ 696 w 736"/>
              <a:gd name="T15" fmla="*/ 45 h 837"/>
              <a:gd name="T16" fmla="*/ 688 w 736"/>
              <a:gd name="T17" fmla="*/ 253 h 837"/>
              <a:gd name="T18" fmla="*/ 512 w 736"/>
              <a:gd name="T19" fmla="*/ 341 h 837"/>
              <a:gd name="T20" fmla="*/ 344 w 736"/>
              <a:gd name="T21" fmla="*/ 397 h 837"/>
              <a:gd name="T22" fmla="*/ 296 w 736"/>
              <a:gd name="T23" fmla="*/ 429 h 837"/>
              <a:gd name="T24" fmla="*/ 272 w 736"/>
              <a:gd name="T25" fmla="*/ 445 h 837"/>
              <a:gd name="T26" fmla="*/ 272 w 736"/>
              <a:gd name="T27" fmla="*/ 629 h 837"/>
              <a:gd name="T28" fmla="*/ 456 w 736"/>
              <a:gd name="T29" fmla="*/ 709 h 837"/>
              <a:gd name="T30" fmla="*/ 640 w 736"/>
              <a:gd name="T31" fmla="*/ 701 h 837"/>
              <a:gd name="T32" fmla="*/ 720 w 736"/>
              <a:gd name="T33" fmla="*/ 581 h 837"/>
              <a:gd name="T34" fmla="*/ 736 w 736"/>
              <a:gd name="T35" fmla="*/ 533 h 837"/>
              <a:gd name="T36" fmla="*/ 728 w 736"/>
              <a:gd name="T37" fmla="*/ 341 h 837"/>
              <a:gd name="T38" fmla="*/ 640 w 736"/>
              <a:gd name="T39" fmla="*/ 237 h 837"/>
              <a:gd name="T40" fmla="*/ 440 w 736"/>
              <a:gd name="T41" fmla="*/ 165 h 837"/>
              <a:gd name="T42" fmla="*/ 24 w 736"/>
              <a:gd name="T43" fmla="*/ 221 h 837"/>
              <a:gd name="T44" fmla="*/ 8 w 736"/>
              <a:gd name="T45" fmla="*/ 269 h 837"/>
              <a:gd name="T46" fmla="*/ 0 w 736"/>
              <a:gd name="T47" fmla="*/ 293 h 837"/>
              <a:gd name="T48" fmla="*/ 16 w 736"/>
              <a:gd name="T49" fmla="*/ 653 h 837"/>
              <a:gd name="T50" fmla="*/ 56 w 736"/>
              <a:gd name="T51" fmla="*/ 709 h 837"/>
              <a:gd name="T52" fmla="*/ 88 w 736"/>
              <a:gd name="T53" fmla="*/ 781 h 837"/>
              <a:gd name="T54" fmla="*/ 96 w 736"/>
              <a:gd name="T55" fmla="*/ 805 h 837"/>
              <a:gd name="T56" fmla="*/ 240 w 736"/>
              <a:gd name="T57" fmla="*/ 837 h 837"/>
              <a:gd name="T58" fmla="*/ 456 w 736"/>
              <a:gd name="T59" fmla="*/ 829 h 837"/>
              <a:gd name="T60" fmla="*/ 512 w 736"/>
              <a:gd name="T61" fmla="*/ 741 h 837"/>
              <a:gd name="T62" fmla="*/ 528 w 736"/>
              <a:gd name="T63" fmla="*/ 717 h 837"/>
              <a:gd name="T64" fmla="*/ 528 w 736"/>
              <a:gd name="T65" fmla="*/ 533 h 8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36"/>
              <a:gd name="T100" fmla="*/ 0 h 837"/>
              <a:gd name="T101" fmla="*/ 736 w 736"/>
              <a:gd name="T102" fmla="*/ 837 h 8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36" h="837">
                <a:moveTo>
                  <a:pt x="544" y="597"/>
                </a:moveTo>
                <a:cubicBezTo>
                  <a:pt x="528" y="549"/>
                  <a:pt x="512" y="501"/>
                  <a:pt x="496" y="453"/>
                </a:cubicBezTo>
                <a:cubicBezTo>
                  <a:pt x="491" y="437"/>
                  <a:pt x="489" y="419"/>
                  <a:pt x="480" y="405"/>
                </a:cubicBezTo>
                <a:cubicBezTo>
                  <a:pt x="458" y="373"/>
                  <a:pt x="449" y="338"/>
                  <a:pt x="440" y="301"/>
                </a:cubicBezTo>
                <a:cubicBezTo>
                  <a:pt x="443" y="224"/>
                  <a:pt x="421" y="138"/>
                  <a:pt x="456" y="69"/>
                </a:cubicBezTo>
                <a:cubicBezTo>
                  <a:pt x="463" y="56"/>
                  <a:pt x="484" y="28"/>
                  <a:pt x="496" y="21"/>
                </a:cubicBezTo>
                <a:cubicBezTo>
                  <a:pt x="511" y="13"/>
                  <a:pt x="544" y="5"/>
                  <a:pt x="544" y="5"/>
                </a:cubicBezTo>
                <a:cubicBezTo>
                  <a:pt x="594" y="10"/>
                  <a:pt x="666" y="0"/>
                  <a:pt x="696" y="45"/>
                </a:cubicBezTo>
                <a:cubicBezTo>
                  <a:pt x="693" y="114"/>
                  <a:pt x="693" y="184"/>
                  <a:pt x="688" y="253"/>
                </a:cubicBezTo>
                <a:cubicBezTo>
                  <a:pt x="683" y="323"/>
                  <a:pt x="559" y="335"/>
                  <a:pt x="512" y="341"/>
                </a:cubicBezTo>
                <a:cubicBezTo>
                  <a:pt x="476" y="353"/>
                  <a:pt x="373" y="377"/>
                  <a:pt x="344" y="397"/>
                </a:cubicBezTo>
                <a:cubicBezTo>
                  <a:pt x="328" y="408"/>
                  <a:pt x="312" y="418"/>
                  <a:pt x="296" y="429"/>
                </a:cubicBezTo>
                <a:cubicBezTo>
                  <a:pt x="288" y="434"/>
                  <a:pt x="272" y="445"/>
                  <a:pt x="272" y="445"/>
                </a:cubicBezTo>
                <a:cubicBezTo>
                  <a:pt x="248" y="516"/>
                  <a:pt x="255" y="485"/>
                  <a:pt x="272" y="629"/>
                </a:cubicBezTo>
                <a:cubicBezTo>
                  <a:pt x="283" y="721"/>
                  <a:pt x="386" y="703"/>
                  <a:pt x="456" y="709"/>
                </a:cubicBezTo>
                <a:cubicBezTo>
                  <a:pt x="517" y="706"/>
                  <a:pt x="579" y="710"/>
                  <a:pt x="640" y="701"/>
                </a:cubicBezTo>
                <a:cubicBezTo>
                  <a:pt x="654" y="699"/>
                  <a:pt x="718" y="588"/>
                  <a:pt x="720" y="581"/>
                </a:cubicBezTo>
                <a:cubicBezTo>
                  <a:pt x="725" y="565"/>
                  <a:pt x="736" y="533"/>
                  <a:pt x="736" y="533"/>
                </a:cubicBezTo>
                <a:cubicBezTo>
                  <a:pt x="733" y="469"/>
                  <a:pt x="733" y="405"/>
                  <a:pt x="728" y="341"/>
                </a:cubicBezTo>
                <a:cubicBezTo>
                  <a:pt x="724" y="288"/>
                  <a:pt x="677" y="262"/>
                  <a:pt x="640" y="237"/>
                </a:cubicBezTo>
                <a:cubicBezTo>
                  <a:pt x="582" y="198"/>
                  <a:pt x="509" y="175"/>
                  <a:pt x="440" y="165"/>
                </a:cubicBezTo>
                <a:cubicBezTo>
                  <a:pt x="321" y="170"/>
                  <a:pt x="134" y="147"/>
                  <a:pt x="24" y="221"/>
                </a:cubicBezTo>
                <a:cubicBezTo>
                  <a:pt x="19" y="237"/>
                  <a:pt x="13" y="253"/>
                  <a:pt x="8" y="269"/>
                </a:cubicBezTo>
                <a:cubicBezTo>
                  <a:pt x="5" y="277"/>
                  <a:pt x="0" y="293"/>
                  <a:pt x="0" y="293"/>
                </a:cubicBezTo>
                <a:cubicBezTo>
                  <a:pt x="5" y="413"/>
                  <a:pt x="7" y="533"/>
                  <a:pt x="16" y="653"/>
                </a:cubicBezTo>
                <a:cubicBezTo>
                  <a:pt x="20" y="704"/>
                  <a:pt x="23" y="698"/>
                  <a:pt x="56" y="709"/>
                </a:cubicBezTo>
                <a:cubicBezTo>
                  <a:pt x="81" y="747"/>
                  <a:pt x="69" y="724"/>
                  <a:pt x="88" y="781"/>
                </a:cubicBezTo>
                <a:cubicBezTo>
                  <a:pt x="91" y="789"/>
                  <a:pt x="88" y="802"/>
                  <a:pt x="96" y="805"/>
                </a:cubicBezTo>
                <a:cubicBezTo>
                  <a:pt x="145" y="821"/>
                  <a:pt x="188" y="830"/>
                  <a:pt x="240" y="837"/>
                </a:cubicBezTo>
                <a:cubicBezTo>
                  <a:pt x="312" y="834"/>
                  <a:pt x="384" y="836"/>
                  <a:pt x="456" y="829"/>
                </a:cubicBezTo>
                <a:cubicBezTo>
                  <a:pt x="492" y="825"/>
                  <a:pt x="505" y="763"/>
                  <a:pt x="512" y="741"/>
                </a:cubicBezTo>
                <a:cubicBezTo>
                  <a:pt x="515" y="732"/>
                  <a:pt x="527" y="727"/>
                  <a:pt x="528" y="717"/>
                </a:cubicBezTo>
                <a:cubicBezTo>
                  <a:pt x="533" y="656"/>
                  <a:pt x="528" y="594"/>
                  <a:pt x="528" y="533"/>
                </a:cubicBezTo>
              </a:path>
            </a:pathLst>
          </a:custGeom>
          <a:noFill/>
          <a:ln w="76200" cmpd="sng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71" name="Freeform 6"/>
          <p:cNvSpPr>
            <a:spLocks noChangeArrowheads="1"/>
          </p:cNvSpPr>
          <p:nvPr/>
        </p:nvSpPr>
        <p:spPr bwMode="auto">
          <a:xfrm>
            <a:off x="3478213" y="2717800"/>
            <a:ext cx="1454150" cy="1308100"/>
          </a:xfrm>
          <a:custGeom>
            <a:avLst/>
            <a:gdLst>
              <a:gd name="T0" fmla="*/ 440 w 797"/>
              <a:gd name="T1" fmla="*/ 168 h 824"/>
              <a:gd name="T2" fmla="*/ 456 w 797"/>
              <a:gd name="T3" fmla="*/ 232 h 824"/>
              <a:gd name="T4" fmla="*/ 472 w 797"/>
              <a:gd name="T5" fmla="*/ 280 h 824"/>
              <a:gd name="T6" fmla="*/ 496 w 797"/>
              <a:gd name="T7" fmla="*/ 472 h 824"/>
              <a:gd name="T8" fmla="*/ 424 w 797"/>
              <a:gd name="T9" fmla="*/ 760 h 824"/>
              <a:gd name="T10" fmla="*/ 336 w 797"/>
              <a:gd name="T11" fmla="*/ 824 h 824"/>
              <a:gd name="T12" fmla="*/ 184 w 797"/>
              <a:gd name="T13" fmla="*/ 816 h 824"/>
              <a:gd name="T14" fmla="*/ 96 w 797"/>
              <a:gd name="T15" fmla="*/ 736 h 824"/>
              <a:gd name="T16" fmla="*/ 40 w 797"/>
              <a:gd name="T17" fmla="*/ 648 h 824"/>
              <a:gd name="T18" fmla="*/ 72 w 797"/>
              <a:gd name="T19" fmla="*/ 280 h 824"/>
              <a:gd name="T20" fmla="*/ 160 w 797"/>
              <a:gd name="T21" fmla="*/ 128 h 824"/>
              <a:gd name="T22" fmla="*/ 288 w 797"/>
              <a:gd name="T23" fmla="*/ 56 h 824"/>
              <a:gd name="T24" fmla="*/ 552 w 797"/>
              <a:gd name="T25" fmla="*/ 40 h 824"/>
              <a:gd name="T26" fmla="*/ 624 w 797"/>
              <a:gd name="T27" fmla="*/ 64 h 824"/>
              <a:gd name="T28" fmla="*/ 648 w 797"/>
              <a:gd name="T29" fmla="*/ 72 h 824"/>
              <a:gd name="T30" fmla="*/ 688 w 797"/>
              <a:gd name="T31" fmla="*/ 104 h 824"/>
              <a:gd name="T32" fmla="*/ 712 w 797"/>
              <a:gd name="T33" fmla="*/ 152 h 824"/>
              <a:gd name="T34" fmla="*/ 728 w 797"/>
              <a:gd name="T35" fmla="*/ 184 h 824"/>
              <a:gd name="T36" fmla="*/ 744 w 797"/>
              <a:gd name="T37" fmla="*/ 232 h 824"/>
              <a:gd name="T38" fmla="*/ 704 w 797"/>
              <a:gd name="T39" fmla="*/ 528 h 824"/>
              <a:gd name="T40" fmla="*/ 504 w 797"/>
              <a:gd name="T41" fmla="*/ 584 h 8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7"/>
              <a:gd name="T64" fmla="*/ 0 h 824"/>
              <a:gd name="T65" fmla="*/ 797 w 797"/>
              <a:gd name="T66" fmla="*/ 824 h 8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7" h="824">
                <a:moveTo>
                  <a:pt x="440" y="168"/>
                </a:moveTo>
                <a:cubicBezTo>
                  <a:pt x="464" y="241"/>
                  <a:pt x="427" y="126"/>
                  <a:pt x="456" y="232"/>
                </a:cubicBezTo>
                <a:cubicBezTo>
                  <a:pt x="460" y="248"/>
                  <a:pt x="472" y="280"/>
                  <a:pt x="472" y="280"/>
                </a:cubicBezTo>
                <a:cubicBezTo>
                  <a:pt x="478" y="344"/>
                  <a:pt x="480" y="409"/>
                  <a:pt x="496" y="472"/>
                </a:cubicBezTo>
                <a:cubicBezTo>
                  <a:pt x="493" y="548"/>
                  <a:pt x="509" y="703"/>
                  <a:pt x="424" y="760"/>
                </a:cubicBezTo>
                <a:cubicBezTo>
                  <a:pt x="402" y="794"/>
                  <a:pt x="373" y="812"/>
                  <a:pt x="336" y="824"/>
                </a:cubicBezTo>
                <a:cubicBezTo>
                  <a:pt x="285" y="821"/>
                  <a:pt x="234" y="823"/>
                  <a:pt x="184" y="816"/>
                </a:cubicBezTo>
                <a:cubicBezTo>
                  <a:pt x="150" y="811"/>
                  <a:pt x="123" y="754"/>
                  <a:pt x="96" y="736"/>
                </a:cubicBezTo>
                <a:cubicBezTo>
                  <a:pt x="83" y="696"/>
                  <a:pt x="56" y="695"/>
                  <a:pt x="40" y="648"/>
                </a:cubicBezTo>
                <a:cubicBezTo>
                  <a:pt x="43" y="512"/>
                  <a:pt x="0" y="387"/>
                  <a:pt x="72" y="280"/>
                </a:cubicBezTo>
                <a:cubicBezTo>
                  <a:pt x="83" y="196"/>
                  <a:pt x="88" y="176"/>
                  <a:pt x="160" y="128"/>
                </a:cubicBezTo>
                <a:cubicBezTo>
                  <a:pt x="187" y="87"/>
                  <a:pt x="240" y="68"/>
                  <a:pt x="288" y="56"/>
                </a:cubicBezTo>
                <a:cubicBezTo>
                  <a:pt x="372" y="0"/>
                  <a:pt x="422" y="35"/>
                  <a:pt x="552" y="40"/>
                </a:cubicBezTo>
                <a:cubicBezTo>
                  <a:pt x="576" y="48"/>
                  <a:pt x="600" y="56"/>
                  <a:pt x="624" y="64"/>
                </a:cubicBezTo>
                <a:cubicBezTo>
                  <a:pt x="632" y="67"/>
                  <a:pt x="648" y="72"/>
                  <a:pt x="648" y="72"/>
                </a:cubicBezTo>
                <a:cubicBezTo>
                  <a:pt x="694" y="141"/>
                  <a:pt x="633" y="60"/>
                  <a:pt x="688" y="104"/>
                </a:cubicBezTo>
                <a:cubicBezTo>
                  <a:pt x="705" y="117"/>
                  <a:pt x="704" y="134"/>
                  <a:pt x="712" y="152"/>
                </a:cubicBezTo>
                <a:cubicBezTo>
                  <a:pt x="717" y="163"/>
                  <a:pt x="724" y="173"/>
                  <a:pt x="728" y="184"/>
                </a:cubicBezTo>
                <a:cubicBezTo>
                  <a:pt x="734" y="200"/>
                  <a:pt x="744" y="232"/>
                  <a:pt x="744" y="232"/>
                </a:cubicBezTo>
                <a:cubicBezTo>
                  <a:pt x="756" y="330"/>
                  <a:pt x="797" y="466"/>
                  <a:pt x="704" y="528"/>
                </a:cubicBezTo>
                <a:cubicBezTo>
                  <a:pt x="663" y="589"/>
                  <a:pt x="565" y="584"/>
                  <a:pt x="504" y="584"/>
                </a:cubicBezTo>
              </a:path>
            </a:pathLst>
          </a:custGeom>
          <a:noFill/>
          <a:ln w="76200" cmpd="sng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72" name="Freeform 7"/>
          <p:cNvSpPr>
            <a:spLocks noChangeArrowheads="1"/>
          </p:cNvSpPr>
          <p:nvPr/>
        </p:nvSpPr>
        <p:spPr bwMode="auto">
          <a:xfrm>
            <a:off x="5292725" y="2209800"/>
            <a:ext cx="2087563" cy="1506538"/>
          </a:xfrm>
          <a:custGeom>
            <a:avLst/>
            <a:gdLst>
              <a:gd name="T0" fmla="*/ 306 w 1156"/>
              <a:gd name="T1" fmla="*/ 0 h 904"/>
              <a:gd name="T2" fmla="*/ 306 w 1156"/>
              <a:gd name="T3" fmla="*/ 904 h 904"/>
              <a:gd name="T4" fmla="*/ 680 w 1156"/>
              <a:gd name="T5" fmla="*/ 904 h 904"/>
              <a:gd name="T6" fmla="*/ 0 w 1156"/>
              <a:gd name="T7" fmla="*/ 405 h 904"/>
              <a:gd name="T8" fmla="*/ 1156 w 1156"/>
              <a:gd name="T9" fmla="*/ 541 h 904"/>
              <a:gd name="T10" fmla="*/ 306 w 1156"/>
              <a:gd name="T11" fmla="*/ 0 h 9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6"/>
              <a:gd name="T19" fmla="*/ 0 h 904"/>
              <a:gd name="T20" fmla="*/ 1156 w 1156"/>
              <a:gd name="T21" fmla="*/ 904 h 9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6" h="904">
                <a:moveTo>
                  <a:pt x="306" y="0"/>
                </a:moveTo>
                <a:cubicBezTo>
                  <a:pt x="306" y="301"/>
                  <a:pt x="306" y="603"/>
                  <a:pt x="306" y="904"/>
                </a:cubicBezTo>
                <a:lnTo>
                  <a:pt x="680" y="904"/>
                </a:lnTo>
                <a:lnTo>
                  <a:pt x="0" y="405"/>
                </a:lnTo>
                <a:lnTo>
                  <a:pt x="1156" y="541"/>
                </a:lnTo>
                <a:lnTo>
                  <a:pt x="306" y="0"/>
                </a:lnTo>
                <a:close/>
              </a:path>
            </a:pathLst>
          </a:custGeom>
          <a:noFill/>
          <a:ln w="76200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73" name="Freeform 8"/>
          <p:cNvSpPr>
            <a:spLocks noChangeArrowheads="1"/>
          </p:cNvSpPr>
          <p:nvPr/>
        </p:nvSpPr>
        <p:spPr bwMode="auto">
          <a:xfrm>
            <a:off x="5795963" y="1844675"/>
            <a:ext cx="1981200" cy="2376488"/>
          </a:xfrm>
          <a:custGeom>
            <a:avLst/>
            <a:gdLst>
              <a:gd name="T0" fmla="*/ 0 w 1248"/>
              <a:gd name="T1" fmla="*/ 771 h 1565"/>
              <a:gd name="T2" fmla="*/ 840 w 1248"/>
              <a:gd name="T3" fmla="*/ 182 h 1565"/>
              <a:gd name="T4" fmla="*/ 499 w 1248"/>
              <a:gd name="T5" fmla="*/ 1565 h 1565"/>
              <a:gd name="T6" fmla="*/ 114 w 1248"/>
              <a:gd name="T7" fmla="*/ 0 h 1565"/>
              <a:gd name="T8" fmla="*/ 1248 w 1248"/>
              <a:gd name="T9" fmla="*/ 975 h 1565"/>
              <a:gd name="T10" fmla="*/ 840 w 1248"/>
              <a:gd name="T11" fmla="*/ 749 h 15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8"/>
              <a:gd name="T19" fmla="*/ 0 h 1565"/>
              <a:gd name="T20" fmla="*/ 1248 w 1248"/>
              <a:gd name="T21" fmla="*/ 1565 h 15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8" h="1565">
                <a:moveTo>
                  <a:pt x="0" y="771"/>
                </a:moveTo>
                <a:lnTo>
                  <a:pt x="840" y="182"/>
                </a:lnTo>
                <a:lnTo>
                  <a:pt x="499" y="1565"/>
                </a:lnTo>
                <a:lnTo>
                  <a:pt x="114" y="0"/>
                </a:lnTo>
                <a:lnTo>
                  <a:pt x="1248" y="975"/>
                </a:lnTo>
                <a:lnTo>
                  <a:pt x="840" y="749"/>
                </a:lnTo>
              </a:path>
            </a:pathLst>
          </a:custGeom>
          <a:noFill/>
          <a:ln w="76200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395288" y="5157788"/>
            <a:ext cx="8424862" cy="13128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Жёсткий, сильный, спокойный, тревожный, тяжёлый, мягкий, твёрдый, медленный, тёплый, безобидный, влажный, гладкий, быстрый, лёгкий, страшный, тихий, холодный, блестящий, упругий, громкий, слабый, колючий, тусклый, сухой.</a:t>
            </a:r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539750" y="3789363"/>
          <a:ext cx="1584325" cy="1517650"/>
        </p:xfrm>
        <a:graphic>
          <a:graphicData uri="http://schemas.openxmlformats.org/presentationml/2006/ole">
            <p:oleObj spid="_x0000_s1031" r:id="rId4" imgW="457200" imgH="457200" progId="">
              <p:embed/>
            </p:oleObj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68313" y="333375"/>
            <a:ext cx="8280400" cy="7334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/>
            <a:r>
              <a:rPr lang="ru-RU" sz="4000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Полимодальность</a:t>
            </a:r>
            <a:r>
              <a:rPr lang="ru-RU" sz="400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восприятия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63161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71" y="156555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 чтению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5515" y="256958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У самого синего моря;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Они жили в ветхой землянке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Ровно тридцать лет и три года.</a:t>
            </a:r>
          </a:p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Старик ловил неводом рыбу,</a:t>
            </a:r>
          </a:p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Старуха пряла свою пряжу.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95321" y="2189066"/>
            <a:ext cx="153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старухой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5001" y="2195925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Жил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3073" y="2195925"/>
            <a:ext cx="1129083" cy="523220"/>
          </a:xfrm>
          <a:prstGeom prst="rect">
            <a:avLst/>
          </a:prstGeom>
        </p:spPr>
        <p:txBody>
          <a:bodyPr wrap="none" lIns="36000" rIns="3600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старик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3193" y="2195925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9840" y="219592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своею 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39226" y="2188815"/>
            <a:ext cx="3705859" cy="3460180"/>
            <a:chOff x="5086370" y="1170187"/>
            <a:chExt cx="3705859" cy="34601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70" y="1342417"/>
              <a:ext cx="3705859" cy="328795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5162659" y="1170187"/>
              <a:ext cx="8819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Monotype Corsiva" panose="03010101010201010101" pitchFamily="66" charset="0"/>
                </a:rPr>
                <a:t>Жил</a:t>
              </a:r>
              <a:r>
                <a:rPr lang="ru-RU" sz="2800" dirty="0">
                  <a:solidFill>
                    <a:prstClr val="black"/>
                  </a:solidFill>
                  <a:latin typeface="Monotype Corsiva" panose="03010101010201010101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847754" y="2196447"/>
            <a:ext cx="3766520" cy="3522743"/>
            <a:chOff x="5306996" y="1996472"/>
            <a:chExt cx="3766520" cy="352274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996" y="2132856"/>
              <a:ext cx="3766520" cy="3386359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5322315" y="1996472"/>
              <a:ext cx="1129083" cy="523220"/>
            </a:xfrm>
            <a:prstGeom prst="rect">
              <a:avLst/>
            </a:prstGeom>
          </p:spPr>
          <p:txBody>
            <a:bodyPr wrap="none" lIns="36000" rIns="36000">
              <a:spAutoFit/>
            </a:bodyPr>
            <a:lstStyle/>
            <a:p>
              <a:r>
                <a:rPr lang="ru-RU" sz="2800" dirty="0">
                  <a:solidFill>
                    <a:prstClr val="black"/>
                  </a:solidFill>
                  <a:latin typeface="Monotype Corsiva" panose="03010101010201010101" pitchFamily="66" charset="0"/>
                </a:rPr>
                <a:t> </a:t>
              </a:r>
              <a:r>
                <a:rPr lang="ru-RU" sz="2800" dirty="0">
                  <a:solidFill>
                    <a:srgbClr val="FF0000"/>
                  </a:solidFill>
                  <a:latin typeface="Monotype Corsiva" panose="03010101010201010101" pitchFamily="66" charset="0"/>
                </a:rPr>
                <a:t>старик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0510" y="2195057"/>
            <a:ext cx="3766520" cy="3465391"/>
            <a:chOff x="5181259" y="2413864"/>
            <a:chExt cx="3766520" cy="346539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259" y="2492896"/>
              <a:ext cx="3766520" cy="3386359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5493942" y="2413864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Monotype Corsiva" panose="03010101010201010101" pitchFamily="66" charset="0"/>
                </a:rPr>
                <a:t>со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168575" y="2195884"/>
            <a:ext cx="3766520" cy="3494518"/>
            <a:chOff x="5451945" y="2093102"/>
            <a:chExt cx="3766520" cy="34945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945" y="2201261"/>
              <a:ext cx="3766520" cy="3386359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5473210" y="2093102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prstClr val="black"/>
                  </a:solidFill>
                  <a:latin typeface="Monotype Corsiva" panose="03010101010201010101" pitchFamily="66" charset="0"/>
                </a:rPr>
                <a:t> </a:t>
              </a:r>
              <a:r>
                <a:rPr lang="ru-RU" sz="2800" dirty="0">
                  <a:solidFill>
                    <a:srgbClr val="FF0000"/>
                  </a:solidFill>
                  <a:latin typeface="Monotype Corsiva" panose="03010101010201010101" pitchFamily="66" charset="0"/>
                </a:rPr>
                <a:t>своею</a:t>
              </a:r>
              <a:r>
                <a:rPr lang="ru-RU" sz="2800" dirty="0">
                  <a:solidFill>
                    <a:prstClr val="black"/>
                  </a:solidFill>
                  <a:latin typeface="Monotype Corsiva" panose="03010101010201010101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095321" y="2186942"/>
            <a:ext cx="3905179" cy="3483863"/>
            <a:chOff x="5151548" y="2136412"/>
            <a:chExt cx="3905179" cy="348386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207" y="2233916"/>
              <a:ext cx="3766520" cy="3386359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5151548" y="2136412"/>
              <a:ext cx="15395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Monotype Corsiva" panose="03010101010201010101" pitchFamily="66" charset="0"/>
                </a:rPr>
                <a:t>старухой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317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8" y="96097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 чтению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Жил старик со своею старухой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У самого синего моря;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Они жили в ветхой землянке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Ровно тридцать лет и три года.</a:t>
            </a:r>
          </a:p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Старик ловил неводом рыбу,</a:t>
            </a:r>
          </a:p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Старуха пряла свою пряжу.</a:t>
            </a:r>
          </a:p>
        </p:txBody>
      </p:sp>
    </p:spTree>
    <p:extLst>
      <p:ext uri="{BB962C8B-B14F-4D97-AF65-F5344CB8AC3E}">
        <p14:creationId xmlns="" xmlns:p14="http://schemas.microsoft.com/office/powerpoint/2010/main" val="17064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8" y="96097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Полимодальное восприятие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4176" y="189731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white">
                    <a:lumMod val="50000"/>
                  </a:prstClr>
                </a:solidFill>
                <a:latin typeface="Monotype Corsiva" panose="03010101010201010101" pitchFamily="66" charset="0"/>
              </a:rPr>
              <a:t>Жил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latin typeface="Monotype Corsiva" panose="03010101010201010101" pitchFamily="66" charset="0"/>
              </a:rPr>
              <a:t>старик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со </a:t>
            </a:r>
            <a:r>
              <a:rPr lang="ru-RU" sz="2800" dirty="0">
                <a:solidFill>
                  <a:srgbClr val="33CC33"/>
                </a:solidFill>
                <a:latin typeface="Monotype Corsiva" panose="03010101010201010101" pitchFamily="66" charset="0"/>
              </a:rPr>
              <a:t>своею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Monotype Corsiva" panose="03010101010201010101" pitchFamily="66" charset="0"/>
              </a:rPr>
              <a:t>старухой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У </a:t>
            </a:r>
            <a:r>
              <a:rPr lang="ru-RU" sz="2800" dirty="0">
                <a:solidFill>
                  <a:srgbClr val="CC3300"/>
                </a:solidFill>
                <a:latin typeface="Monotype Corsiva" panose="03010101010201010101" pitchFamily="66" charset="0"/>
              </a:rPr>
              <a:t>самого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синего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4F81BD">
                    <a:lumMod val="75000"/>
                  </a:srgbClr>
                </a:solidFill>
                <a:latin typeface="Monotype Corsiva" panose="03010101010201010101" pitchFamily="66" charset="0"/>
              </a:rPr>
              <a:t>моря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;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white">
                    <a:lumMod val="50000"/>
                  </a:prstClr>
                </a:solidFill>
                <a:latin typeface="Monotype Corsiva" panose="03010101010201010101" pitchFamily="66" charset="0"/>
              </a:rPr>
              <a:t>Они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EEECE1">
                    <a:lumMod val="10000"/>
                  </a:srgbClr>
                </a:solidFill>
                <a:latin typeface="Monotype Corsiva" panose="03010101010201010101" pitchFamily="66" charset="0"/>
              </a:rPr>
              <a:t>жили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в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latin typeface="Monotype Corsiva" panose="03010101010201010101" pitchFamily="66" charset="0"/>
              </a:rPr>
              <a:t>ветхой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землянке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FF9900"/>
                </a:solidFill>
                <a:latin typeface="Monotype Corsiva" panose="03010101010201010101" pitchFamily="66" charset="0"/>
              </a:rPr>
              <a:t>Ровно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Monotype Corsiva" panose="03010101010201010101" pitchFamily="66" charset="0"/>
              </a:rPr>
              <a:t>тридцать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Monotype Corsiva" panose="03010101010201010101" pitchFamily="66" charset="0"/>
              </a:rPr>
              <a:t>лет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4BACC6">
                    <a:lumMod val="75000"/>
                  </a:srgbClr>
                </a:solidFill>
                <a:latin typeface="Monotype Corsiva" panose="03010101010201010101" pitchFamily="66" charset="0"/>
              </a:rPr>
              <a:t>три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EEECE1">
                    <a:lumMod val="25000"/>
                  </a:srgbClr>
                </a:solidFill>
                <a:latin typeface="Monotype Corsiva" panose="03010101010201010101" pitchFamily="66" charset="0"/>
              </a:rPr>
              <a:t>года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dirty="0">
                <a:solidFill>
                  <a:srgbClr val="C0504D">
                    <a:lumMod val="50000"/>
                  </a:srgbClr>
                </a:solidFill>
                <a:latin typeface="Monotype Corsiva" panose="03010101010201010101" pitchFamily="66" charset="0"/>
              </a:rPr>
              <a:t>Старик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ловил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CC3300"/>
                </a:solidFill>
                <a:latin typeface="Monotype Corsiva" panose="03010101010201010101" pitchFamily="66" charset="0"/>
              </a:rPr>
              <a:t>неводом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Monotype Corsiva" panose="03010101010201010101" pitchFamily="66" charset="0"/>
              </a:rPr>
              <a:t>рыбу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28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Старуха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prstClr val="white">
                    <a:lumMod val="50000"/>
                  </a:prstClr>
                </a:solidFill>
                <a:latin typeface="Monotype Corsiva" panose="03010101010201010101" pitchFamily="66" charset="0"/>
              </a:rPr>
              <a:t>пряла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660033"/>
                </a:solidFill>
                <a:latin typeface="Monotype Corsiva" panose="03010101010201010101" pitchFamily="66" charset="0"/>
              </a:rPr>
              <a:t>свою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006600"/>
                </a:solidFill>
                <a:latin typeface="Monotype Corsiva" panose="03010101010201010101" pitchFamily="66" charset="0"/>
              </a:rPr>
              <a:t>пряжу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413797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7" t="2500" r="2818" b="3615"/>
          <a:stretch/>
        </p:blipFill>
        <p:spPr bwMode="auto">
          <a:xfrm>
            <a:off x="6027893" y="3952579"/>
            <a:ext cx="2662620" cy="196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03" y="420683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477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</a:rPr>
              <a:t>Основы кибернетического подхода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7804" y="1484784"/>
            <a:ext cx="3286125" cy="3768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100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Указать цели управления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8304" y="2625725"/>
            <a:ext cx="2219636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Диагностичность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348" y="4893707"/>
            <a:ext cx="23155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Верифицируемость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264" y="3767913"/>
            <a:ext cx="19235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Измеряемость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278" y="2626281"/>
            <a:ext cx="24689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Операциональность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4311" y="3767913"/>
            <a:ext cx="19235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Достижимость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>
            <a:stCxn id="5" idx="2"/>
            <a:endCxn id="6" idx="0"/>
          </p:cNvCxnSpPr>
          <p:nvPr/>
        </p:nvCxnSpPr>
        <p:spPr>
          <a:xfrm flipH="1">
            <a:off x="2238122" y="1861604"/>
            <a:ext cx="2212745" cy="764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2"/>
            <a:endCxn id="18" idx="0"/>
          </p:cNvCxnSpPr>
          <p:nvPr/>
        </p:nvCxnSpPr>
        <p:spPr>
          <a:xfrm>
            <a:off x="4450867" y="1861604"/>
            <a:ext cx="2066888" cy="764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Равно 8"/>
          <p:cNvSpPr/>
          <p:nvPr/>
        </p:nvSpPr>
        <p:spPr>
          <a:xfrm rot="5400000">
            <a:off x="1860005" y="3097889"/>
            <a:ext cx="756084" cy="576064"/>
          </a:xfrm>
          <a:prstGeom prst="mathEqual">
            <a:avLst>
              <a:gd name="adj1" fmla="val 11215"/>
              <a:gd name="adj2" fmla="val 15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 rot="5400000">
            <a:off x="1860080" y="4227255"/>
            <a:ext cx="756084" cy="576064"/>
          </a:xfrm>
          <a:prstGeom prst="mathEqual">
            <a:avLst>
              <a:gd name="adj1" fmla="val 11215"/>
              <a:gd name="adj2" fmla="val 15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 rot="5400000">
            <a:off x="6068052" y="3101839"/>
            <a:ext cx="756084" cy="576064"/>
          </a:xfrm>
          <a:prstGeom prst="mathEqual">
            <a:avLst>
              <a:gd name="adj1" fmla="val 11215"/>
              <a:gd name="adj2" fmla="val 15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0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 письму</a:t>
            </a:r>
            <a:endParaRPr lang="ru-RU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240" y="3929810"/>
            <a:ext cx="19442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Прописи.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Архипова Н.А.</a:t>
            </a:r>
          </a:p>
        </p:txBody>
      </p:sp>
      <p:pic>
        <p:nvPicPr>
          <p:cNvPr id="32772" name="Picture 4" descr="C:\Users\Михаил\Pictures\Буква А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962832" cy="1804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Михаил\Pictures\Буква А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34020"/>
            <a:ext cx="1594853" cy="146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Михаил\Pictures\Буква А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38" y="2037460"/>
            <a:ext cx="1297058" cy="1192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Михаил\Pictures\Буква А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7216"/>
            <a:ext cx="863805" cy="794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Михаил\Pictures\Буква А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63011"/>
            <a:ext cx="450664" cy="414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Михаил\Pictures\Чернильниц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55" y="3723659"/>
            <a:ext cx="1301709" cy="2043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80" y="3573016"/>
            <a:ext cx="3936437" cy="2952328"/>
          </a:xfrm>
          <a:prstGeom prst="rect">
            <a:avLst/>
          </a:prstGeom>
        </p:spPr>
      </p:pic>
      <p:pic>
        <p:nvPicPr>
          <p:cNvPr id="32773" name="Picture 5" descr="C:\Users\Михаил\Pictures\кисть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669" b="32656"/>
          <a:stretch/>
        </p:blipFill>
        <p:spPr bwMode="auto">
          <a:xfrm rot="20540712">
            <a:off x="3257400" y="4424045"/>
            <a:ext cx="3284441" cy="31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D:\Мои материалы\Pictures\Буква А1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6" y="1550367"/>
            <a:ext cx="1969820" cy="181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D:\Мои материалы\Pictures\Буква А1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37" y="1834019"/>
            <a:ext cx="1594853" cy="1465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Мои материалы\Pictures\Буква А1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38" y="2053311"/>
            <a:ext cx="1297058" cy="1192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77" y="2732396"/>
            <a:ext cx="321461" cy="2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48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8" y="96097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Гипертекст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690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Жил старик со своею старухой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У самого синего моря;</a:t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Они жили в </a:t>
            </a:r>
            <a:r>
              <a:rPr lang="ru-RU" sz="2800" u="sng" dirty="0">
                <a:solidFill>
                  <a:prstClr val="black"/>
                </a:solidFill>
                <a:latin typeface="Monotype Corsiva" panose="03010101010201010101" pitchFamily="66" charset="0"/>
              </a:rPr>
              <a:t>ветхой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u="sng" dirty="0">
                <a:solidFill>
                  <a:prstClr val="black"/>
                </a:solidFill>
                <a:latin typeface="Monotype Corsiva" panose="03010101010201010101" pitchFamily="66" charset="0"/>
              </a:rPr>
              <a:t>землянке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Ровно тридцать лет и три года.</a:t>
            </a:r>
          </a:p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Старик ловил </a:t>
            </a:r>
            <a:r>
              <a:rPr lang="ru-RU" sz="2800" u="sng" dirty="0">
                <a:solidFill>
                  <a:prstClr val="black"/>
                </a:solidFill>
                <a:latin typeface="Monotype Corsiva" panose="03010101010201010101" pitchFamily="66" charset="0"/>
              </a:rPr>
              <a:t>неводом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рыбу,</a:t>
            </a:r>
          </a:p>
          <a:p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Старуха </a:t>
            </a:r>
            <a:r>
              <a:rPr lang="ru-RU" sz="2800" u="sng" dirty="0">
                <a:solidFill>
                  <a:prstClr val="black"/>
                </a:solidFill>
                <a:latin typeface="Monotype Corsiva" panose="03010101010201010101" pitchFamily="66" charset="0"/>
              </a:rPr>
              <a:t>пряла свою пряжу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2555776" y="1268760"/>
            <a:ext cx="4248472" cy="922744"/>
          </a:xfrm>
          <a:prstGeom prst="wedgeRectCallout">
            <a:avLst>
              <a:gd name="adj1" fmla="val -39103"/>
              <a:gd name="adj2" fmla="val 740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 1. Старый, близкий к разрушению.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2. Изношенный, пришедший в негодность от времени. 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067944" y="728700"/>
            <a:ext cx="4320480" cy="1368152"/>
          </a:xfrm>
          <a:prstGeom prst="wedgeRectCallout">
            <a:avLst>
              <a:gd name="adj1" fmla="val -45935"/>
              <a:gd name="adj2" fmla="val 7260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Углублённое в землю жилище, прямоугольное или округлое в плане, с перекрытием из жердей или брёвен, засыпанных землёй.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46" y="269383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3590536" y="2400200"/>
            <a:ext cx="3191494" cy="648072"/>
          </a:xfrm>
          <a:prstGeom prst="wedgeRectCallout">
            <a:avLst>
              <a:gd name="adj1" fmla="val -53149"/>
              <a:gd name="adj2" fmla="val 7995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рыболовная сеть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3" y="3374370"/>
            <a:ext cx="1666875" cy="142875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391428" y="4889876"/>
            <a:ext cx="5256584" cy="1553453"/>
            <a:chOff x="3391428" y="4889876"/>
            <a:chExt cx="5256584" cy="1553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91428" y="6073997"/>
              <a:ext cx="5256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hlinkClick r:id="rId6"/>
                </a:rPr>
                <a:t>http://www.youtube.com/watch?v=BoYCwDabf_c</a:t>
              </a:r>
              <a:r>
                <a:rPr lang="ru-RU" dirty="0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906" y="4889876"/>
              <a:ext cx="1978942" cy="1184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7941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13813" cy="93662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Технологии на основе визуализации информации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14585" y="1594260"/>
            <a:ext cx="3635697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>
                <a:solidFill>
                  <a:prstClr val="white"/>
                </a:solidFill>
              </a:rPr>
              <a:t>Метод </a:t>
            </a:r>
            <a:r>
              <a:rPr lang="ru-RU" sz="2400" dirty="0" err="1">
                <a:solidFill>
                  <a:prstClr val="white"/>
                </a:solidFill>
              </a:rPr>
              <a:t>интеллект-карт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716016" y="1594260"/>
            <a:ext cx="3599631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prstClr val="white"/>
                </a:solidFill>
              </a:rPr>
              <a:t>Метод карт понятий</a:t>
            </a:r>
          </a:p>
        </p:txBody>
      </p:sp>
      <p:cxnSp>
        <p:nvCxnSpPr>
          <p:cNvPr id="19" name="Прямая со стрелкой 18"/>
          <p:cNvCxnSpPr>
            <a:stCxn id="68610" idx="2"/>
            <a:endCxn id="76803" idx="0"/>
          </p:cNvCxnSpPr>
          <p:nvPr/>
        </p:nvCxnSpPr>
        <p:spPr>
          <a:xfrm flipH="1">
            <a:off x="2132434" y="1125538"/>
            <a:ext cx="2324473" cy="46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8610" idx="2"/>
            <a:endCxn id="76804" idx="0"/>
          </p:cNvCxnSpPr>
          <p:nvPr/>
        </p:nvCxnSpPr>
        <p:spPr>
          <a:xfrm>
            <a:off x="4456907" y="1125538"/>
            <a:ext cx="2058925" cy="46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499" name="Рисунок 23" descr="Схема объектов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56892"/>
            <a:ext cx="300196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0" name="Рисунок 26" descr="Класс_деревьев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4" y="2515629"/>
            <a:ext cx="471011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4586" y="6057292"/>
            <a:ext cx="3635697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err="1">
                <a:solidFill>
                  <a:prstClr val="white"/>
                </a:solidFill>
              </a:rPr>
              <a:t>Бершадская</a:t>
            </a:r>
            <a:r>
              <a:rPr lang="ru-RU" sz="2400" dirty="0">
                <a:solidFill>
                  <a:prstClr val="white"/>
                </a:solidFill>
              </a:rPr>
              <a:t> Е.А.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52516" y="6035068"/>
            <a:ext cx="3635697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err="1">
                <a:solidFill>
                  <a:prstClr val="white"/>
                </a:solidFill>
              </a:rPr>
              <a:t>Бершадский</a:t>
            </a:r>
            <a:r>
              <a:rPr lang="ru-RU" sz="2400" dirty="0">
                <a:solidFill>
                  <a:prstClr val="white"/>
                </a:solidFill>
              </a:rPr>
              <a:t> М.Е.</a:t>
            </a:r>
          </a:p>
        </p:txBody>
      </p:sp>
    </p:spTree>
    <p:extLst>
      <p:ext uri="{BB962C8B-B14F-4D97-AF65-F5344CB8AC3E}">
        <p14:creationId xmlns="" xmlns:p14="http://schemas.microsoft.com/office/powerpoint/2010/main" val="14395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Худ.средст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" t="1506" r="1683" b="1506"/>
          <a:stretch>
            <a:fillRect/>
          </a:stretch>
        </p:blipFill>
        <p:spPr bwMode="auto">
          <a:xfrm>
            <a:off x="214313" y="428625"/>
            <a:ext cx="86439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8834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" t="12305" r="6076" b="15500"/>
          <a:stretch>
            <a:fillRect/>
          </a:stretch>
        </p:blipFill>
        <p:spPr bwMode="auto">
          <a:xfrm>
            <a:off x="0" y="857250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98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52" t="14285" r="10184" b="10782"/>
          <a:stretch>
            <a:fillRect/>
          </a:stretch>
        </p:blipFill>
        <p:spPr bwMode="auto">
          <a:xfrm>
            <a:off x="142875" y="857250"/>
            <a:ext cx="8786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4034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литература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28625"/>
            <a:ext cx="878205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42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24644"/>
            <a:ext cx="8229600" cy="575346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Карты понятий: семантическая </a:t>
            </a:r>
            <a:r>
              <a:rPr lang="ru-RU" sz="360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сеть</a:t>
            </a:r>
            <a:r>
              <a:rPr lang="ru-RU" sz="400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163" name="AutoShape 43"/>
          <p:cNvSpPr>
            <a:spLocks noChangeArrowheads="1"/>
          </p:cNvSpPr>
          <p:nvPr/>
        </p:nvSpPr>
        <p:spPr bwMode="auto">
          <a:xfrm>
            <a:off x="3779838" y="1125538"/>
            <a:ext cx="1582737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А</a:t>
            </a:r>
          </a:p>
        </p:txBody>
      </p:sp>
      <p:sp>
        <p:nvSpPr>
          <p:cNvPr id="59396" name="Text Box 47"/>
          <p:cNvSpPr txBox="1">
            <a:spLocks noChangeArrowheads="1"/>
          </p:cNvSpPr>
          <p:nvPr/>
        </p:nvSpPr>
        <p:spPr bwMode="auto">
          <a:xfrm>
            <a:off x="6588125" y="98107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1</a:t>
            </a:r>
          </a:p>
        </p:txBody>
      </p:sp>
      <p:sp>
        <p:nvSpPr>
          <p:cNvPr id="59397" name="Text Box 48"/>
          <p:cNvSpPr txBox="1">
            <a:spLocks noChangeArrowheads="1"/>
          </p:cNvSpPr>
          <p:nvPr/>
        </p:nvSpPr>
        <p:spPr bwMode="auto">
          <a:xfrm>
            <a:off x="6588125" y="134143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2</a:t>
            </a:r>
          </a:p>
        </p:txBody>
      </p:sp>
      <p:sp>
        <p:nvSpPr>
          <p:cNvPr id="59398" name="Text Box 49"/>
          <p:cNvSpPr txBox="1">
            <a:spLocks noChangeArrowheads="1"/>
          </p:cNvSpPr>
          <p:nvPr/>
        </p:nvSpPr>
        <p:spPr bwMode="auto">
          <a:xfrm>
            <a:off x="6623050" y="164623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• • •</a:t>
            </a:r>
          </a:p>
        </p:txBody>
      </p:sp>
      <p:cxnSp>
        <p:nvCxnSpPr>
          <p:cNvPr id="59399" name="AutoShape 50"/>
          <p:cNvCxnSpPr>
            <a:cxnSpLocks noChangeShapeType="1"/>
            <a:stCxn id="5163" idx="3"/>
            <a:endCxn id="59396" idx="1"/>
          </p:cNvCxnSpPr>
          <p:nvPr/>
        </p:nvCxnSpPr>
        <p:spPr bwMode="auto">
          <a:xfrm flipV="1">
            <a:off x="5362575" y="1165225"/>
            <a:ext cx="1225550" cy="2492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00" name="AutoShape 51"/>
          <p:cNvCxnSpPr>
            <a:cxnSpLocks noChangeShapeType="1"/>
            <a:stCxn id="5163" idx="3"/>
            <a:endCxn id="59397" idx="1"/>
          </p:cNvCxnSpPr>
          <p:nvPr/>
        </p:nvCxnSpPr>
        <p:spPr bwMode="auto">
          <a:xfrm>
            <a:off x="5362575" y="1414463"/>
            <a:ext cx="1225550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59402" name="Text Box 53"/>
          <p:cNvSpPr txBox="1">
            <a:spLocks noChangeArrowheads="1"/>
          </p:cNvSpPr>
          <p:nvPr/>
        </p:nvSpPr>
        <p:spPr bwMode="auto">
          <a:xfrm>
            <a:off x="6624638" y="1945918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Признак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k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59403" name="AutoShape 54"/>
          <p:cNvCxnSpPr>
            <a:cxnSpLocks noChangeShapeType="1"/>
            <a:stCxn id="5163" idx="3"/>
            <a:endCxn id="59402" idx="1"/>
          </p:cNvCxnSpPr>
          <p:nvPr/>
        </p:nvCxnSpPr>
        <p:spPr bwMode="auto">
          <a:xfrm>
            <a:off x="5362575" y="1413669"/>
            <a:ext cx="1262063" cy="71560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5175" name="AutoShape 55"/>
          <p:cNvSpPr>
            <a:spLocks noChangeArrowheads="1"/>
          </p:cNvSpPr>
          <p:nvPr/>
        </p:nvSpPr>
        <p:spPr bwMode="auto">
          <a:xfrm>
            <a:off x="2339975" y="3284538"/>
            <a:ext cx="1582738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Б</a:t>
            </a:r>
          </a:p>
        </p:txBody>
      </p:sp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5327650" y="3284538"/>
            <a:ext cx="1582738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В</a:t>
            </a:r>
          </a:p>
        </p:txBody>
      </p:sp>
      <p:cxnSp>
        <p:nvCxnSpPr>
          <p:cNvPr id="59410" name="AutoShape 57"/>
          <p:cNvCxnSpPr>
            <a:cxnSpLocks noChangeShapeType="1"/>
            <a:stCxn id="5163" idx="2"/>
          </p:cNvCxnSpPr>
          <p:nvPr/>
        </p:nvCxnSpPr>
        <p:spPr bwMode="auto">
          <a:xfrm flipH="1">
            <a:off x="3132138" y="1701800"/>
            <a:ext cx="1439862" cy="15827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17" name="AutoShape 61"/>
          <p:cNvCxnSpPr>
            <a:cxnSpLocks noChangeShapeType="1"/>
          </p:cNvCxnSpPr>
          <p:nvPr/>
        </p:nvCxnSpPr>
        <p:spPr bwMode="auto">
          <a:xfrm flipV="1">
            <a:off x="6910388" y="3181350"/>
            <a:ext cx="577850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18" name="AutoShape 62"/>
          <p:cNvCxnSpPr>
            <a:cxnSpLocks noChangeShapeType="1"/>
          </p:cNvCxnSpPr>
          <p:nvPr/>
        </p:nvCxnSpPr>
        <p:spPr bwMode="auto">
          <a:xfrm>
            <a:off x="6910388" y="3573463"/>
            <a:ext cx="649287" cy="396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19" name="AutoShape 63"/>
          <p:cNvCxnSpPr>
            <a:cxnSpLocks noChangeShapeType="1"/>
          </p:cNvCxnSpPr>
          <p:nvPr/>
        </p:nvCxnSpPr>
        <p:spPr bwMode="auto">
          <a:xfrm>
            <a:off x="6910388" y="3573463"/>
            <a:ext cx="649287" cy="4714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25" name="AutoShape 69"/>
          <p:cNvCxnSpPr>
            <a:cxnSpLocks noChangeShapeType="1"/>
          </p:cNvCxnSpPr>
          <p:nvPr/>
        </p:nvCxnSpPr>
        <p:spPr bwMode="auto">
          <a:xfrm flipH="1" flipV="1">
            <a:off x="1549400" y="3179763"/>
            <a:ext cx="790575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26" name="AutoShape 70"/>
          <p:cNvCxnSpPr>
            <a:cxnSpLocks noChangeShapeType="1"/>
          </p:cNvCxnSpPr>
          <p:nvPr/>
        </p:nvCxnSpPr>
        <p:spPr bwMode="auto">
          <a:xfrm flipH="1">
            <a:off x="1549400" y="3573463"/>
            <a:ext cx="79057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27" name="AutoShape 71"/>
          <p:cNvCxnSpPr>
            <a:cxnSpLocks noChangeShapeType="1"/>
          </p:cNvCxnSpPr>
          <p:nvPr/>
        </p:nvCxnSpPr>
        <p:spPr bwMode="auto">
          <a:xfrm flipH="1">
            <a:off x="1549400" y="3573463"/>
            <a:ext cx="790575" cy="4714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30" name="AutoShape 74"/>
          <p:cNvCxnSpPr>
            <a:cxnSpLocks noChangeShapeType="1"/>
            <a:stCxn id="5163" idx="2"/>
          </p:cNvCxnSpPr>
          <p:nvPr/>
        </p:nvCxnSpPr>
        <p:spPr bwMode="auto">
          <a:xfrm>
            <a:off x="4572000" y="1701800"/>
            <a:ext cx="1547813" cy="15827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34" name="AutoShape 75"/>
          <p:cNvCxnSpPr>
            <a:cxnSpLocks noChangeShapeType="1"/>
          </p:cNvCxnSpPr>
          <p:nvPr/>
        </p:nvCxnSpPr>
        <p:spPr bwMode="auto">
          <a:xfrm>
            <a:off x="3922713" y="3573463"/>
            <a:ext cx="140493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96" name="AutoShape 76"/>
          <p:cNvSpPr>
            <a:spLocks noChangeArrowheads="1"/>
          </p:cNvSpPr>
          <p:nvPr/>
        </p:nvSpPr>
        <p:spPr bwMode="auto">
          <a:xfrm>
            <a:off x="2339975" y="5121274"/>
            <a:ext cx="1582737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Г</a:t>
            </a:r>
          </a:p>
        </p:txBody>
      </p:sp>
      <p:sp>
        <p:nvSpPr>
          <p:cNvPr id="5197" name="AutoShape 77"/>
          <p:cNvSpPr>
            <a:spLocks noChangeArrowheads="1"/>
          </p:cNvSpPr>
          <p:nvPr/>
        </p:nvSpPr>
        <p:spPr bwMode="auto">
          <a:xfrm>
            <a:off x="5364163" y="5121275"/>
            <a:ext cx="1582737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Д</a:t>
            </a:r>
          </a:p>
        </p:txBody>
      </p:sp>
      <p:cxnSp>
        <p:nvCxnSpPr>
          <p:cNvPr id="59447" name="AutoShape 81"/>
          <p:cNvCxnSpPr>
            <a:cxnSpLocks noChangeShapeType="1"/>
          </p:cNvCxnSpPr>
          <p:nvPr/>
        </p:nvCxnSpPr>
        <p:spPr bwMode="auto">
          <a:xfrm flipV="1">
            <a:off x="6946900" y="5018088"/>
            <a:ext cx="577850" cy="3921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48" name="AutoShape 82"/>
          <p:cNvCxnSpPr>
            <a:cxnSpLocks noChangeShapeType="1"/>
          </p:cNvCxnSpPr>
          <p:nvPr/>
        </p:nvCxnSpPr>
        <p:spPr bwMode="auto">
          <a:xfrm>
            <a:off x="6946900" y="5410200"/>
            <a:ext cx="649288" cy="396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49" name="AutoShape 83"/>
          <p:cNvCxnSpPr>
            <a:cxnSpLocks noChangeShapeType="1"/>
          </p:cNvCxnSpPr>
          <p:nvPr/>
        </p:nvCxnSpPr>
        <p:spPr bwMode="auto">
          <a:xfrm>
            <a:off x="6946900" y="5410200"/>
            <a:ext cx="649288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55" name="AutoShape 89"/>
          <p:cNvCxnSpPr>
            <a:cxnSpLocks noChangeShapeType="1"/>
          </p:cNvCxnSpPr>
          <p:nvPr/>
        </p:nvCxnSpPr>
        <p:spPr bwMode="auto">
          <a:xfrm flipH="1" flipV="1">
            <a:off x="1585913" y="5016500"/>
            <a:ext cx="790575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56" name="AutoShape 90"/>
          <p:cNvCxnSpPr>
            <a:cxnSpLocks noChangeShapeType="1"/>
          </p:cNvCxnSpPr>
          <p:nvPr/>
        </p:nvCxnSpPr>
        <p:spPr bwMode="auto">
          <a:xfrm flipH="1">
            <a:off x="1585913" y="5410200"/>
            <a:ext cx="79057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57" name="AutoShape 91"/>
          <p:cNvCxnSpPr>
            <a:cxnSpLocks noChangeShapeType="1"/>
          </p:cNvCxnSpPr>
          <p:nvPr/>
        </p:nvCxnSpPr>
        <p:spPr bwMode="auto">
          <a:xfrm flipH="1">
            <a:off x="1585913" y="5410200"/>
            <a:ext cx="790575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9460" name="AutoShape 94"/>
          <p:cNvCxnSpPr>
            <a:cxnSpLocks noChangeShapeType="1"/>
          </p:cNvCxnSpPr>
          <p:nvPr/>
        </p:nvCxnSpPr>
        <p:spPr bwMode="auto">
          <a:xfrm>
            <a:off x="3959225" y="5410200"/>
            <a:ext cx="140493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64" name="AutoShape 96"/>
          <p:cNvCxnSpPr>
            <a:cxnSpLocks noChangeShapeType="1"/>
            <a:endCxn id="5196" idx="0"/>
          </p:cNvCxnSpPr>
          <p:nvPr/>
        </p:nvCxnSpPr>
        <p:spPr bwMode="auto">
          <a:xfrm flipH="1">
            <a:off x="3131344" y="3860800"/>
            <a:ext cx="794" cy="126047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65" name="AutoShape 97"/>
          <p:cNvCxnSpPr>
            <a:cxnSpLocks noChangeShapeType="1"/>
          </p:cNvCxnSpPr>
          <p:nvPr/>
        </p:nvCxnSpPr>
        <p:spPr bwMode="auto">
          <a:xfrm>
            <a:off x="3132138" y="3860800"/>
            <a:ext cx="3024187" cy="12604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40507" y="5225534"/>
            <a:ext cx="901079" cy="369332"/>
          </a:xfrm>
          <a:prstGeom prst="rect">
            <a:avLst/>
          </a:prstGeom>
          <a:solidFill>
            <a:srgbClr val="C4E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91284" y="4306371"/>
            <a:ext cx="1080120" cy="369332"/>
          </a:xfrm>
          <a:prstGeom prst="rect">
            <a:avLst/>
          </a:prstGeom>
          <a:solidFill>
            <a:srgbClr val="B7DE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49105" y="3388797"/>
            <a:ext cx="927720" cy="369332"/>
          </a:xfrm>
          <a:prstGeom prst="rect">
            <a:avLst/>
          </a:prstGeom>
          <a:solidFill>
            <a:srgbClr val="B6DE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91047" y="2284890"/>
            <a:ext cx="1080120" cy="369332"/>
          </a:xfrm>
          <a:prstGeom prst="rect">
            <a:avLst/>
          </a:prstGeom>
          <a:solidFill>
            <a:srgbClr val="C0E3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9778" y="2308503"/>
            <a:ext cx="1080120" cy="369332"/>
          </a:xfrm>
          <a:prstGeom prst="rect">
            <a:avLst/>
          </a:prstGeom>
          <a:solidFill>
            <a:srgbClr val="C0E3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31940" y="4285209"/>
            <a:ext cx="1080120" cy="369332"/>
          </a:xfrm>
          <a:prstGeom prst="rect">
            <a:avLst/>
          </a:prstGeom>
          <a:solidFill>
            <a:srgbClr val="B3DC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234236" y="3041847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1</a:t>
            </a: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234236" y="3402210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2</a:t>
            </a:r>
          </a:p>
        </p:txBody>
      </p:sp>
      <p:sp>
        <p:nvSpPr>
          <p:cNvPr id="68" name="Text Box 49"/>
          <p:cNvSpPr txBox="1">
            <a:spLocks noChangeArrowheads="1"/>
          </p:cNvSpPr>
          <p:nvPr/>
        </p:nvSpPr>
        <p:spPr bwMode="auto">
          <a:xfrm>
            <a:off x="269161" y="3707010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• • •</a:t>
            </a: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207189" y="4006690"/>
            <a:ext cx="1420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Признак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Text Box 47"/>
          <p:cNvSpPr txBox="1">
            <a:spLocks noChangeArrowheads="1"/>
          </p:cNvSpPr>
          <p:nvPr/>
        </p:nvSpPr>
        <p:spPr bwMode="auto">
          <a:xfrm>
            <a:off x="7580948" y="303010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1</a:t>
            </a:r>
          </a:p>
        </p:txBody>
      </p:sp>
      <p:sp>
        <p:nvSpPr>
          <p:cNvPr id="71" name="Text Box 48"/>
          <p:cNvSpPr txBox="1">
            <a:spLocks noChangeArrowheads="1"/>
          </p:cNvSpPr>
          <p:nvPr/>
        </p:nvSpPr>
        <p:spPr bwMode="auto">
          <a:xfrm>
            <a:off x="7580948" y="339046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2</a:t>
            </a: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7615873" y="369526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• • •</a:t>
            </a: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7617461" y="3994943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Признак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n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Text Box 47"/>
          <p:cNvSpPr txBox="1">
            <a:spLocks noChangeArrowheads="1"/>
          </p:cNvSpPr>
          <p:nvPr/>
        </p:nvSpPr>
        <p:spPr bwMode="auto">
          <a:xfrm>
            <a:off x="197724" y="4897001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1</a:t>
            </a:r>
          </a:p>
        </p:txBody>
      </p:sp>
      <p:sp>
        <p:nvSpPr>
          <p:cNvPr id="75" name="Text Box 48"/>
          <p:cNvSpPr txBox="1">
            <a:spLocks noChangeArrowheads="1"/>
          </p:cNvSpPr>
          <p:nvPr/>
        </p:nvSpPr>
        <p:spPr bwMode="auto">
          <a:xfrm>
            <a:off x="197724" y="5257364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2</a:t>
            </a:r>
          </a:p>
        </p:txBody>
      </p:sp>
      <p:sp>
        <p:nvSpPr>
          <p:cNvPr id="76" name="Text Box 49"/>
          <p:cNvSpPr txBox="1">
            <a:spLocks noChangeArrowheads="1"/>
          </p:cNvSpPr>
          <p:nvPr/>
        </p:nvSpPr>
        <p:spPr bwMode="auto">
          <a:xfrm>
            <a:off x="232649" y="5562164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• • •</a:t>
            </a:r>
          </a:p>
        </p:txBody>
      </p: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197725" y="5861844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Признак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7596843" y="4897001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1</a:t>
            </a:r>
          </a:p>
        </p:txBody>
      </p: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7596843" y="5257364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Признак 2</a:t>
            </a:r>
          </a:p>
        </p:txBody>
      </p:sp>
      <p:sp>
        <p:nvSpPr>
          <p:cNvPr id="80" name="Text Box 49"/>
          <p:cNvSpPr txBox="1">
            <a:spLocks noChangeArrowheads="1"/>
          </p:cNvSpPr>
          <p:nvPr/>
        </p:nvSpPr>
        <p:spPr bwMode="auto">
          <a:xfrm>
            <a:off x="7631768" y="5562164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• • •</a:t>
            </a:r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7585403" y="585803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Признак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q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63688" y="2852936"/>
            <a:ext cx="5724550" cy="13384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97887" cy="82708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6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Связи между понятиями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47700" y="1052513"/>
            <a:ext cx="7704138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>
                <a:solidFill>
                  <a:prstClr val="white"/>
                </a:solidFill>
              </a:rPr>
              <a:t>Семантическая сеть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176291" y="2041506"/>
            <a:ext cx="1420829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Понятие 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13442" y="2041506"/>
            <a:ext cx="1420829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Понятие 2</a:t>
            </a:r>
          </a:p>
        </p:txBody>
      </p:sp>
      <p:sp>
        <p:nvSpPr>
          <p:cNvPr id="131085" name="TextBox 16"/>
          <p:cNvSpPr txBox="1">
            <a:spLocks noChangeArrowheads="1"/>
          </p:cNvSpPr>
          <p:nvPr/>
        </p:nvSpPr>
        <p:spPr bwMode="auto">
          <a:xfrm>
            <a:off x="3419872" y="2636912"/>
            <a:ext cx="1928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Является 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Состоит из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Принадлежит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Соответствует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Описывается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Характеризует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Противоречит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Совпадает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Зависит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Действует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Обладает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Находится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Вызывает</a:t>
            </a:r>
          </a:p>
          <a:p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…………..</a:t>
            </a:r>
          </a:p>
        </p:txBody>
      </p:sp>
      <p:sp>
        <p:nvSpPr>
          <p:cNvPr id="131086" name="TextBox 15"/>
          <p:cNvSpPr txBox="1">
            <a:spLocks noChangeArrowheads="1"/>
          </p:cNvSpPr>
          <p:nvPr/>
        </p:nvSpPr>
        <p:spPr bwMode="auto">
          <a:xfrm>
            <a:off x="3779912" y="2060848"/>
            <a:ext cx="82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Связь</a:t>
            </a:r>
          </a:p>
        </p:txBody>
      </p:sp>
      <p:cxnSp>
        <p:nvCxnSpPr>
          <p:cNvPr id="10" name="Прямая соединительная линия 9"/>
          <p:cNvCxnSpPr>
            <a:stCxn id="59397" idx="3"/>
            <a:endCxn id="131086" idx="1"/>
          </p:cNvCxnSpPr>
          <p:nvPr/>
        </p:nvCxnSpPr>
        <p:spPr>
          <a:xfrm>
            <a:off x="2597120" y="2239944"/>
            <a:ext cx="1182792" cy="5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31086" idx="3"/>
            <a:endCxn id="6" idx="1"/>
          </p:cNvCxnSpPr>
          <p:nvPr/>
        </p:nvCxnSpPr>
        <p:spPr>
          <a:xfrm flipV="1">
            <a:off x="4608587" y="2239944"/>
            <a:ext cx="1204855" cy="5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00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3999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19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274638"/>
            <a:ext cx="8471284" cy="8141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Проектирование планируемых результатов</a:t>
            </a:r>
            <a:endParaRPr lang="ru-RU" sz="3600" dirty="0">
              <a:ln w="11430"/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1492529"/>
            <a:ext cx="2232248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целей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068593"/>
            <a:ext cx="3276364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планируемых результатов</a:t>
            </a:r>
          </a:p>
        </p:txBody>
      </p:sp>
      <p:sp>
        <p:nvSpPr>
          <p:cNvPr id="13" name="Выгнутая вниз стрелка 12"/>
          <p:cNvSpPr/>
          <p:nvPr/>
        </p:nvSpPr>
        <p:spPr>
          <a:xfrm rot="3289186">
            <a:off x="268947" y="1990397"/>
            <a:ext cx="612068" cy="360040"/>
          </a:xfrm>
          <a:prstGeom prst="curvedUpArrow">
            <a:avLst>
              <a:gd name="adj1" fmla="val 38222"/>
              <a:gd name="adj2" fmla="val 46121"/>
              <a:gd name="adj3" fmla="val 65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1900" y="1492529"/>
            <a:ext cx="4104456" cy="408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Стандарт, программа по предмету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879812" y="1636545"/>
            <a:ext cx="648072" cy="1800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212609"/>
            <a:ext cx="4104456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Стандарт, программа по предмету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319972" y="2212609"/>
            <a:ext cx="25202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люс 20"/>
          <p:cNvSpPr/>
          <p:nvPr/>
        </p:nvSpPr>
        <p:spPr>
          <a:xfrm>
            <a:off x="6300192" y="2669529"/>
            <a:ext cx="648072" cy="576064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7460" y="3313852"/>
            <a:ext cx="6408712" cy="408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Конкретизация целей по каждому элементу программы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680012" y="3873330"/>
            <a:ext cx="1908212" cy="25202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9622" y="4221088"/>
            <a:ext cx="7020780" cy="102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Ученик научится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глагол, отражающий содержание умения,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название элемента программы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5625244"/>
            <a:ext cx="4644516" cy="976908"/>
          </a:xfrm>
          <a:prstGeom prst="roundRect">
            <a:avLst>
              <a:gd name="adj" fmla="val 10196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Ученик научится  </a:t>
            </a:r>
          </a:p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обнаруживать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признаки явления теплопередачи</a:t>
            </a:r>
          </a:p>
        </p:txBody>
      </p:sp>
      <p:sp>
        <p:nvSpPr>
          <p:cNvPr id="1432579" name="Rectangle 3"/>
          <p:cNvSpPr>
            <a:spLocks noChangeArrowheads="1"/>
          </p:cNvSpPr>
          <p:nvPr/>
        </p:nvSpPr>
        <p:spPr bwMode="auto">
          <a:xfrm>
            <a:off x="5220072" y="5589240"/>
            <a:ext cx="3636404" cy="1021556"/>
          </a:xfrm>
          <a:prstGeom prst="roundRect">
            <a:avLst>
              <a:gd name="adj" fmla="val 1127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научатся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вычислять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периметр треугольника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>
            <a:stCxn id="24" idx="2"/>
            <a:endCxn id="26" idx="0"/>
          </p:cNvCxnSpPr>
          <p:nvPr/>
        </p:nvCxnSpPr>
        <p:spPr>
          <a:xfrm flipH="1">
            <a:off x="2501770" y="5242644"/>
            <a:ext cx="2178242" cy="3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4" idx="2"/>
            <a:endCxn id="1432579" idx="0"/>
          </p:cNvCxnSpPr>
          <p:nvPr/>
        </p:nvCxnSpPr>
        <p:spPr>
          <a:xfrm>
            <a:off x="4680012" y="5242644"/>
            <a:ext cx="2358262" cy="346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55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464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Представление информации в виде карт понятий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40868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699" y="2939013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469" y="4382858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8244" y="2203561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1652" y="5080774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4636" y="5734509"/>
            <a:ext cx="25051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группы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52" y="1809189"/>
            <a:ext cx="4139952" cy="2898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3691662"/>
            <a:ext cx="19082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Классификации</a:t>
            </a:r>
          </a:p>
        </p:txBody>
      </p:sp>
      <p:cxnSp>
        <p:nvCxnSpPr>
          <p:cNvPr id="18" name="Прямая со стрелкой 17"/>
          <p:cNvCxnSpPr>
            <a:stCxn id="2" idx="2"/>
            <a:endCxn id="5" idx="0"/>
          </p:cNvCxnSpPr>
          <p:nvPr/>
        </p:nvCxnSpPr>
        <p:spPr>
          <a:xfrm flipH="1">
            <a:off x="1205626" y="1367644"/>
            <a:ext cx="3376718" cy="8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  <a:endCxn id="6" idx="0"/>
          </p:cNvCxnSpPr>
          <p:nvPr/>
        </p:nvCxnSpPr>
        <p:spPr>
          <a:xfrm flipH="1">
            <a:off x="1572781" y="1367644"/>
            <a:ext cx="3009563" cy="1571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7" idx="0"/>
          </p:cNvCxnSpPr>
          <p:nvPr/>
        </p:nvCxnSpPr>
        <p:spPr>
          <a:xfrm flipH="1">
            <a:off x="1853698" y="1367644"/>
            <a:ext cx="2728646" cy="2324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 flipH="1">
            <a:off x="2643551" y="1367644"/>
            <a:ext cx="1938793" cy="301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  <a:endCxn id="14" idx="0"/>
          </p:cNvCxnSpPr>
          <p:nvPr/>
        </p:nvCxnSpPr>
        <p:spPr>
          <a:xfrm flipH="1">
            <a:off x="3269734" y="1367644"/>
            <a:ext cx="1312610" cy="3713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2"/>
            <a:endCxn id="15" idx="0"/>
          </p:cNvCxnSpPr>
          <p:nvPr/>
        </p:nvCxnSpPr>
        <p:spPr>
          <a:xfrm>
            <a:off x="4582344" y="1367644"/>
            <a:ext cx="134878" cy="4366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2"/>
            <a:endCxn id="13" idx="0"/>
          </p:cNvCxnSpPr>
          <p:nvPr/>
        </p:nvCxnSpPr>
        <p:spPr>
          <a:xfrm>
            <a:off x="4582344" y="1367644"/>
            <a:ext cx="1662410" cy="3713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1" name="Прямая со стрелкой 10240"/>
          <p:cNvCxnSpPr>
            <a:stCxn id="2" idx="2"/>
            <a:endCxn id="12" idx="0"/>
          </p:cNvCxnSpPr>
          <p:nvPr/>
        </p:nvCxnSpPr>
        <p:spPr>
          <a:xfrm>
            <a:off x="4582344" y="1367644"/>
            <a:ext cx="2117409" cy="301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5" name="Прямая со стрелкой 10244"/>
          <p:cNvCxnSpPr>
            <a:stCxn id="2" idx="2"/>
            <a:endCxn id="11" idx="0"/>
          </p:cNvCxnSpPr>
          <p:nvPr/>
        </p:nvCxnSpPr>
        <p:spPr>
          <a:xfrm>
            <a:off x="4582344" y="1367644"/>
            <a:ext cx="2383922" cy="2324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7" name="Прямая со стрелкой 10246"/>
          <p:cNvCxnSpPr>
            <a:stCxn id="2" idx="2"/>
            <a:endCxn id="10" idx="0"/>
          </p:cNvCxnSpPr>
          <p:nvPr/>
        </p:nvCxnSpPr>
        <p:spPr>
          <a:xfrm>
            <a:off x="4582344" y="1367644"/>
            <a:ext cx="2635950" cy="1571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9" name="Прямая со стрелкой 10248"/>
          <p:cNvCxnSpPr>
            <a:stCxn id="2" idx="2"/>
            <a:endCxn id="9" idx="0"/>
          </p:cNvCxnSpPr>
          <p:nvPr/>
        </p:nvCxnSpPr>
        <p:spPr>
          <a:xfrm>
            <a:off x="4582344" y="1367644"/>
            <a:ext cx="2923982" cy="835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80212" y="2939013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3691662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1671" y="4382858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6672" y="5080774"/>
            <a:ext cx="1476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Персонажи</a:t>
            </a:r>
          </a:p>
        </p:txBody>
      </p:sp>
    </p:spTree>
    <p:extLst>
      <p:ext uri="{BB962C8B-B14F-4D97-AF65-F5344CB8AC3E}">
        <p14:creationId xmlns="" xmlns:p14="http://schemas.microsoft.com/office/powerpoint/2010/main" val="41917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582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 smtClean="0">
                <a:ln w="11430"/>
                <a:solidFill>
                  <a:srgbClr val="000099"/>
                </a:solidFill>
              </a:rPr>
              <a:t>Представление понятий</a:t>
            </a:r>
          </a:p>
        </p:txBody>
      </p:sp>
      <p:pic>
        <p:nvPicPr>
          <p:cNvPr id="296963" name="Рисунок 56" descr="Определение педагоги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125538"/>
            <a:ext cx="7845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22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0000"/>
              </a:lnSpc>
              <a:defRPr/>
            </a:pPr>
            <a:r>
              <a:rPr lang="ru-RU" sz="4000" dirty="0" smtClean="0">
                <a:ln w="11430"/>
                <a:solidFill>
                  <a:srgbClr val="00008E"/>
                </a:solidFill>
                <a:latin typeface="Arial" pitchFamily="34" charset="0"/>
                <a:cs typeface="Arial" pitchFamily="34" charset="0"/>
              </a:rPr>
              <a:t>Представление понятий</a:t>
            </a:r>
            <a:endParaRPr lang="ru-RU" sz="4000" dirty="0">
              <a:ln w="11430"/>
              <a:solidFill>
                <a:srgbClr val="0000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58"/>
            <a:ext cx="9153686" cy="576064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247964" y="4077072"/>
            <a:ext cx="720079" cy="324036"/>
          </a:xfrm>
          <a:prstGeom prst="roundRect">
            <a:avLst/>
          </a:prstGeom>
          <a:solidFill>
            <a:srgbClr val="E8F1F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???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31989" y="3943179"/>
            <a:ext cx="756083" cy="591822"/>
          </a:xfrm>
          <a:prstGeom prst="roundRect">
            <a:avLst/>
          </a:prstGeom>
          <a:solidFill>
            <a:srgbClr val="E8F1F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Заряд в 1 Кл</a:t>
            </a:r>
          </a:p>
        </p:txBody>
      </p:sp>
    </p:spTree>
    <p:extLst>
      <p:ext uri="{BB962C8B-B14F-4D97-AF65-F5344CB8AC3E}">
        <p14:creationId xmlns="" xmlns:p14="http://schemas.microsoft.com/office/powerpoint/2010/main" val="38183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2636"/>
            <a:ext cx="8518525" cy="6022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Описание объекта с помощью карты понятий</a:t>
            </a:r>
          </a:p>
        </p:txBody>
      </p:sp>
      <p:pic>
        <p:nvPicPr>
          <p:cNvPr id="204697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19" r="6517" b="6865"/>
          <a:stretch/>
        </p:blipFill>
        <p:spPr bwMode="auto">
          <a:xfrm>
            <a:off x="0" y="754888"/>
            <a:ext cx="9128300" cy="610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Амперметр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 rotWithShape="1">
          <a:blip r:embed="rId6" cstate="print"/>
          <a:srcRect t="4415" b="4583"/>
          <a:stretch/>
        </p:blipFill>
        <p:spPr>
          <a:xfrm>
            <a:off x="69112" y="5018566"/>
            <a:ext cx="2286000" cy="1594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89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392" b="11876"/>
          <a:stretch/>
        </p:blipFill>
        <p:spPr bwMode="auto">
          <a:xfrm>
            <a:off x="0" y="1124744"/>
            <a:ext cx="9144000" cy="56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4000" dirty="0" smtClean="0">
                <a:ln w="11430"/>
                <a:solidFill>
                  <a:srgbClr val="000099"/>
                </a:solidFill>
              </a:rPr>
              <a:t>Построение классификации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3952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8205" b="12281"/>
          <a:stretch/>
        </p:blipFill>
        <p:spPr bwMode="auto">
          <a:xfrm>
            <a:off x="-2345" y="1183843"/>
            <a:ext cx="9144000" cy="56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4000" dirty="0" smtClean="0">
                <a:ln w="11430"/>
                <a:solidFill>
                  <a:srgbClr val="000099"/>
                </a:solidFill>
              </a:rPr>
              <a:t>Построение классификации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726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3"/>
          <p:cNvPicPr>
            <a:picLocks noChangeAspect="1" noChangeArrowheads="1"/>
          </p:cNvPicPr>
          <p:nvPr/>
        </p:nvPicPr>
        <p:blipFill>
          <a:blip r:embed="rId3" cstate="print"/>
          <a:srcRect b="3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010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 cstate="print"/>
          <a:srcRect b="2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3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solidFill>
                  <a:srgbClr val="000099"/>
                </a:solidFill>
              </a:rPr>
              <a:t>Демонстрация экспертной карты</a:t>
            </a:r>
            <a:endParaRPr lang="ru-RU" dirty="0">
              <a:ln w="11430"/>
              <a:solidFill>
                <a:srgbClr val="000099"/>
              </a:solidFill>
            </a:endParaRPr>
          </a:p>
        </p:txBody>
      </p:sp>
      <p:pic>
        <p:nvPicPr>
          <p:cNvPr id="1026" name="Picture 2" descr="Царь Петр 1_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90364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83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274638"/>
            <a:ext cx="8471284" cy="8141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Проектирование системы оценивания</a:t>
            </a:r>
            <a:endParaRPr lang="ru-RU" sz="3600" dirty="0">
              <a:ln w="11430"/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79512" y="1232756"/>
          <a:ext cx="871296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3096344"/>
                <a:gridCol w="34203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 темы (модуля)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Умение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Элемент программы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Определять понятия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Перечень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понятий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Измерять величины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Перечень величин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Узнавать объекты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Перечень объектов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Анализировать структуру текста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Тип текста и его тематика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Строить графики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Вид функциональной зависимости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Разрабатывать алгоритм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Названия способа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действий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03648" y="6021288"/>
            <a:ext cx="22307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Достижимость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2120" y="6021288"/>
            <a:ext cx="18722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Измеряемость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7884" y="4797152"/>
            <a:ext cx="20162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Необходима проверка на</a:t>
            </a:r>
          </a:p>
        </p:txBody>
      </p:sp>
      <p:cxnSp>
        <p:nvCxnSpPr>
          <p:cNvPr id="33" name="Прямая соединительная линия 32"/>
          <p:cNvCxnSpPr>
            <a:stCxn id="30" idx="2"/>
            <a:endCxn id="27" idx="0"/>
          </p:cNvCxnSpPr>
          <p:nvPr/>
        </p:nvCxnSpPr>
        <p:spPr>
          <a:xfrm flipH="1">
            <a:off x="2519006" y="5505038"/>
            <a:ext cx="2016990" cy="516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0" idx="2"/>
            <a:endCxn id="28" idx="0"/>
          </p:cNvCxnSpPr>
          <p:nvPr/>
        </p:nvCxnSpPr>
        <p:spPr>
          <a:xfrm>
            <a:off x="4535996" y="5505038"/>
            <a:ext cx="2052228" cy="516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90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274638"/>
            <a:ext cx="8471284" cy="8141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Проектирование системы оценивания</a:t>
            </a:r>
            <a:endParaRPr lang="ru-RU" sz="3600" dirty="0">
              <a:ln w="11430"/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1160748"/>
            <a:ext cx="2232248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целей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736812"/>
            <a:ext cx="3276364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планируемых результатов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2672916"/>
            <a:ext cx="2952328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наблюдаемых действий</a:t>
            </a:r>
          </a:p>
        </p:txBody>
      </p:sp>
      <p:sp>
        <p:nvSpPr>
          <p:cNvPr id="13" name="Выгнутая вниз стрелка 12"/>
          <p:cNvSpPr/>
          <p:nvPr/>
        </p:nvSpPr>
        <p:spPr>
          <a:xfrm rot="3289186">
            <a:off x="268947" y="1658616"/>
            <a:ext cx="612068" cy="360040"/>
          </a:xfrm>
          <a:prstGeom prst="curvedUpArrow">
            <a:avLst>
              <a:gd name="adj1" fmla="val 38222"/>
              <a:gd name="adj2" fmla="val 46121"/>
              <a:gd name="adj3" fmla="val 65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1900" y="1160748"/>
            <a:ext cx="4104456" cy="408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Стандарт, программа по предмету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879812" y="1304764"/>
            <a:ext cx="648072" cy="1800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319972" y="1880828"/>
            <a:ext cx="25202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1736812"/>
            <a:ext cx="3708412" cy="715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Конкретизация целей по каждому элементу программы</a:t>
            </a:r>
          </a:p>
        </p:txBody>
      </p:sp>
      <p:sp>
        <p:nvSpPr>
          <p:cNvPr id="25" name="Выгнутая вниз стрелка 24"/>
          <p:cNvSpPr/>
          <p:nvPr/>
        </p:nvSpPr>
        <p:spPr>
          <a:xfrm rot="3289186">
            <a:off x="1025030" y="2666729"/>
            <a:ext cx="612068" cy="360040"/>
          </a:xfrm>
          <a:prstGeom prst="curvedUpArrow">
            <a:avLst>
              <a:gd name="adj1" fmla="val 38222"/>
              <a:gd name="adj2" fmla="val 46121"/>
              <a:gd name="adj3" fmla="val 65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2708920"/>
            <a:ext cx="3708412" cy="715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Представление умения в виде наблюдаемых действий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8389610"/>
              </p:ext>
            </p:extLst>
          </p:nvPr>
        </p:nvGraphicFramePr>
        <p:xfrm>
          <a:off x="287524" y="3609020"/>
          <a:ext cx="86409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120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Умение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Наблюдаемые действия (индикаторы)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Определять понятия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Воспроизводить определение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Узнавать понятие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 определению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Узнавать понятие по описанию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Воспроизводить существенные признаки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Изображать определение в виде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интеллект-карты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Изображать определение в виде карты понятий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Обнаруживать ошибки в определении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644008" y="2816932"/>
            <a:ext cx="25202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4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48972" cy="126014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008E"/>
                </a:solidFill>
                <a:latin typeface="Arial" pitchFamily="34" charset="0"/>
                <a:cs typeface="Arial" pitchFamily="34" charset="0"/>
              </a:rPr>
              <a:t>Представление планируемых результатов на языке наблюдаемых действий учащихся</a:t>
            </a:r>
            <a:endParaRPr lang="ru-RU" sz="3200" dirty="0">
              <a:solidFill>
                <a:srgbClr val="00008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ph idx="1"/>
          </p:nvPr>
        </p:nvGraphicFramePr>
        <p:xfrm>
          <a:off x="179512" y="1592796"/>
          <a:ext cx="8785225" cy="481584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663825"/>
                <a:gridCol w="61214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Планируемый результат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Наблюдаемые действия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0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Научить учащихся пользоваться весами для взвешивания объектов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А) Помещает объект неизвестного веса на одну чашу весов.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Б) Помещает объекты известного веса на одну чашу весов.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В) Добавляет или убирает объекты известного веса в случае перевеса.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Г) По мере приближения к равновесию использует всё меньшие веса.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Д) Пытается подобрать минимальное число сочетаний известных весов, каждый раз достигая более полного равновесия (в отличии от простого угадывания.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43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2858</Words>
  <Application>Microsoft Office PowerPoint</Application>
  <PresentationFormat>Экран (4:3)</PresentationFormat>
  <Paragraphs>762</Paragraphs>
  <Slides>68</Slides>
  <Notes>62</Notes>
  <HiddenSlides>0</HiddenSlides>
  <MMClips>1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68</vt:i4>
      </vt:variant>
    </vt:vector>
  </HeadingPairs>
  <TitlesOfParts>
    <vt:vector size="75" baseType="lpstr">
      <vt:lpstr>12_Тема Office</vt:lpstr>
      <vt:lpstr>1_Тема Office</vt:lpstr>
      <vt:lpstr>21_Тема Office</vt:lpstr>
      <vt:lpstr>3_Тема Office</vt:lpstr>
      <vt:lpstr>4_Тема Office</vt:lpstr>
      <vt:lpstr>5_Тема Office</vt:lpstr>
      <vt:lpstr>6_Тема Office</vt:lpstr>
      <vt:lpstr>Инновационные методики и технологии, направленные на реализацию ФГОС ООО</vt:lpstr>
      <vt:lpstr>Слайд 2</vt:lpstr>
      <vt:lpstr>Проектирование учебного процесса</vt:lpstr>
      <vt:lpstr>Основы кибернетического подхода</vt:lpstr>
      <vt:lpstr>Основы кибернетического подхода</vt:lpstr>
      <vt:lpstr>Проектирование планируемых результатов</vt:lpstr>
      <vt:lpstr>Проектирование системы оценивания</vt:lpstr>
      <vt:lpstr>Проектирование системы оценивания</vt:lpstr>
      <vt:lpstr>Представление планируемых результатов на языке наблюдаемых действий учащихся</vt:lpstr>
      <vt:lpstr>Слайд 10</vt:lpstr>
      <vt:lpstr>Схема проектирования</vt:lpstr>
      <vt:lpstr>Основы кибернетического подхода</vt:lpstr>
      <vt:lpstr>Интеллектуальная лабильность</vt:lpstr>
      <vt:lpstr>Интеллектуальная лабильность</vt:lpstr>
      <vt:lpstr>Использование данных об исходном состоянии</vt:lpstr>
      <vt:lpstr>Основы кибернетического подхода</vt:lpstr>
      <vt:lpstr>Слайд 17</vt:lpstr>
      <vt:lpstr>Основы кибернетического подхода</vt:lpstr>
      <vt:lpstr>Слайд 19</vt:lpstr>
      <vt:lpstr>Определение образовательной технологии</vt:lpstr>
      <vt:lpstr>Необходимые и достаточные признаки</vt:lpstr>
      <vt:lpstr>Условия организации технологического процесса в образовании</vt:lpstr>
      <vt:lpstr>Статистическое распределение учащихся</vt:lpstr>
      <vt:lpstr>Классификации технологий</vt:lpstr>
      <vt:lpstr>Классификации технологий</vt:lpstr>
      <vt:lpstr>Проектирование технологий</vt:lpstr>
      <vt:lpstr>Классификации технологий</vt:lpstr>
      <vt:lpstr>Программированное обучение</vt:lpstr>
      <vt:lpstr>Классификации технологий</vt:lpstr>
      <vt:lpstr>Личностно центрированная технология</vt:lpstr>
      <vt:lpstr>Личностно центрированная технология</vt:lpstr>
      <vt:lpstr>Личностно центрированная технология</vt:lpstr>
      <vt:lpstr>Личностно центрированная технология</vt:lpstr>
      <vt:lpstr>Классификации технологий</vt:lpstr>
      <vt:lpstr>Теория поэтапного формирования умственных действий</vt:lpstr>
      <vt:lpstr>Классификации технологий</vt:lpstr>
      <vt:lpstr>Проектирование технологий</vt:lpstr>
      <vt:lpstr>Научные основания когнитивных образовательных технологий</vt:lpstr>
      <vt:lpstr>Когнитивные технологии</vt:lpstr>
      <vt:lpstr>Когнитивная нейрофизиология</vt:lpstr>
      <vt:lpstr>Когнитивная нейрофизиология</vt:lpstr>
      <vt:lpstr>Методы стимуляции когнитивных процессов</vt:lpstr>
      <vt:lpstr>Имплицитное обучение</vt:lpstr>
      <vt:lpstr>Проблема понимания</vt:lpstr>
      <vt:lpstr>Проблема понимания</vt:lpstr>
      <vt:lpstr>Слайд 46</vt:lpstr>
      <vt:lpstr>Обучение чтению</vt:lpstr>
      <vt:lpstr>Обучение чтению</vt:lpstr>
      <vt:lpstr>Полимодальное восприятие</vt:lpstr>
      <vt:lpstr>Обучение письму</vt:lpstr>
      <vt:lpstr>Гипертекст</vt:lpstr>
      <vt:lpstr>Технологии на основе визуализации информации</vt:lpstr>
      <vt:lpstr>Слайд 53</vt:lpstr>
      <vt:lpstr>Слайд 54</vt:lpstr>
      <vt:lpstr>Слайд 55</vt:lpstr>
      <vt:lpstr>Слайд 56</vt:lpstr>
      <vt:lpstr>Карты понятий: семантическая сеть </vt:lpstr>
      <vt:lpstr>Связи между понятиями</vt:lpstr>
      <vt:lpstr>Слайд 59</vt:lpstr>
      <vt:lpstr>Представление информации в виде карт понятий</vt:lpstr>
      <vt:lpstr>Представление понятий</vt:lpstr>
      <vt:lpstr>Представление понятий</vt:lpstr>
      <vt:lpstr>Описание объекта с помощью карты понятий</vt:lpstr>
      <vt:lpstr>Слайд 64</vt:lpstr>
      <vt:lpstr>Слайд 65</vt:lpstr>
      <vt:lpstr>Слайд 66</vt:lpstr>
      <vt:lpstr>Слайд 67</vt:lpstr>
      <vt:lpstr>Демонстрация экспертной карты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методики и технологии, направленные на реализацию ФГОС ООО</dc:title>
  <dc:creator>Михаил</dc:creator>
  <cp:lastModifiedBy>Admin</cp:lastModifiedBy>
  <cp:revision>19</cp:revision>
  <dcterms:created xsi:type="dcterms:W3CDTF">2015-06-16T20:09:49Z</dcterms:created>
  <dcterms:modified xsi:type="dcterms:W3CDTF">2016-01-31T17:08:22Z</dcterms:modified>
</cp:coreProperties>
</file>