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62" r:id="rId3"/>
    <p:sldId id="278" r:id="rId4"/>
    <p:sldId id="263" r:id="rId5"/>
    <p:sldId id="261" r:id="rId6"/>
    <p:sldId id="280" r:id="rId7"/>
    <p:sldId id="282" r:id="rId8"/>
    <p:sldId id="284" r:id="rId9"/>
    <p:sldId id="257" r:id="rId10"/>
    <p:sldId id="273" r:id="rId11"/>
    <p:sldId id="274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3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27EB-9D53-48CE-8597-5C313A9B4EDE}" type="datetimeFigureOut">
              <a:rPr lang="ru-RU" smtClean="0"/>
              <a:pPr/>
              <a:t>17.11.2017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679-B5FD-4802-9A0E-0E7EBD3951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27EB-9D53-48CE-8597-5C313A9B4EDE}" type="datetimeFigureOut">
              <a:rPr lang="ru-RU" smtClean="0"/>
              <a:pPr/>
              <a:t>17.11.2017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679-B5FD-4802-9A0E-0E7EBD3951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27EB-9D53-48CE-8597-5C313A9B4EDE}" type="datetimeFigureOut">
              <a:rPr lang="ru-RU" smtClean="0"/>
              <a:pPr/>
              <a:t>17.11.2017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679-B5FD-4802-9A0E-0E7EBD3951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27EB-9D53-48CE-8597-5C313A9B4EDE}" type="datetimeFigureOut">
              <a:rPr lang="ru-RU" smtClean="0"/>
              <a:pPr/>
              <a:t>17.11.2017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679-B5FD-4802-9A0E-0E7EBD3951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27EB-9D53-48CE-8597-5C313A9B4EDE}" type="datetimeFigureOut">
              <a:rPr lang="ru-RU" smtClean="0"/>
              <a:pPr/>
              <a:t>17.11.2017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679-B5FD-4802-9A0E-0E7EBD3951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27EB-9D53-48CE-8597-5C313A9B4EDE}" type="datetimeFigureOut">
              <a:rPr lang="ru-RU" smtClean="0"/>
              <a:pPr/>
              <a:t>17.11.2017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679-B5FD-4802-9A0E-0E7EBD3951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27EB-9D53-48CE-8597-5C313A9B4EDE}" type="datetimeFigureOut">
              <a:rPr lang="ru-RU" smtClean="0"/>
              <a:pPr/>
              <a:t>17.11.2017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679-B5FD-4802-9A0E-0E7EBD3951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27EB-9D53-48CE-8597-5C313A9B4EDE}" type="datetimeFigureOut">
              <a:rPr lang="ru-RU" smtClean="0"/>
              <a:pPr/>
              <a:t>17.11.2017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679-B5FD-4802-9A0E-0E7EBD3951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27EB-9D53-48CE-8597-5C313A9B4EDE}" type="datetimeFigureOut">
              <a:rPr lang="ru-RU" smtClean="0"/>
              <a:pPr/>
              <a:t>17.11.2017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679-B5FD-4802-9A0E-0E7EBD3951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27EB-9D53-48CE-8597-5C313A9B4EDE}" type="datetimeFigureOut">
              <a:rPr lang="ru-RU" smtClean="0"/>
              <a:pPr/>
              <a:t>17.11.2017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4679-B5FD-4802-9A0E-0E7EBD3951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27EB-9D53-48CE-8597-5C313A9B4EDE}" type="datetimeFigureOut">
              <a:rPr lang="ru-RU" smtClean="0"/>
              <a:pPr/>
              <a:t>17.11.2017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854679-B5FD-4802-9A0E-0E7EBD39519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9C27EB-9D53-48CE-8597-5C313A9B4EDE}" type="datetimeFigureOut">
              <a:rPr lang="ru-RU" smtClean="0"/>
              <a:pPr/>
              <a:t>17.11.2017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854679-B5FD-4802-9A0E-0E7EBD395191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928934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–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продуктивного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чтения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6"/>
            <a:ext cx="8229600" cy="157163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400" dirty="0" smtClean="0">
                <a:latin typeface="Monotype Corsiva" pitchFamily="66" charset="0"/>
              </a:rPr>
              <a:t>Учитель начальных классов</a:t>
            </a:r>
          </a:p>
          <a:p>
            <a:pPr algn="r">
              <a:buNone/>
            </a:pPr>
            <a:r>
              <a:rPr lang="ru-RU" sz="2400" dirty="0" smtClean="0">
                <a:latin typeface="Monotype Corsiva" pitchFamily="66" charset="0"/>
              </a:rPr>
              <a:t>ГБОУ СОШ №3 </a:t>
            </a:r>
            <a:r>
              <a:rPr lang="ru-RU" sz="2400" dirty="0" err="1" smtClean="0">
                <a:latin typeface="Monotype Corsiva" pitchFamily="66" charset="0"/>
              </a:rPr>
              <a:t>г.Нефегорск</a:t>
            </a:r>
            <a:endParaRPr lang="ru-RU" sz="2400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2400" dirty="0" smtClean="0">
                <a:latin typeface="Monotype Corsiva" pitchFamily="66" charset="0"/>
              </a:rPr>
              <a:t>                                                                              Седина  Н. В.</a:t>
            </a:r>
          </a:p>
        </p:txBody>
      </p:sp>
      <p:pic>
        <p:nvPicPr>
          <p:cNvPr id="13314" name="Picture 2" descr="http://www.kgcs.k12.va.us/kges/images/rea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267995"/>
            <a:ext cx="3286148" cy="2533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Сравнение традиционного урока с продуктивным чтением.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4333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традиционный                                                             продуктивный</a:t>
            </a:r>
          </a:p>
          <a:p>
            <a:pPr>
              <a:buNone/>
            </a:pPr>
            <a:r>
              <a:rPr lang="ru-RU" u="sng" dirty="0" smtClean="0"/>
              <a:t>До чтения</a:t>
            </a:r>
            <a:r>
              <a:rPr lang="ru-RU" dirty="0" smtClean="0"/>
              <a:t>                                                                           </a:t>
            </a:r>
            <a:r>
              <a:rPr lang="ru-RU" u="sng" dirty="0" smtClean="0"/>
              <a:t>До чтения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Учитель</a:t>
            </a:r>
            <a:r>
              <a:rPr lang="ru-RU" dirty="0" smtClean="0"/>
              <a:t> готовит к                                          </a:t>
            </a:r>
            <a:r>
              <a:rPr lang="ru-RU" b="1" dirty="0" smtClean="0"/>
              <a:t>Ученики</a:t>
            </a:r>
            <a:r>
              <a:rPr lang="ru-RU" dirty="0" smtClean="0"/>
              <a:t> прогнозируют</a:t>
            </a:r>
          </a:p>
          <a:p>
            <a:pPr>
              <a:buNone/>
            </a:pPr>
            <a:r>
              <a:rPr lang="ru-RU" dirty="0" smtClean="0"/>
              <a:t>восприятию </a:t>
            </a:r>
            <a:r>
              <a:rPr lang="ru-RU" dirty="0" smtClean="0"/>
              <a:t>текста.                                                   </a:t>
            </a:r>
            <a:r>
              <a:rPr lang="ru-RU" dirty="0" smtClean="0"/>
              <a:t>содержание </a:t>
            </a:r>
            <a:r>
              <a:rPr lang="ru-RU" dirty="0" smtClean="0"/>
              <a:t>текста.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Например</a:t>
            </a:r>
            <a:r>
              <a:rPr lang="ru-RU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с</a:t>
            </a:r>
            <a:r>
              <a:rPr lang="ru-RU" dirty="0" smtClean="0"/>
              <a:t>ейчас </a:t>
            </a:r>
            <a:r>
              <a:rPr lang="ru-RU" dirty="0" smtClean="0"/>
              <a:t>я расскажу                    </a:t>
            </a:r>
            <a:r>
              <a:rPr lang="ru-RU" dirty="0" smtClean="0"/>
              <a:t>Например</a:t>
            </a:r>
            <a:r>
              <a:rPr lang="ru-RU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предположите,</a:t>
            </a:r>
          </a:p>
          <a:p>
            <a:pPr>
              <a:buNone/>
            </a:pPr>
            <a:r>
              <a:rPr lang="ru-RU" dirty="0" smtClean="0"/>
              <a:t> вам о </a:t>
            </a:r>
            <a:r>
              <a:rPr lang="ru-RU" dirty="0" smtClean="0"/>
              <a:t>писателе.                                   </a:t>
            </a:r>
            <a:r>
              <a:rPr lang="ru-RU" dirty="0" smtClean="0"/>
              <a:t>о </a:t>
            </a:r>
            <a:r>
              <a:rPr lang="ru-RU" dirty="0" smtClean="0"/>
              <a:t>чём </a:t>
            </a:r>
            <a:r>
              <a:rPr lang="ru-RU" dirty="0" smtClean="0"/>
              <a:t>этот текст, по его </a:t>
            </a:r>
            <a:r>
              <a:rPr lang="ru-RU" dirty="0" smtClean="0"/>
              <a:t>названию.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А иллюстрация   подтверждает </a:t>
            </a:r>
            <a:r>
              <a:rPr lang="ru-RU" dirty="0" smtClean="0"/>
              <a:t>это?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(Возникает мотивация к чтению)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Во время чтения </a:t>
            </a:r>
            <a:r>
              <a:rPr lang="ru-RU" dirty="0" smtClean="0"/>
              <a:t>                                   </a:t>
            </a:r>
            <a:r>
              <a:rPr lang="ru-RU" u="sng" dirty="0" smtClean="0"/>
              <a:t>Во время чтения</a:t>
            </a:r>
          </a:p>
          <a:p>
            <a:pPr>
              <a:buNone/>
            </a:pPr>
            <a:r>
              <a:rPr lang="ru-RU" sz="2000" b="1" dirty="0" smtClean="0"/>
              <a:t>Учитель сам </a:t>
            </a:r>
            <a:r>
              <a:rPr lang="ru-RU" sz="2000" dirty="0" smtClean="0"/>
              <a:t>читает вслух,              «Читаем и </a:t>
            </a:r>
            <a:r>
              <a:rPr lang="ru-RU" sz="2000" dirty="0" smtClean="0"/>
              <a:t>ведём </a:t>
            </a:r>
            <a:r>
              <a:rPr lang="ru-RU" sz="2000" dirty="0" smtClean="0"/>
              <a:t>диалог </a:t>
            </a:r>
          </a:p>
          <a:p>
            <a:pPr>
              <a:buNone/>
            </a:pPr>
            <a:r>
              <a:rPr lang="ru-RU" sz="2000" dirty="0" smtClean="0"/>
              <a:t>дети слушают.                                          с автором: </a:t>
            </a:r>
            <a:r>
              <a:rPr lang="ru-RU" sz="2000" dirty="0" smtClean="0"/>
              <a:t>задаём </a:t>
            </a:r>
            <a:r>
              <a:rPr lang="ru-RU" sz="2000" dirty="0" smtClean="0"/>
              <a:t>вопросы,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прогнозируем ответы,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проверяем себя по </a:t>
            </a:r>
            <a:r>
              <a:rPr lang="ru-RU" sz="2000" dirty="0" smtClean="0"/>
              <a:t>тексту»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          (Возникает мотивация к чтению)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u="sng" dirty="0" smtClean="0"/>
              <a:t>После чтения</a:t>
            </a:r>
            <a:r>
              <a:rPr lang="ru-RU" dirty="0" smtClean="0"/>
              <a:t>	                                  </a:t>
            </a:r>
            <a:r>
              <a:rPr lang="ru-RU" u="sng" dirty="0" smtClean="0"/>
              <a:t>После чтения</a:t>
            </a:r>
            <a:endParaRPr lang="ru-RU" dirty="0" smtClean="0"/>
          </a:p>
          <a:p>
            <a:pPr>
              <a:buNone/>
            </a:pPr>
            <a:r>
              <a:rPr lang="ru-RU" sz="2000" dirty="0" smtClean="0"/>
              <a:t>Ученики отвечают на вопросы            Беседуем и уточняем позицию </a:t>
            </a:r>
          </a:p>
          <a:p>
            <a:pPr>
              <a:buNone/>
            </a:pPr>
            <a:r>
              <a:rPr lang="ru-RU" sz="2000" b="1" dirty="0" smtClean="0"/>
              <a:t>учителя, </a:t>
            </a:r>
            <a:r>
              <a:rPr lang="ru-RU" sz="2000" dirty="0" smtClean="0"/>
              <a:t>перечитывают </a:t>
            </a:r>
            <a:r>
              <a:rPr lang="ru-RU" sz="2000" dirty="0" smtClean="0"/>
              <a:t>текст                   </a:t>
            </a:r>
            <a:r>
              <a:rPr lang="ru-RU" sz="2000" dirty="0" smtClean="0"/>
              <a:t>автора.</a:t>
            </a:r>
          </a:p>
          <a:p>
            <a:pPr>
              <a:buNone/>
            </a:pPr>
            <a:r>
              <a:rPr lang="ru-RU" sz="2000" dirty="0" smtClean="0"/>
              <a:t> по заданиям учителя.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38912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2967334"/>
            <a:ext cx="57150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836712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800" b="1" i="1" dirty="0" smtClean="0"/>
              <a:t>Чтение – это окошко, через которое дети видят</a:t>
            </a:r>
            <a:endParaRPr lang="ru-RU" sz="2800" dirty="0" smtClean="0"/>
          </a:p>
          <a:p>
            <a:pPr algn="r">
              <a:buNone/>
            </a:pPr>
            <a:r>
              <a:rPr lang="ru-RU" sz="2800" b="1" i="1" dirty="0" smtClean="0"/>
              <a:t> и познают мир и самих себя. </a:t>
            </a:r>
            <a:endParaRPr lang="ru-RU" sz="2800" dirty="0" smtClean="0"/>
          </a:p>
          <a:p>
            <a:pPr algn="r">
              <a:buNone/>
            </a:pPr>
            <a:r>
              <a:rPr lang="ru-RU" sz="2800" b="1" i="1" dirty="0" smtClean="0"/>
              <a:t>Оно открывается перед ребёнком лишь тогда,</a:t>
            </a:r>
            <a:endParaRPr lang="ru-RU" sz="2800" dirty="0" smtClean="0"/>
          </a:p>
          <a:p>
            <a:pPr algn="r">
              <a:buNone/>
            </a:pPr>
            <a:r>
              <a:rPr lang="ru-RU" sz="2800" b="1" i="1" dirty="0" smtClean="0"/>
              <a:t>когда, наряду с чтением,</a:t>
            </a:r>
            <a:endParaRPr lang="ru-RU" sz="2800" dirty="0" smtClean="0"/>
          </a:p>
          <a:p>
            <a:pPr algn="r">
              <a:buNone/>
            </a:pPr>
            <a:r>
              <a:rPr lang="ru-RU" sz="2800" b="1" i="1" dirty="0" smtClean="0"/>
              <a:t> одновременно с ним и даже раньше, </a:t>
            </a:r>
            <a:endParaRPr lang="ru-RU" sz="2800" dirty="0" smtClean="0"/>
          </a:p>
          <a:p>
            <a:pPr algn="r">
              <a:buNone/>
            </a:pPr>
            <a:r>
              <a:rPr lang="ru-RU" sz="2800" b="1" i="1" dirty="0" smtClean="0"/>
              <a:t>чем впервые раскрыта книга,</a:t>
            </a:r>
            <a:endParaRPr lang="ru-RU" sz="2800" dirty="0" smtClean="0"/>
          </a:p>
          <a:p>
            <a:pPr algn="r">
              <a:buNone/>
            </a:pPr>
            <a:r>
              <a:rPr lang="ru-RU" sz="2800" b="1" i="1" dirty="0" smtClean="0"/>
              <a:t> начинается кропотливая работа над словами.</a:t>
            </a:r>
            <a:endParaRPr lang="ru-RU" sz="2800" dirty="0" smtClean="0"/>
          </a:p>
          <a:p>
            <a:pPr algn="r">
              <a:buNone/>
            </a:pPr>
            <a:r>
              <a:rPr lang="ru-RU" sz="2800" b="1" i="1" dirty="0" smtClean="0"/>
              <a:t>В.А. Сухомлинский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600" b="1" dirty="0" smtClean="0"/>
              <a:t>Технология формирования типа правильной читательской деятельности (технология продуктивного чтения)</a:t>
            </a:r>
            <a:r>
              <a:rPr lang="ru-RU" sz="3600" dirty="0" smtClean="0"/>
              <a:t> обеспечивает понимание  текста за счет овладения приемами его освоения на этапах  </a:t>
            </a:r>
            <a:r>
              <a:rPr lang="ru-RU" sz="3600" i="1" u="sng" dirty="0" smtClean="0"/>
              <a:t>до чтения</a:t>
            </a:r>
            <a:r>
              <a:rPr lang="ru-RU" sz="3600" i="1" dirty="0" smtClean="0"/>
              <a:t>,  </a:t>
            </a:r>
            <a:r>
              <a:rPr lang="ru-RU" sz="3600" i="1" u="sng" dirty="0" smtClean="0"/>
              <a:t>во время чтения </a:t>
            </a:r>
            <a:r>
              <a:rPr lang="ru-RU" sz="3600" i="1" dirty="0" smtClean="0"/>
              <a:t>и </a:t>
            </a:r>
            <a:r>
              <a:rPr lang="ru-RU" sz="3600" i="1" u="sng" dirty="0" smtClean="0"/>
              <a:t>после чтения</a:t>
            </a:r>
            <a:endParaRPr lang="ru-RU" sz="36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I</a:t>
            </a:r>
            <a:r>
              <a:rPr lang="ru-RU" sz="4400" dirty="0" smtClean="0"/>
              <a:t> этап. </a:t>
            </a:r>
            <a:r>
              <a:rPr lang="ru-RU" sz="4400" b="1" u="sng" dirty="0" smtClean="0"/>
              <a:t>Работа с текстом до чтения.</a:t>
            </a:r>
            <a:br>
              <a:rPr lang="ru-RU" sz="4400" b="1" u="sng" dirty="0" smtClean="0"/>
            </a:br>
            <a:r>
              <a:rPr lang="ru-RU" sz="2200" dirty="0" smtClean="0"/>
              <a:t>Цель: развитие такого важнейшего читательского умения, как</a:t>
            </a:r>
            <a:r>
              <a:rPr lang="ru-RU" sz="2200" b="1" i="1" dirty="0" smtClean="0"/>
              <a:t> </a:t>
            </a:r>
            <a:r>
              <a:rPr lang="ru-RU" sz="2200" i="1" dirty="0" smtClean="0"/>
              <a:t>антиципация</a:t>
            </a:r>
            <a:r>
              <a:rPr lang="ru-RU" sz="2200" b="1" dirty="0" smtClean="0"/>
              <a:t>.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Autofit/>
          </a:bodyPr>
          <a:lstStyle/>
          <a:p>
            <a:r>
              <a:rPr lang="ru-RU" sz="2800" dirty="0" smtClean="0"/>
              <a:t>Антиципация (предугадывание предстоящего чтения).</a:t>
            </a:r>
          </a:p>
          <a:p>
            <a:r>
              <a:rPr lang="ru-RU" sz="2800" dirty="0" smtClean="0"/>
              <a:t>Определение смысловой, тематической, эмоциональной направленности  текста, выделение его героев по названию произведения, ключевым словам, предшествующим тексту иллюстрациям.</a:t>
            </a:r>
          </a:p>
          <a:p>
            <a:r>
              <a:rPr lang="ru-RU" sz="2800" dirty="0" smtClean="0"/>
              <a:t>Постановка целей урока с учетом  общей (учебной, мотивационной, эмоциональной, психологической) готовности учащихся к работе.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II</a:t>
            </a:r>
            <a:r>
              <a:rPr lang="ru-RU" sz="4000" dirty="0" smtClean="0"/>
              <a:t> этап. </a:t>
            </a:r>
            <a:r>
              <a:rPr lang="ru-RU" sz="4000" b="1" u="sng" dirty="0" smtClean="0"/>
              <a:t>Работа с текстом во время чтения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Первичное чтение текста. Самостоятельное жужжащее чтение.</a:t>
            </a:r>
          </a:p>
          <a:p>
            <a:r>
              <a:rPr lang="ru-RU" sz="2800" dirty="0" smtClean="0"/>
              <a:t>Выявление первичного восприятия.</a:t>
            </a:r>
          </a:p>
          <a:p>
            <a:r>
              <a:rPr lang="ru-RU" sz="2800" dirty="0" smtClean="0"/>
              <a:t>Перечитывание текста.</a:t>
            </a:r>
          </a:p>
          <a:p>
            <a:r>
              <a:rPr lang="ru-RU" sz="2800" dirty="0" smtClean="0"/>
              <a:t>Анализ текста (</a:t>
            </a:r>
            <a:r>
              <a:rPr lang="ru-RU" sz="2800" b="1" dirty="0" smtClean="0"/>
              <a:t>приёмы:</a:t>
            </a:r>
            <a:r>
              <a:rPr lang="ru-RU" sz="2800" dirty="0" smtClean="0"/>
              <a:t> </a:t>
            </a:r>
            <a:r>
              <a:rPr lang="ru-RU" sz="2800" i="1" dirty="0" smtClean="0"/>
              <a:t>диалог с автором через текст, комментированное чтение).</a:t>
            </a:r>
          </a:p>
          <a:p>
            <a:r>
              <a:rPr lang="ru-RU" sz="2800" dirty="0" smtClean="0"/>
              <a:t>Обобщение прочитанного.</a:t>
            </a:r>
          </a:p>
          <a:p>
            <a:r>
              <a:rPr lang="ru-RU" sz="2800" dirty="0" smtClean="0"/>
              <a:t>Обращение (в случае необходимости) к отдельным фрагментам текста.</a:t>
            </a:r>
          </a:p>
          <a:p>
            <a:r>
              <a:rPr lang="ru-RU" sz="2800" dirty="0" smtClean="0"/>
              <a:t>Выразительное чтение текста.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Диалог с автором.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200" dirty="0" smtClean="0"/>
              <a:t>С точки зрения методики преподавания – </a:t>
            </a:r>
            <a:r>
              <a:rPr lang="ru-RU" sz="3200" dirty="0" smtClean="0"/>
              <a:t>приём </a:t>
            </a:r>
            <a:r>
              <a:rPr lang="ru-RU" sz="3200" dirty="0" smtClean="0"/>
              <a:t>работы с текстом во время его чтения.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	С точки зрения сформированного читателя – это естественная беседа с автором через текст.</a:t>
            </a:r>
          </a:p>
          <a:p>
            <a:pPr>
              <a:buNone/>
            </a:pPr>
            <a:endParaRPr lang="ru-RU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Диалог с автором.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3891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Находить в тексте прямые и скрытые авторские вопросы;</a:t>
            </a:r>
          </a:p>
          <a:p>
            <a:r>
              <a:rPr lang="ru-RU" sz="3200" dirty="0" smtClean="0"/>
              <a:t>Задавать свои вопросы;</a:t>
            </a:r>
          </a:p>
          <a:p>
            <a:r>
              <a:rPr lang="ru-RU" sz="3200" dirty="0" smtClean="0"/>
              <a:t>Обдумывать предположения о дальнейшем содержании текста;</a:t>
            </a:r>
          </a:p>
          <a:p>
            <a:r>
              <a:rPr lang="ru-RU" sz="3200" dirty="0" smtClean="0"/>
              <a:t>Проверять, совпадают ли предположения с замыслом автора;</a:t>
            </a:r>
          </a:p>
          <a:p>
            <a:r>
              <a:rPr lang="ru-RU" sz="3200" dirty="0" smtClean="0"/>
              <a:t>Включать воображение.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Комментированное чтение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Озвучивают текст дети, а комментирует его учитель.</a:t>
            </a:r>
          </a:p>
          <a:p>
            <a:r>
              <a:rPr lang="ru-RU" sz="2800" dirty="0" smtClean="0"/>
              <a:t>Вставлять в общий разговор интересные и мотивированные текстом рассуждения учащихся.</a:t>
            </a:r>
          </a:p>
          <a:p>
            <a:r>
              <a:rPr lang="ru-RU" sz="2800" dirty="0" smtClean="0"/>
              <a:t>Комментарий должен быть коротким.</a:t>
            </a:r>
          </a:p>
          <a:p>
            <a:r>
              <a:rPr lang="ru-RU" sz="2800" dirty="0" smtClean="0"/>
              <a:t>Комментарий ни в коем случае не должен превращаться в беседу.</a:t>
            </a:r>
          </a:p>
          <a:p>
            <a:r>
              <a:rPr lang="ru-RU" sz="2800" dirty="0" smtClean="0"/>
              <a:t>Комментируется текст в том месте, где это действительно необходимо.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III</a:t>
            </a:r>
            <a:r>
              <a:rPr lang="ru-RU" sz="3600" dirty="0" smtClean="0"/>
              <a:t> этап. </a:t>
            </a:r>
            <a:r>
              <a:rPr lang="ru-RU" sz="3600" b="1" u="sng" dirty="0" smtClean="0"/>
              <a:t>Работа с текстом после чтения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Концептуальная (смысловая) беседа по тексту.</a:t>
            </a:r>
          </a:p>
          <a:p>
            <a:r>
              <a:rPr lang="ru-RU" sz="2800" dirty="0" smtClean="0"/>
              <a:t>Коллективное обсуждение прочитанного, дискуссия.</a:t>
            </a:r>
          </a:p>
          <a:p>
            <a:r>
              <a:rPr lang="ru-RU" sz="2800" dirty="0" smtClean="0"/>
              <a:t>Работа с заглавием, иллюстрациями.</a:t>
            </a:r>
          </a:p>
          <a:p>
            <a:r>
              <a:rPr lang="ru-RU" sz="2800" dirty="0" smtClean="0"/>
              <a:t>Творческие задания.</a:t>
            </a:r>
          </a:p>
          <a:p>
            <a:r>
              <a:rPr lang="ru-RU" sz="2800" dirty="0" smtClean="0"/>
              <a:t>Знакомство с писателем.</a:t>
            </a:r>
          </a:p>
          <a:p>
            <a:r>
              <a:rPr lang="ru-RU" sz="2800" dirty="0" smtClean="0"/>
              <a:t>Работа с материалами учебника, дополнительными источниками.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357</TotalTime>
  <Words>375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 Федеральный государственный образовательный стандарт – технология  продуктивного  чтения</vt:lpstr>
      <vt:lpstr>Слайд 2</vt:lpstr>
      <vt:lpstr>Слайд 3</vt:lpstr>
      <vt:lpstr>I этап. Работа с текстом до чтения. Цель: развитие такого важнейшего читательского умения, как антиципация. </vt:lpstr>
      <vt:lpstr>II этап. Работа с текстом во время чтения</vt:lpstr>
      <vt:lpstr>Диалог с автором.</vt:lpstr>
      <vt:lpstr>Диалог с автором.</vt:lpstr>
      <vt:lpstr>Комментированное чтение</vt:lpstr>
      <vt:lpstr>III этап. Работа с текстом после чтения</vt:lpstr>
      <vt:lpstr>Сравнение традиционного урока с продуктивным чтением.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42</cp:revision>
  <dcterms:created xsi:type="dcterms:W3CDTF">2011-11-02T17:32:14Z</dcterms:created>
  <dcterms:modified xsi:type="dcterms:W3CDTF">2017-11-17T02:27:20Z</dcterms:modified>
</cp:coreProperties>
</file>