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7" r:id="rId3"/>
    <p:sldId id="260" r:id="rId4"/>
    <p:sldId id="258" r:id="rId5"/>
    <p:sldId id="259" r:id="rId6"/>
    <p:sldId id="261" r:id="rId7"/>
    <p:sldId id="275" r:id="rId8"/>
    <p:sldId id="262" r:id="rId9"/>
    <p:sldId id="263" r:id="rId10"/>
    <p:sldId id="267" r:id="rId11"/>
    <p:sldId id="266" r:id="rId12"/>
    <p:sldId id="269" r:id="rId13"/>
    <p:sldId id="268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Окружной семинар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140967"/>
            <a:ext cx="6111781" cy="258210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«</a:t>
            </a:r>
            <a:r>
              <a:rPr lang="ru-RU" b="1" i="1" dirty="0">
                <a:solidFill>
                  <a:srgbClr val="002060"/>
                </a:solidFill>
              </a:rPr>
              <a:t>Комплексное сопровождение детей раннего возраста с нарушением 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развитии в дошкольной образовательной организации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20.09.2018г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2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088668" cy="196334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i="1" dirty="0">
                <a:solidFill>
                  <a:srgbClr val="002060"/>
                </a:solidFill>
              </a:rPr>
              <a:t>Программа опорной площадки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200" i="1" dirty="0"/>
              <a:t>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708921"/>
            <a:ext cx="6039773" cy="3014148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Организация комплексного сопровождения детей раннего возраста с нарушениями в развитии в дошкольной образовательной организации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2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и апробация комплекта учебно-методических материалов для организации комплексного сопровождения детей группы риска, детей раннего возраста с нарушениями в развитии в ДОО в соответствии с ФГОС.</a:t>
            </a:r>
          </a:p>
        </p:txBody>
      </p:sp>
    </p:spTree>
    <p:extLst>
      <p:ext uri="{BB962C8B-B14F-4D97-AF65-F5344CB8AC3E}">
        <p14:creationId xmlns:p14="http://schemas.microsoft.com/office/powerpoint/2010/main" val="244908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 программы: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327805" cy="38782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-выявить </a:t>
            </a:r>
            <a:r>
              <a:rPr lang="ru-RU" dirty="0">
                <a:solidFill>
                  <a:srgbClr val="002060"/>
                </a:solidFill>
              </a:rPr>
              <a:t>особенности условий организации образовательного пространства ДОО для развития детей раннего возраста;</a:t>
            </a:r>
          </a:p>
          <a:p>
            <a:r>
              <a:rPr lang="ru-RU" dirty="0">
                <a:solidFill>
                  <a:srgbClr val="002060"/>
                </a:solidFill>
              </a:rPr>
              <a:t>- разработать комплекты учебно-методических материалов, обобщающие опыт организации комплексного сопровождения детей раннего возраста с нарушением развития  в ДОО;</a:t>
            </a:r>
          </a:p>
          <a:p>
            <a:r>
              <a:rPr lang="ru-RU" dirty="0">
                <a:solidFill>
                  <a:srgbClr val="002060"/>
                </a:solidFill>
              </a:rPr>
              <a:t>- распространить полученные результаты в ДОО Самарской области, осуществляющих воспитание и обучение детей раннего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0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Программа состоит из 3 этапов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7"/>
            <a:ext cx="6183789" cy="330218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1" dirty="0">
                <a:solidFill>
                  <a:srgbClr val="002060"/>
                </a:solidFill>
              </a:rPr>
              <a:t>1 этап: 2017-2018уч.год  </a:t>
            </a:r>
            <a:r>
              <a:rPr lang="ru-RU" sz="2900" dirty="0">
                <a:solidFill>
                  <a:srgbClr val="002060"/>
                </a:solidFill>
              </a:rPr>
              <a:t>создание и апробация механизмов коррекционно-развивающего обучения детей раннего возраста с нарушениями в развитии, детей группы риска.</a:t>
            </a:r>
          </a:p>
          <a:p>
            <a:pPr algn="just"/>
            <a:r>
              <a:rPr lang="ru-RU" sz="2900" b="1" dirty="0">
                <a:solidFill>
                  <a:srgbClr val="002060"/>
                </a:solidFill>
              </a:rPr>
              <a:t>2 этап: 2018-2019 </a:t>
            </a:r>
            <a:r>
              <a:rPr lang="ru-RU" sz="2900" b="1" dirty="0" err="1">
                <a:solidFill>
                  <a:srgbClr val="002060"/>
                </a:solidFill>
              </a:rPr>
              <a:t>уч.год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dirty="0">
                <a:solidFill>
                  <a:srgbClr val="002060"/>
                </a:solidFill>
              </a:rPr>
              <a:t>создание комплекта учебно-методического пособия по организации сопровождения детей раннего возраста с нарушениями в развитии, детей группы риска в ДОО. 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</a:rPr>
              <a:t>III</a:t>
            </a:r>
            <a:r>
              <a:rPr lang="ru-RU" sz="2900" b="1" dirty="0">
                <a:solidFill>
                  <a:srgbClr val="002060"/>
                </a:solidFill>
              </a:rPr>
              <a:t> Этап. 2019-2020 учебный год</a:t>
            </a:r>
            <a:endParaRPr lang="ru-RU" sz="2900" dirty="0">
              <a:solidFill>
                <a:srgbClr val="002060"/>
              </a:solidFill>
            </a:endParaRPr>
          </a:p>
          <a:p>
            <a:pPr algn="just"/>
            <a:r>
              <a:rPr lang="ru-RU" sz="2900" dirty="0">
                <a:solidFill>
                  <a:srgbClr val="002060"/>
                </a:solidFill>
              </a:rPr>
              <a:t>Апробация комплекта учебно-методических материалов для организации комплексного сопровождения детей раннего возраста с нарушениями в развитии, детей группы риска в ДОО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1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200800" cy="2376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Категории педагогических работников, </a:t>
            </a:r>
            <a:r>
              <a:rPr lang="ru-RU" dirty="0">
                <a:solidFill>
                  <a:srgbClr val="002060"/>
                </a:solidFill>
              </a:rPr>
              <a:t>задействованных в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068959"/>
            <a:ext cx="6111781" cy="265410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старший воспитатель</a:t>
            </a:r>
          </a:p>
          <a:p>
            <a:r>
              <a:rPr lang="ru-RU" dirty="0">
                <a:solidFill>
                  <a:srgbClr val="002060"/>
                </a:solidFill>
              </a:rPr>
              <a:t>- медсестра</a:t>
            </a:r>
          </a:p>
          <a:p>
            <a:r>
              <a:rPr lang="ru-RU" dirty="0">
                <a:solidFill>
                  <a:srgbClr val="002060"/>
                </a:solidFill>
              </a:rPr>
              <a:t>- воспитатели группы раннего возраста</a:t>
            </a:r>
          </a:p>
          <a:p>
            <a:r>
              <a:rPr lang="ru-RU" dirty="0">
                <a:solidFill>
                  <a:srgbClr val="002060"/>
                </a:solidFill>
              </a:rPr>
              <a:t>- учитель-логопед</a:t>
            </a:r>
          </a:p>
          <a:p>
            <a:r>
              <a:rPr lang="ru-RU" dirty="0">
                <a:solidFill>
                  <a:srgbClr val="002060"/>
                </a:solidFill>
              </a:rPr>
              <a:t>- педагог-психолог</a:t>
            </a:r>
          </a:p>
          <a:p>
            <a:r>
              <a:rPr lang="ru-RU" dirty="0">
                <a:solidFill>
                  <a:srgbClr val="002060"/>
                </a:solidFill>
              </a:rPr>
              <a:t>- учитель-дефектолог</a:t>
            </a:r>
          </a:p>
          <a:p>
            <a:r>
              <a:rPr lang="ru-RU" dirty="0">
                <a:solidFill>
                  <a:srgbClr val="002060"/>
                </a:solidFill>
              </a:rPr>
              <a:t>- музыкальный руководитель</a:t>
            </a:r>
          </a:p>
          <a:p>
            <a:r>
              <a:rPr lang="ru-RU" dirty="0">
                <a:solidFill>
                  <a:srgbClr val="002060"/>
                </a:solidFill>
              </a:rPr>
              <a:t>- инструктор по физической культуре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65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200800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Предполагаемые результаты: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48881"/>
            <a:ext cx="6120680" cy="3374188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 - </a:t>
            </a:r>
            <a:r>
              <a:rPr lang="ru-RU" sz="2600" dirty="0">
                <a:solidFill>
                  <a:srgbClr val="002060"/>
                </a:solidFill>
              </a:rPr>
              <a:t>разработка учебно-методических рекомендаций по психолого-медико-педагогическому сопровождению детей раннего возраста с нарушением развития в ДОО;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апробация учебно-методического комплекта в Детском саду «Светлячок» с. Алексеевка;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распространение полученных результатов в ДОО Самарской области, осуществляющих воспитание и обучение детей раннего возраста с нарушениями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3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ячок\Desktop\Модель взаимодействия специалистов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190152"/>
            <a:ext cx="8574233" cy="61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6989059" cy="3456383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/>
              </a:rPr>
              <a:t>Раннее развитие </a:t>
            </a:r>
            <a:r>
              <a:rPr lang="ru-RU" sz="4000" i="1" dirty="0">
                <a:solidFill>
                  <a:srgbClr val="002060"/>
                </a:solidFill>
                <a:effectLst/>
              </a:rPr>
              <a:t>детей от года до 3 лет как самостоятельный элемент современной модели образования»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97152"/>
            <a:ext cx="3128392" cy="93933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effectLst/>
              </a:rPr>
              <a:t>Старший воспитатель</a:t>
            </a:r>
            <a:endParaRPr lang="ru-RU" dirty="0">
              <a:effectLst/>
            </a:endParaRPr>
          </a:p>
          <a:p>
            <a:r>
              <a:rPr lang="ru-RU" i="1" dirty="0">
                <a:effectLst/>
              </a:rPr>
              <a:t>Борисова А.В.</a:t>
            </a:r>
            <a:endParaRPr lang="ru-RU" dirty="0">
              <a:effectLst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44652" cy="13993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инициативе Президента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717032"/>
            <a:ext cx="6048672" cy="20060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ближайшее </a:t>
            </a:r>
            <a:r>
              <a:rPr lang="ru-RU" dirty="0">
                <a:solidFill>
                  <a:srgbClr val="002060"/>
                </a:solidFill>
              </a:rPr>
              <a:t>десятилетие объявлено «Десятилетием детства». Это не просто забота о детях, это воспитание нового поколения граждан, способных взять на себя ответственность за судьбу страны</a:t>
            </a:r>
            <a:r>
              <a:rPr lang="ru-RU" dirty="0"/>
              <a:t>. </a:t>
            </a:r>
          </a:p>
        </p:txBody>
      </p:sp>
      <p:pic>
        <p:nvPicPr>
          <p:cNvPr id="1026" name="Picture 2" descr="12 Ð¿ÑÐ¸Ð¾ÑÐ¸ÑÐµÑÐ¾Ð² Ð¿ÑÐµÐ·Ð¸Ð´ÐµÐ½ÑÐ°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340378" cy="18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1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61185" cy="33123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Указ Президента Российской Федерации от 7 мая 2018 г. N 204 "О национальных целях и стратегических задачах развития Российской Федерации на период до 2024 года"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Одной из ключевых задач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869160"/>
            <a:ext cx="7545160" cy="125700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семье;</a:t>
            </a:r>
          </a:p>
        </p:txBody>
      </p:sp>
    </p:spTree>
    <p:extLst>
      <p:ext uri="{BB962C8B-B14F-4D97-AF65-F5344CB8AC3E}">
        <p14:creationId xmlns:p14="http://schemas.microsoft.com/office/powerpoint/2010/main" val="186251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1" y="836712"/>
            <a:ext cx="2840197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Дмитрий Игоревич Азаров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996952"/>
            <a:ext cx="6111781" cy="27261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своем послании отметил: «Воспитание </a:t>
            </a:r>
            <a:r>
              <a:rPr lang="ru-RU" dirty="0">
                <a:solidFill>
                  <a:srgbClr val="002060"/>
                </a:solidFill>
              </a:rPr>
              <a:t>начинается с пеленок, с детских </a:t>
            </a:r>
            <a:r>
              <a:rPr lang="ru-RU" dirty="0" smtClean="0">
                <a:solidFill>
                  <a:srgbClr val="002060"/>
                </a:solidFill>
              </a:rPr>
              <a:t>садов</a:t>
            </a:r>
            <a:r>
              <a:rPr lang="ru-RU" dirty="0">
                <a:solidFill>
                  <a:srgbClr val="002060"/>
                </a:solidFill>
              </a:rPr>
              <a:t>»…. нужно решать проблему и для детей ясельного возраста – 1-3 </a:t>
            </a:r>
            <a:r>
              <a:rPr lang="ru-RU" dirty="0" smtClean="0">
                <a:solidFill>
                  <a:srgbClr val="002060"/>
                </a:solidFill>
              </a:rPr>
              <a:t>лет…</a:t>
            </a:r>
          </a:p>
          <a:p>
            <a:r>
              <a:rPr lang="ru-RU" dirty="0">
                <a:solidFill>
                  <a:srgbClr val="002060"/>
                </a:solidFill>
              </a:rPr>
              <a:t> Ясельные группы нужно создавать не только за счет строительства новых детских садов, но и путем приспособления помещений.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603104" cy="21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0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Статистика показывает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что на сегодняшний день до 80% детей рождаются физиологически незрелыми, около 70% - имеют диагностированное перинатальное поражение центральной нервной системы. А у части детей, родившихся здоровыми, проблемы появляются уже в первые месяцы и годы жизни. Из общего числа детей 30% нуждаются в реабилитации, 45% - в коррекционной помощи того или иного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09302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Результаты диагностики детей от 1 до 3 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789040"/>
            <a:ext cx="5895757" cy="223224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начало 2017-2018 года – 4 ребенка –группа риска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 конец года 2017-2018года –</a:t>
            </a:r>
            <a:r>
              <a:rPr lang="ru-RU" sz="2000" dirty="0">
                <a:solidFill>
                  <a:srgbClr val="002060"/>
                </a:solidFill>
              </a:rPr>
              <a:t>2 ребенка с опережением, </a:t>
            </a:r>
            <a:r>
              <a:rPr lang="ru-RU" sz="2000" dirty="0" smtClean="0">
                <a:solidFill>
                  <a:srgbClr val="002060"/>
                </a:solidFill>
              </a:rPr>
              <a:t>13 </a:t>
            </a:r>
            <a:r>
              <a:rPr lang="ru-RU" sz="2000" dirty="0">
                <a:solidFill>
                  <a:srgbClr val="002060"/>
                </a:solidFill>
              </a:rPr>
              <a:t>детей с нормой</a:t>
            </a:r>
            <a:r>
              <a:rPr lang="ru-RU" sz="2000" dirty="0" smtClean="0">
                <a:solidFill>
                  <a:srgbClr val="002060"/>
                </a:solidFill>
              </a:rPr>
              <a:t> 3 ребенка в группе риска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Диагностический инструментарий «Методика </a:t>
            </a:r>
            <a:r>
              <a:rPr lang="ru-RU" sz="2000" dirty="0" err="1" smtClean="0">
                <a:solidFill>
                  <a:srgbClr val="002060"/>
                </a:solidFill>
              </a:rPr>
              <a:t>Стребелевой</a:t>
            </a:r>
            <a:r>
              <a:rPr lang="ru-RU" sz="2000" dirty="0" smtClean="0">
                <a:solidFill>
                  <a:srgbClr val="002060"/>
                </a:solidFill>
              </a:rPr>
              <a:t>» и «Печоры, </a:t>
            </a:r>
            <a:r>
              <a:rPr lang="ru-RU" sz="2000" dirty="0" err="1" smtClean="0">
                <a:solidFill>
                  <a:srgbClr val="002060"/>
                </a:solidFill>
              </a:rPr>
              <a:t>Пантюхиной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916832"/>
            <a:ext cx="480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18 детей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них -10 мальчиков</a:t>
            </a:r>
          </a:p>
          <a:p>
            <a:r>
              <a:rPr lang="ru-RU" dirty="0">
                <a:solidFill>
                  <a:srgbClr val="002060"/>
                </a:solidFill>
              </a:rPr>
              <a:t>8 девочек</a:t>
            </a:r>
          </a:p>
        </p:txBody>
      </p:sp>
    </p:spTree>
    <p:extLst>
      <p:ext uri="{BB962C8B-B14F-4D97-AF65-F5344CB8AC3E}">
        <p14:creationId xmlns:p14="http://schemas.microsoft.com/office/powerpoint/2010/main" val="120707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Первые три года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являются </a:t>
            </a:r>
            <a:r>
              <a:rPr lang="ru-RU" dirty="0">
                <a:solidFill>
                  <a:srgbClr val="002060"/>
                </a:solidFill>
              </a:rPr>
              <a:t>чрезвычайно важным и ответственным этапом в развитии ребенка. В данный период наблюдается максимальный темп формирования предпосылок, обусловливающих все дальнейшее развитие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39211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Кроме того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ранний возраст представляет более широкие возможности коррекции за счет большей пластичности детской психики, чувствительности к воздействиям, направленным на оптимизацию психического развития ребенка. Поэтому своевременное выявление возможных отклонений в развитии маленького ребенка чрезвычайно важно. Если начать коррекционные мероприятия уже с младенческого возраста, есть шанс устранить все проблемы к дошкольному и младшему школьному возрасту, что, соответственно, позволит предотвратить возникновение дальнейших отклонений.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668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Окружной семинар</vt:lpstr>
      <vt:lpstr>Раннее развитие детей от года до 3 лет как самостоятельный элемент современной модели образования» </vt:lpstr>
      <vt:lpstr>По инициативе Президента России</vt:lpstr>
      <vt:lpstr>Указ Президента Российской Федерации от 7 мая 2018 г. N 204 "О национальных целях и стратегических задачах развития Российской Федерации на период до 2024 года" Одной из ключевых задач</vt:lpstr>
      <vt:lpstr>Дмитрий Игоревич Азаров </vt:lpstr>
      <vt:lpstr>Статистика показывает:</vt:lpstr>
      <vt:lpstr>Результаты диагностики детей от 1 до 3 лет</vt:lpstr>
      <vt:lpstr>Первые три года жизни</vt:lpstr>
      <vt:lpstr>Кроме того</vt:lpstr>
      <vt:lpstr>         Программа опорной площадки       </vt:lpstr>
      <vt:lpstr>Цель:</vt:lpstr>
      <vt:lpstr>Задачи программы:</vt:lpstr>
      <vt:lpstr>Программа состоит из 3 этапов</vt:lpstr>
      <vt:lpstr>Категории педагогических работников, задействованных в реализации программы</vt:lpstr>
      <vt:lpstr>Предполагаемые результаты: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развитие детей от года до 3 лет как самостоятельный элемент современной модели образования» </dc:title>
  <dc:creator>Светлячок</dc:creator>
  <cp:lastModifiedBy>Светлячок</cp:lastModifiedBy>
  <cp:revision>10</cp:revision>
  <dcterms:created xsi:type="dcterms:W3CDTF">2018-09-19T12:26:47Z</dcterms:created>
  <dcterms:modified xsi:type="dcterms:W3CDTF">2018-09-20T05:31:51Z</dcterms:modified>
</cp:coreProperties>
</file>