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0" r:id="rId4"/>
    <p:sldId id="271" r:id="rId5"/>
    <p:sldId id="272" r:id="rId6"/>
    <p:sldId id="273" r:id="rId7"/>
    <p:sldId id="274" r:id="rId8"/>
    <p:sldId id="275" r:id="rId9"/>
    <p:sldId id="276" r:id="rId10"/>
    <p:sldId id="277" r:id="rId11"/>
    <p:sldId id="259" r:id="rId12"/>
    <p:sldId id="260" r:id="rId13"/>
    <p:sldId id="262" r:id="rId14"/>
    <p:sldId id="278" r:id="rId15"/>
    <p:sldId id="279" r:id="rId16"/>
    <p:sldId id="269" r:id="rId17"/>
    <p:sldId id="282" r:id="rId18"/>
    <p:sldId id="263" r:id="rId19"/>
    <p:sldId id="264" r:id="rId20"/>
    <p:sldId id="265" r:id="rId21"/>
    <p:sldId id="283" r:id="rId22"/>
    <p:sldId id="266" r:id="rId23"/>
    <p:sldId id="267" r:id="rId24"/>
    <p:sldId id="284" r:id="rId25"/>
    <p:sldId id="285" r:id="rId26"/>
    <p:sldId id="280" r:id="rId27"/>
    <p:sldId id="281" r:id="rId28"/>
    <p:sldId id="287"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CCFF33"/>
    <a:srgbClr val="990099"/>
    <a:srgbClr val="009900"/>
    <a:srgbClr val="FFCC99"/>
    <a:srgbClr val="FFFF99"/>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51635-749B-4E99-9978-71E1F5EF9F47}" type="datetimeFigureOut">
              <a:rPr lang="ru-RU" smtClean="0"/>
              <a:pPr/>
              <a:t>25.09.2018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A8616-3AD9-45D1-BD66-EC69D4E1F62C}" type="slidenum">
              <a:rPr lang="ru-RU" smtClean="0"/>
              <a:pPr/>
              <a:t>‹#›</a:t>
            </a:fld>
            <a:endParaRPr lang="ru-RU"/>
          </a:p>
        </p:txBody>
      </p:sp>
    </p:spTree>
    <p:extLst>
      <p:ext uri="{BB962C8B-B14F-4D97-AF65-F5344CB8AC3E}">
        <p14:creationId xmlns:p14="http://schemas.microsoft.com/office/powerpoint/2010/main" xmlns="" val="179493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BA8616-3AD9-45D1-BD66-EC69D4E1F62C}" type="slidenum">
              <a:rPr lang="ru-RU" smtClean="0"/>
              <a:pPr/>
              <a:t>25</a:t>
            </a:fld>
            <a:endParaRPr lang="ru-RU"/>
          </a:p>
        </p:txBody>
      </p:sp>
    </p:spTree>
    <p:extLst>
      <p:ext uri="{BB962C8B-B14F-4D97-AF65-F5344CB8AC3E}">
        <p14:creationId xmlns:p14="http://schemas.microsoft.com/office/powerpoint/2010/main" xmlns="" val="338963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88983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401019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316277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155339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253923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315982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393988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347970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93266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207937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26C2DA-BF6C-49AC-9BB7-DC2ADF9A536F}" type="datetimeFigureOut">
              <a:rPr lang="ru-RU" smtClean="0"/>
              <a:pPr/>
              <a:t>25.09.2018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220873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C2DA-BF6C-49AC-9BB7-DC2ADF9A536F}" type="datetimeFigureOut">
              <a:rPr lang="ru-RU" smtClean="0"/>
              <a:pPr/>
              <a:t>25.09.2018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B819B-23E9-4147-8A3B-D816615EC65F}" type="slidenum">
              <a:rPr lang="ru-RU" smtClean="0"/>
              <a:pPr/>
              <a:t>‹#›</a:t>
            </a:fld>
            <a:endParaRPr lang="ru-RU"/>
          </a:p>
        </p:txBody>
      </p:sp>
    </p:spTree>
    <p:extLst>
      <p:ext uri="{BB962C8B-B14F-4D97-AF65-F5344CB8AC3E}">
        <p14:creationId xmlns:p14="http://schemas.microsoft.com/office/powerpoint/2010/main" xmlns="" val="2450022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1304144"/>
          </a:xfrm>
          <a:prstGeom prst="rect">
            <a:avLst/>
          </a:prstGeom>
        </p:spPr>
      </p:pic>
      <p:sp>
        <p:nvSpPr>
          <p:cNvPr id="7" name="TextBox 6"/>
          <p:cNvSpPr txBox="1"/>
          <p:nvPr/>
        </p:nvSpPr>
        <p:spPr>
          <a:xfrm>
            <a:off x="5662508" y="1275737"/>
            <a:ext cx="6041036" cy="4936801"/>
          </a:xfrm>
          <a:prstGeom prst="rect">
            <a:avLst/>
          </a:prstGeom>
          <a:noFill/>
          <a:ln>
            <a:noFill/>
          </a:ln>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Детский сад «</a:t>
            </a:r>
            <a:r>
              <a:rPr lang="ru-RU" dirty="0" err="1" smtClean="0">
                <a:latin typeface="Times New Roman" panose="02020603050405020304" pitchFamily="18" charset="0"/>
                <a:cs typeface="Times New Roman" panose="02020603050405020304" pitchFamily="18" charset="0"/>
              </a:rPr>
              <a:t>Солнышко»с.Алексеевка</a:t>
            </a:r>
            <a:endParaRPr lang="ru-RU" dirty="0">
              <a:latin typeface="Times New Roman" panose="02020603050405020304" pitchFamily="18" charset="0"/>
              <a:cs typeface="Times New Roman" panose="02020603050405020304" pitchFamily="18" charset="0"/>
            </a:endParaRPr>
          </a:p>
          <a:p>
            <a:pPr algn="ctr"/>
            <a:r>
              <a:rPr lang="ru-RU"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600" b="1" dirty="0" smtClean="0">
                <a:solidFill>
                  <a:srgbClr val="C00000"/>
                </a:solidFill>
                <a:ea typeface="Times New Roman" panose="02020603050405020304" pitchFamily="18" charset="0"/>
                <a:cs typeface="Times New Roman" panose="02020603050405020304" pitchFamily="18" charset="0"/>
              </a:rPr>
              <a:t>Использование </a:t>
            </a:r>
          </a:p>
          <a:p>
            <a:pPr lvl="0" algn="ctr">
              <a:lnSpc>
                <a:spcPct val="107000"/>
              </a:lnSpc>
              <a:spcAft>
                <a:spcPts val="800"/>
              </a:spcAft>
            </a:pPr>
            <a:r>
              <a:rPr lang="ru-RU" sz="3600" b="1" dirty="0" smtClean="0">
                <a:solidFill>
                  <a:srgbClr val="C00000"/>
                </a:solidFill>
                <a:ea typeface="Times New Roman" panose="02020603050405020304" pitchFamily="18" charset="0"/>
                <a:cs typeface="Times New Roman" panose="02020603050405020304" pitchFamily="18" charset="0"/>
              </a:rPr>
              <a:t>игрового набора </a:t>
            </a:r>
          </a:p>
          <a:p>
            <a:pPr lvl="0" algn="ctr">
              <a:lnSpc>
                <a:spcPct val="107000"/>
              </a:lnSpc>
              <a:spcAft>
                <a:spcPts val="800"/>
              </a:spcAft>
            </a:pPr>
            <a:r>
              <a:rPr lang="ru-RU" sz="3600" b="1" dirty="0" smtClean="0">
                <a:solidFill>
                  <a:srgbClr val="C00000"/>
                </a:solidFill>
                <a:ea typeface="Times New Roman" panose="02020603050405020304" pitchFamily="18" charset="0"/>
                <a:cs typeface="Times New Roman" panose="02020603050405020304" pitchFamily="18" charset="0"/>
              </a:rPr>
              <a:t>«Дары </a:t>
            </a:r>
            <a:r>
              <a:rPr lang="ru-RU" sz="3600" b="1" dirty="0">
                <a:solidFill>
                  <a:srgbClr val="C00000"/>
                </a:solidFill>
                <a:ea typeface="Times New Roman" panose="02020603050405020304" pitchFamily="18" charset="0"/>
                <a:cs typeface="Times New Roman" panose="02020603050405020304" pitchFamily="18" charset="0"/>
              </a:rPr>
              <a:t>Ф</a:t>
            </a:r>
            <a:r>
              <a:rPr lang="ru-RU" sz="3600" b="1" dirty="0" smtClean="0">
                <a:solidFill>
                  <a:srgbClr val="C00000"/>
                </a:solidFill>
                <a:ea typeface="Times New Roman" panose="02020603050405020304" pitchFamily="18" charset="0"/>
                <a:cs typeface="Times New Roman" panose="02020603050405020304" pitchFamily="18" charset="0"/>
              </a:rPr>
              <a:t>. </a:t>
            </a:r>
            <a:r>
              <a:rPr lang="ru-RU" sz="3600" b="1" dirty="0" err="1" smtClean="0">
                <a:solidFill>
                  <a:srgbClr val="C00000"/>
                </a:solidFill>
                <a:ea typeface="Times New Roman" panose="02020603050405020304" pitchFamily="18" charset="0"/>
                <a:cs typeface="Times New Roman" panose="02020603050405020304" pitchFamily="18" charset="0"/>
              </a:rPr>
              <a:t>Фрёбеля</a:t>
            </a:r>
            <a:r>
              <a:rPr lang="ru-RU" sz="3600" b="1" dirty="0">
                <a:solidFill>
                  <a:srgbClr val="C00000"/>
                </a:solidFill>
                <a:ea typeface="Times New Roman" panose="02020603050405020304" pitchFamily="18" charset="0"/>
                <a:cs typeface="Times New Roman" panose="02020603050405020304" pitchFamily="18" charset="0"/>
              </a:rPr>
              <a:t>» </a:t>
            </a:r>
          </a:p>
          <a:p>
            <a:pPr lvl="0" algn="ctr">
              <a:lnSpc>
                <a:spcPct val="107000"/>
              </a:lnSpc>
              <a:spcAft>
                <a:spcPts val="800"/>
              </a:spcAft>
            </a:pPr>
            <a:r>
              <a:rPr lang="ru-RU" sz="3600" b="1" dirty="0" smtClean="0">
                <a:solidFill>
                  <a:srgbClr val="C00000"/>
                </a:solidFill>
                <a:ea typeface="Times New Roman" panose="02020603050405020304" pitchFamily="18" charset="0"/>
                <a:cs typeface="Times New Roman" panose="02020603050405020304" pitchFamily="18" charset="0"/>
              </a:rPr>
              <a:t>в образовательной деятельности».</a:t>
            </a:r>
          </a:p>
          <a:p>
            <a:pPr lvl="0" algn="r">
              <a:lnSpc>
                <a:spcPct val="107000"/>
              </a:lnSpc>
              <a:spcAft>
                <a:spcPts val="800"/>
              </a:spcAft>
            </a:pPr>
            <a:r>
              <a:rPr lang="ru-RU" sz="2000" b="1"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Составил: Павлова О.И.</a:t>
            </a:r>
          </a:p>
          <a:p>
            <a:pPr lvl="0" algn="r">
              <a:lnSpc>
                <a:spcPct val="107000"/>
              </a:lnSpc>
              <a:spcAft>
                <a:spcPts val="800"/>
              </a:spcAft>
            </a:pPr>
            <a:r>
              <a:rPr lang="ru-RU" sz="2000" b="1" dirty="0" smtClean="0">
                <a:solidFill>
                  <a:srgbClr val="000099"/>
                </a:solidFill>
                <a:latin typeface="Times New Roman" panose="02020603050405020304" pitchFamily="18" charset="0"/>
                <a:cs typeface="Times New Roman" panose="02020603050405020304" pitchFamily="18" charset="0"/>
              </a:rPr>
              <a:t>Воспитатель</a:t>
            </a:r>
          </a:p>
          <a:p>
            <a:pPr lvl="0" algn="r">
              <a:lnSpc>
                <a:spcPct val="107000"/>
              </a:lnSpc>
              <a:spcAft>
                <a:spcPts val="800"/>
              </a:spcAft>
            </a:pPr>
            <a:r>
              <a:rPr lang="ru-RU" sz="2000" b="1" dirty="0" smtClean="0">
                <a:solidFill>
                  <a:srgbClr val="000099"/>
                </a:solidFill>
                <a:latin typeface="Times New Roman" panose="02020603050405020304" pitchFamily="18" charset="0"/>
                <a:cs typeface="Times New Roman" panose="02020603050405020304" pitchFamily="18" charset="0"/>
              </a:rPr>
              <a:t>Детского сада «Солнышко» </a:t>
            </a:r>
            <a:r>
              <a:rPr lang="ru-RU" sz="2000" b="1" dirty="0" err="1" smtClean="0">
                <a:solidFill>
                  <a:srgbClr val="000099"/>
                </a:solidFill>
                <a:latin typeface="Times New Roman" panose="02020603050405020304" pitchFamily="18" charset="0"/>
                <a:cs typeface="Times New Roman" panose="02020603050405020304" pitchFamily="18" charset="0"/>
              </a:rPr>
              <a:t>с.Алексеевка</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4918" y="4281353"/>
            <a:ext cx="3297836" cy="2473377"/>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5524" y="1704706"/>
            <a:ext cx="4567107" cy="2576647"/>
          </a:xfrm>
          <a:prstGeom prst="round2DiagRect">
            <a:avLst>
              <a:gd name="adj1" fmla="val 16667"/>
              <a:gd name="adj2" fmla="val 0"/>
            </a:avLst>
          </a:prstGeom>
          <a:ln w="88900" cap="sq">
            <a:solidFill>
              <a:srgbClr val="CCFF33"/>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4009971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558193" y="363791"/>
            <a:ext cx="9080481" cy="6196568"/>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седьмой</a:t>
            </a:r>
            <a:endParaRPr lang="ru-RU" sz="2800" b="1" i="1" dirty="0" smtClean="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Цветные фигуры</a:t>
            </a:r>
            <a:endParaRPr lang="ru-RU" sz="4000" b="1" i="1" dirty="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a:solidFill>
                  <a:schemeClr val="bg1">
                    <a:lumMod val="95000"/>
                  </a:schemeClr>
                </a:solidFill>
                <a:latin typeface="Times New Roman" panose="02020603050405020304" pitchFamily="18" charset="0"/>
                <a:cs typeface="Times New Roman" panose="02020603050405020304" pitchFamily="18" charset="0"/>
              </a:rPr>
              <a:t>Цель:</a:t>
            </a:r>
            <a:r>
              <a:rPr lang="ru-RU" sz="2800" i="1" dirty="0">
                <a:solidFill>
                  <a:schemeClr val="bg1">
                    <a:lumMod val="95000"/>
                  </a:schemeClr>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демонстрирует абстракцию, подготавливает ребёнка к рисованию.</a:t>
            </a:r>
          </a:p>
          <a:p>
            <a:pPr indent="285750" algn="just">
              <a:spcAft>
                <a:spcPts val="800"/>
              </a:spcAft>
            </a:pPr>
            <a:endPar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5750" algn="just">
              <a:spcAft>
                <a:spcPts val="800"/>
              </a:spcAft>
            </a:pPr>
            <a:r>
              <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 этим Даром ребенок:</a:t>
            </a:r>
            <a:endParaRPr lang="ru-RU" sz="1600" b="1"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Изучает различные плоскостные геометрические фигуры;</a:t>
            </a:r>
            <a:endParaRPr lang="ru-RU" sz="16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Тренирует мелкую моторику рук, развивает зрительно-моторную координацию;</a:t>
            </a:r>
            <a:endParaRPr lang="ru-RU" sz="16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Развивает речевые способности и игровую деятельность.</a:t>
            </a:r>
            <a:endParaRPr lang="ru-RU" sz="1600" i="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descr="http://xn--80aaciyskkbbhlo1d.xn--p1ai/assets/img/3/7.jpg"/>
          <p:cNvPicPr/>
          <p:nvPr/>
        </p:nvPicPr>
        <p:blipFill rotWithShape="1">
          <a:blip r:embed="rId3" cstate="print">
            <a:extLst>
              <a:ext uri="{28A0092B-C50C-407E-A947-70E740481C1C}">
                <a14:useLocalDpi xmlns:a14="http://schemas.microsoft.com/office/drawing/2010/main" xmlns="" val="0"/>
              </a:ext>
            </a:extLst>
          </a:blip>
          <a:srcRect l="9199" r="8266"/>
          <a:stretch/>
        </p:blipFill>
        <p:spPr bwMode="auto">
          <a:xfrm>
            <a:off x="8428028" y="363791"/>
            <a:ext cx="3537678" cy="2857500"/>
          </a:xfrm>
          <a:prstGeom prst="rect">
            <a:avLst/>
          </a:prstGeom>
          <a:ln>
            <a:noFill/>
          </a:ln>
          <a:effectLst>
            <a:softEdge rad="112500"/>
          </a:effectLst>
        </p:spPr>
      </p:pic>
    </p:spTree>
    <p:extLst>
      <p:ext uri="{BB962C8B-B14F-4D97-AF65-F5344CB8AC3E}">
        <p14:creationId xmlns:p14="http://schemas.microsoft.com/office/powerpoint/2010/main" xmlns="" val="247804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14.JPG"/>
          <p:cNvPicPr/>
          <p:nvPr/>
        </p:nvPicPr>
        <p:blipFill rotWithShape="1">
          <a:blip r:embed="rId3" cstate="print">
            <a:extLst>
              <a:ext uri="{28A0092B-C50C-407E-A947-70E740481C1C}">
                <a14:useLocalDpi xmlns:a14="http://schemas.microsoft.com/office/drawing/2010/main" xmlns="" val="0"/>
              </a:ext>
            </a:extLst>
          </a:blip>
          <a:srcRect l="20175" t="24436"/>
          <a:stretch/>
        </p:blipFill>
        <p:spPr bwMode="auto">
          <a:xfrm>
            <a:off x="788276" y="1545022"/>
            <a:ext cx="5022239" cy="3594538"/>
          </a:xfrm>
          <a:prstGeom prst="rect">
            <a:avLst/>
          </a:prstGeom>
          <a:noFill/>
          <a:ln>
            <a:noFill/>
          </a:ln>
        </p:spPr>
      </p:pic>
      <p:pic>
        <p:nvPicPr>
          <p:cNvPr id="4" name="Рисунок 3" descr="H:\101MSDCF\19.JPG"/>
          <p:cNvPicPr/>
          <p:nvPr/>
        </p:nvPicPr>
        <p:blipFill rotWithShape="1">
          <a:blip r:embed="rId4" cstate="print">
            <a:extLst>
              <a:ext uri="{28A0092B-C50C-407E-A947-70E740481C1C}">
                <a14:useLocalDpi xmlns:a14="http://schemas.microsoft.com/office/drawing/2010/main" xmlns="" val="0"/>
              </a:ext>
            </a:extLst>
          </a:blip>
          <a:srcRect l="30041" t="30996" r="26807"/>
          <a:stretch/>
        </p:blipFill>
        <p:spPr bwMode="auto">
          <a:xfrm>
            <a:off x="6763407" y="2554014"/>
            <a:ext cx="4493172" cy="3972910"/>
          </a:xfrm>
          <a:prstGeom prst="rect">
            <a:avLst/>
          </a:prstGeom>
          <a:noFill/>
          <a:ln>
            <a:noFill/>
          </a:ln>
        </p:spPr>
      </p:pic>
      <p:sp>
        <p:nvSpPr>
          <p:cNvPr id="2" name="Прямоугольник 1"/>
          <p:cNvSpPr/>
          <p:nvPr/>
        </p:nvSpPr>
        <p:spPr>
          <a:xfrm>
            <a:off x="6510769" y="975836"/>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2181255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Рисунок 3" descr="H:\101MSDCF\20.JPG"/>
          <p:cNvPicPr/>
          <p:nvPr/>
        </p:nvPicPr>
        <p:blipFill rotWithShape="1">
          <a:blip r:embed="rId3" cstate="print">
            <a:extLst>
              <a:ext uri="{28A0092B-C50C-407E-A947-70E740481C1C}">
                <a14:useLocalDpi xmlns:a14="http://schemas.microsoft.com/office/drawing/2010/main" xmlns="" val="0"/>
              </a:ext>
            </a:extLst>
          </a:blip>
          <a:srcRect l="21026" t="12838" r="17876" b="8188"/>
          <a:stretch/>
        </p:blipFill>
        <p:spPr bwMode="auto">
          <a:xfrm>
            <a:off x="2301766" y="1828669"/>
            <a:ext cx="6594035" cy="4572131"/>
          </a:xfrm>
          <a:prstGeom prst="rect">
            <a:avLst/>
          </a:prstGeom>
          <a:ln>
            <a:noFill/>
          </a:ln>
          <a:effectLst>
            <a:softEdge rad="112500"/>
          </a:effectLst>
        </p:spPr>
      </p:pic>
      <p:sp>
        <p:nvSpPr>
          <p:cNvPr id="2" name="Прямоугольник 1"/>
          <p:cNvSpPr/>
          <p:nvPr/>
        </p:nvSpPr>
        <p:spPr>
          <a:xfrm>
            <a:off x="7180288" y="740538"/>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262258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21.JPG"/>
          <p:cNvPicPr/>
          <p:nvPr/>
        </p:nvPicPr>
        <p:blipFill rotWithShape="1">
          <a:blip r:embed="rId3" cstate="print">
            <a:extLst>
              <a:ext uri="{28A0092B-C50C-407E-A947-70E740481C1C}">
                <a14:useLocalDpi xmlns:a14="http://schemas.microsoft.com/office/drawing/2010/main" xmlns="" val="0"/>
              </a:ext>
            </a:extLst>
          </a:blip>
          <a:srcRect l="32984" t="17600" r="31393" b="15619"/>
          <a:stretch/>
        </p:blipFill>
        <p:spPr bwMode="auto">
          <a:xfrm>
            <a:off x="7824865" y="2371319"/>
            <a:ext cx="3642610" cy="3678649"/>
          </a:xfrm>
          <a:prstGeom prst="rect">
            <a:avLst/>
          </a:prstGeom>
          <a:ln>
            <a:noFill/>
          </a:ln>
          <a:effectLst>
            <a:softEdge rad="112500"/>
          </a:effectLst>
        </p:spPr>
      </p:pic>
      <p:pic>
        <p:nvPicPr>
          <p:cNvPr id="4" name="Рисунок 3" descr="H:\101MSDCF\22.JPG"/>
          <p:cNvPicPr/>
          <p:nvPr/>
        </p:nvPicPr>
        <p:blipFill rotWithShape="1">
          <a:blip r:embed="rId4" cstate="print">
            <a:extLst>
              <a:ext uri="{28A0092B-C50C-407E-A947-70E740481C1C}">
                <a14:useLocalDpi xmlns:a14="http://schemas.microsoft.com/office/drawing/2010/main" xmlns="" val="0"/>
              </a:ext>
            </a:extLst>
          </a:blip>
          <a:srcRect l="21286" t="39115"/>
          <a:stretch/>
        </p:blipFill>
        <p:spPr bwMode="auto">
          <a:xfrm>
            <a:off x="662153" y="1865055"/>
            <a:ext cx="5609206" cy="3857828"/>
          </a:xfrm>
          <a:prstGeom prst="rect">
            <a:avLst/>
          </a:prstGeom>
          <a:ln>
            <a:noFill/>
          </a:ln>
          <a:effectLst>
            <a:softEdge rad="112500"/>
          </a:effectLst>
        </p:spPr>
      </p:pic>
      <p:sp>
        <p:nvSpPr>
          <p:cNvPr id="2" name="Прямоугольник 1"/>
          <p:cNvSpPr/>
          <p:nvPr/>
        </p:nvSpPr>
        <p:spPr>
          <a:xfrm>
            <a:off x="7063603" y="816328"/>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2599482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889416" y="382569"/>
            <a:ext cx="9168984" cy="5842625"/>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восьмой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Палочки</a:t>
            </a:r>
            <a:endParaRPr lang="ru-RU" sz="4000" b="1" i="1" dirty="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a:solidFill>
                  <a:schemeClr val="bg1"/>
                </a:solidFill>
                <a:latin typeface="Times New Roman" panose="02020603050405020304" pitchFamily="18" charset="0"/>
                <a:cs typeface="Times New Roman" panose="02020603050405020304" pitchFamily="18" charset="0"/>
              </a:rPr>
              <a:t>Цель:</a:t>
            </a:r>
            <a:r>
              <a:rPr lang="ru-RU" sz="2800" i="1" dirty="0">
                <a:solidFill>
                  <a:schemeClr val="bg1"/>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демонстрирует линию и вводит </a:t>
            </a:r>
            <a:endParaRPr lang="ru-RU" sz="2800" dirty="0" smtClean="0">
              <a:solidFill>
                <a:srgbClr val="00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smtClean="0">
                <a:solidFill>
                  <a:srgbClr val="000099"/>
                </a:solidFill>
                <a:latin typeface="Times New Roman" panose="02020603050405020304" pitchFamily="18" charset="0"/>
                <a:cs typeface="Times New Roman" panose="02020603050405020304" pitchFamily="18" charset="0"/>
              </a:rPr>
              <a:t>понятие </a:t>
            </a:r>
            <a:r>
              <a:rPr lang="ru-RU" sz="2800" dirty="0">
                <a:solidFill>
                  <a:srgbClr val="000099"/>
                </a:solidFill>
                <a:latin typeface="Times New Roman" panose="02020603050405020304" pitchFamily="18" charset="0"/>
                <a:cs typeface="Times New Roman" panose="02020603050405020304" pitchFamily="18" charset="0"/>
              </a:rPr>
              <a:t>длины</a:t>
            </a:r>
            <a:r>
              <a:rPr lang="ru-RU" sz="2800" dirty="0" smtClean="0">
                <a:solidFill>
                  <a:srgbClr val="000099"/>
                </a:solidFill>
                <a:latin typeface="Times New Roman" panose="02020603050405020304" pitchFamily="18" charset="0"/>
                <a:cs typeface="Times New Roman" panose="02020603050405020304" pitchFamily="18" charset="0"/>
              </a:rPr>
              <a:t>.</a:t>
            </a:r>
            <a:endParaRPr lang="ru-RU" sz="2800" dirty="0">
              <a:solidFill>
                <a:srgbClr val="000099"/>
              </a:solidFill>
              <a:latin typeface="Times New Roman" panose="02020603050405020304" pitchFamily="18" charset="0"/>
              <a:cs typeface="Times New Roman" panose="02020603050405020304" pitchFamily="18" charset="0"/>
            </a:endParaRPr>
          </a:p>
          <a:p>
            <a:pPr indent="285750" algn="just">
              <a:spcAft>
                <a:spcPts val="800"/>
              </a:spcAft>
            </a:pPr>
            <a:endParaRPr lang="ru-RU" sz="28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5750" algn="just">
              <a:spcAft>
                <a:spcPts val="800"/>
              </a:spcAft>
            </a:pPr>
            <a:r>
              <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Благодаря этому Дару ребенок:</a:t>
            </a:r>
            <a:endParaRPr lang="ru-RU" sz="1600" b="1"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Сортирует и упорядочивает фигуры по цвету, по форме, по соотношению количества и размера;</a:t>
            </a:r>
            <a:endParaRPr lang="ru-RU" sz="16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Обучается счету;</a:t>
            </a:r>
            <a:endParaRPr lang="ru-RU" sz="16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Выполняет простейшие математические действия (сложение и вычитание).</a:t>
            </a:r>
            <a:endParaRPr lang="ru-RU" sz="1600" i="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descr="http://xn--80aaciyskkbbhlo1d.xn--p1ai/assets/img/3/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5760" y="571500"/>
            <a:ext cx="4286250" cy="2857500"/>
          </a:xfrm>
          <a:prstGeom prst="rect">
            <a:avLst/>
          </a:prstGeom>
          <a:ln>
            <a:noFill/>
          </a:ln>
          <a:effectLst>
            <a:softEdge rad="112500"/>
          </a:effectLst>
        </p:spPr>
      </p:pic>
    </p:spTree>
    <p:extLst>
      <p:ext uri="{BB962C8B-B14F-4D97-AF65-F5344CB8AC3E}">
        <p14:creationId xmlns:p14="http://schemas.microsoft.com/office/powerpoint/2010/main" xmlns="" val="96003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009338" y="812899"/>
            <a:ext cx="10098372" cy="5334794"/>
          </a:xfrm>
          <a:prstGeom prst="rect">
            <a:avLst/>
          </a:prstGeom>
        </p:spPr>
        <p:txBody>
          <a:bodyPr wrap="square">
            <a:spAutoFit/>
          </a:bodyPr>
          <a:lstStyle/>
          <a:p>
            <a:pPr marL="274320" lvl="0" indent="-274320">
              <a:spcBef>
                <a:spcPts val="600"/>
              </a:spcBef>
              <a:buClr>
                <a:srgbClr val="AC66BB"/>
              </a:buClr>
              <a:buSzPct val="85000"/>
            </a:pPr>
            <a:r>
              <a:rPr lang="ru-RU" sz="4000" b="1" i="1" dirty="0" smtClean="0">
                <a:solidFill>
                  <a:srgbClr val="FF0000"/>
                </a:solidFill>
                <a:latin typeface="Times New Roman" panose="02020603050405020304" pitchFamily="18" charset="0"/>
                <a:cs typeface="Times New Roman" panose="02020603050405020304" pitchFamily="18" charset="0"/>
              </a:rPr>
              <a:t>Дар девятый</a:t>
            </a: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Кольца и полукольца</a:t>
            </a:r>
            <a:endParaRPr lang="ru-RU" sz="4000" b="1" dirty="0">
              <a:solidFill>
                <a:srgbClr val="00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dirty="0">
                <a:solidFill>
                  <a:schemeClr val="bg1">
                    <a:lumMod val="95000"/>
                  </a:schemeClr>
                </a:solidFill>
                <a:latin typeface="Times New Roman" panose="02020603050405020304" pitchFamily="18" charset="0"/>
                <a:cs typeface="Times New Roman" panose="02020603050405020304" pitchFamily="18" charset="0"/>
              </a:rPr>
              <a:t>Цель:</a:t>
            </a:r>
            <a:r>
              <a:rPr lang="ru-RU" sz="2800" dirty="0">
                <a:solidFill>
                  <a:schemeClr val="bg1">
                    <a:lumMod val="95000"/>
                  </a:schemeClr>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представляет идею кривой</a:t>
            </a:r>
          </a:p>
          <a:p>
            <a:pPr indent="285750" algn="just">
              <a:spcAft>
                <a:spcPts val="800"/>
              </a:spcAft>
            </a:pPr>
            <a:endPar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5750" algn="just">
              <a:spcAft>
                <a:spcPts val="800"/>
              </a:spcAft>
            </a:pPr>
            <a:r>
              <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 этим Даром ребенок:</a:t>
            </a:r>
            <a:endParaRPr lang="ru-RU" sz="2800" b="1"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Тренирует мелкую моторику рук, развивает зрительно-моторную координацию;</a:t>
            </a:r>
            <a:endParaRPr lang="ru-RU" sz="28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Развивает творческие способности - составляет различные узоры и картинки;</a:t>
            </a:r>
            <a:endParaRPr lang="ru-RU" sz="28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Готовит руки к рисованию и письму.</a:t>
            </a:r>
            <a:endParaRPr lang="ru-RU" sz="2800" i="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descr="http://xn--80aaciyskkbbhlo1d.xn--p1ai/assets/img/3/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1460" y="725536"/>
            <a:ext cx="4286250" cy="2857500"/>
          </a:xfrm>
          <a:prstGeom prst="rect">
            <a:avLst/>
          </a:prstGeom>
          <a:ln>
            <a:noFill/>
          </a:ln>
          <a:effectLst>
            <a:softEdge rad="112500"/>
          </a:effectLst>
        </p:spPr>
      </p:pic>
    </p:spTree>
    <p:extLst>
      <p:ext uri="{BB962C8B-B14F-4D97-AF65-F5344CB8AC3E}">
        <p14:creationId xmlns:p14="http://schemas.microsoft.com/office/powerpoint/2010/main" xmlns="" val="154223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069298" y="351234"/>
            <a:ext cx="9678649" cy="5411738"/>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десятый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Фишки</a:t>
            </a:r>
            <a:endParaRPr lang="ru-RU" sz="2800" b="1" i="1" dirty="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a:solidFill>
                  <a:schemeClr val="bg1"/>
                </a:solidFill>
                <a:latin typeface="Times New Roman" panose="02020603050405020304" pitchFamily="18" charset="0"/>
                <a:cs typeface="Times New Roman" panose="02020603050405020304" pitchFamily="18" charset="0"/>
              </a:rPr>
              <a:t>Цель:</a:t>
            </a:r>
            <a:r>
              <a:rPr lang="ru-RU" sz="2800" i="1" dirty="0">
                <a:solidFill>
                  <a:schemeClr val="bg1"/>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демонстрирует, что линия состоит </a:t>
            </a:r>
            <a:endParaRPr lang="ru-RU" sz="2800" dirty="0" smtClean="0">
              <a:solidFill>
                <a:srgbClr val="00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smtClean="0">
                <a:solidFill>
                  <a:srgbClr val="000099"/>
                </a:solidFill>
                <a:latin typeface="Times New Roman" panose="02020603050405020304" pitchFamily="18" charset="0"/>
                <a:cs typeface="Times New Roman" panose="02020603050405020304" pitchFamily="18" charset="0"/>
              </a:rPr>
              <a:t>из </a:t>
            </a:r>
            <a:r>
              <a:rPr lang="ru-RU" sz="2800" dirty="0">
                <a:solidFill>
                  <a:srgbClr val="000099"/>
                </a:solidFill>
                <a:latin typeface="Times New Roman" panose="02020603050405020304" pitchFamily="18" charset="0"/>
                <a:cs typeface="Times New Roman" panose="02020603050405020304" pitchFamily="18" charset="0"/>
              </a:rPr>
              <a:t>точек. </a:t>
            </a:r>
          </a:p>
          <a:p>
            <a:pPr indent="285750" algn="just">
              <a:spcAft>
                <a:spcPts val="800"/>
              </a:spcAft>
            </a:pPr>
            <a:endPar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5750" algn="just">
              <a:spcAft>
                <a:spcPts val="800"/>
              </a:spcAft>
            </a:pPr>
            <a:r>
              <a:rPr lang="ru-RU" sz="2800" b="1" i="1" dirty="0" smtClean="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Благодаря этому Дару ребенок:</a:t>
            </a:r>
            <a:endParaRPr lang="ru-RU" sz="2800" b="1"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Сортирует и упорядочивает фигуры пор цвету и форме;</a:t>
            </a:r>
            <a:endParaRPr lang="ru-RU" sz="28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Обучается счету - использует фишки в качестве счетного материала;</a:t>
            </a:r>
            <a:endParaRPr lang="ru-RU" sz="2800" i="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800"/>
              </a:spcAft>
              <a:buFont typeface="Wingdings" panose="05000000000000000000" pitchFamily="2" charset="2"/>
              <a:buChar char="v"/>
            </a:pPr>
            <a:r>
              <a:rPr lang="ru-RU" sz="2800" i="1"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Развивает игровую деятельность.</a:t>
            </a:r>
            <a:endParaRPr lang="ru-RU" sz="2800" i="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descr="http://xn--80aaciyskkbbhlo1d.xn--p1ai/assets/img/3/10.jpg"/>
          <p:cNvPicPr/>
          <p:nvPr/>
        </p:nvPicPr>
        <p:blipFill rotWithShape="1">
          <a:blip r:embed="rId3" cstate="print">
            <a:extLst>
              <a:ext uri="{28A0092B-C50C-407E-A947-70E740481C1C}">
                <a14:useLocalDpi xmlns:a14="http://schemas.microsoft.com/office/drawing/2010/main" xmlns="" val="0"/>
              </a:ext>
            </a:extLst>
          </a:blip>
          <a:srcRect l="9303" r="6062"/>
          <a:stretch/>
        </p:blipFill>
        <p:spPr bwMode="auto">
          <a:xfrm>
            <a:off x="7929797" y="571500"/>
            <a:ext cx="3627619" cy="2857500"/>
          </a:xfrm>
          <a:prstGeom prst="rect">
            <a:avLst/>
          </a:prstGeom>
          <a:ln>
            <a:noFill/>
          </a:ln>
          <a:effectLst>
            <a:softEdge rad="112500"/>
          </a:effectLst>
        </p:spPr>
      </p:pic>
    </p:spTree>
    <p:extLst>
      <p:ext uri="{BB962C8B-B14F-4D97-AF65-F5344CB8AC3E}">
        <p14:creationId xmlns:p14="http://schemas.microsoft.com/office/powerpoint/2010/main" xmlns="" val="1504033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069298" y="351234"/>
            <a:ext cx="9693639" cy="4370427"/>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одиннадцатый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Цветные тела</a:t>
            </a:r>
          </a:p>
          <a:p>
            <a:pPr marL="274320" lvl="0" indent="-274320">
              <a:spcBef>
                <a:spcPts val="600"/>
              </a:spcBef>
              <a:buClr>
                <a:srgbClr val="AC66BB"/>
              </a:buClr>
              <a:buSzPct val="85000"/>
            </a:pPr>
            <a:endParaRPr lang="ru-RU" sz="2800" b="1" i="1" dirty="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smtClean="0">
                <a:solidFill>
                  <a:schemeClr val="bg1">
                    <a:lumMod val="95000"/>
                  </a:schemeClr>
                </a:solidFill>
                <a:latin typeface="Times New Roman" panose="02020603050405020304" pitchFamily="18" charset="0"/>
                <a:cs typeface="Times New Roman" panose="02020603050405020304" pitchFamily="18" charset="0"/>
              </a:rPr>
              <a:t>С этим Даром ребёнок:</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сенсорные навыки;</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Изучает различные геометрические формы;</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умение классифицировать, сортировать, сравнивать, выполнять задания по образцу.</a:t>
            </a:r>
            <a:endParaRPr lang="ru-RU" sz="2800" i="1" dirty="0">
              <a:solidFill>
                <a:srgbClr val="000099"/>
              </a:solidFill>
              <a:latin typeface="Times New Roman" panose="02020603050405020304" pitchFamily="18" charset="0"/>
              <a:cs typeface="Times New Roman" panose="02020603050405020304" pitchFamily="18" charset="0"/>
            </a:endParaRPr>
          </a:p>
        </p:txBody>
      </p:sp>
      <p:pic>
        <p:nvPicPr>
          <p:cNvPr id="6" name="Рисунок 5" descr="http://xn--80aaciyskkbbhlo1d.xn--p1ai/assets/img/3/11.jpg"/>
          <p:cNvPicPr/>
          <p:nvPr/>
        </p:nvPicPr>
        <p:blipFill rotWithShape="1">
          <a:blip r:embed="rId3" cstate="print">
            <a:extLst>
              <a:ext uri="{28A0092B-C50C-407E-A947-70E740481C1C}">
                <a14:useLocalDpi xmlns:a14="http://schemas.microsoft.com/office/drawing/2010/main" xmlns="" val="0"/>
              </a:ext>
            </a:extLst>
          </a:blip>
          <a:srcRect l="12695" t="7643" r="6867" b="5276"/>
          <a:stretch/>
        </p:blipFill>
        <p:spPr bwMode="auto">
          <a:xfrm>
            <a:off x="7270230" y="569626"/>
            <a:ext cx="4122295" cy="2893102"/>
          </a:xfrm>
          <a:prstGeom prst="rect">
            <a:avLst/>
          </a:prstGeom>
          <a:ln>
            <a:noFill/>
          </a:ln>
          <a:effectLst>
            <a:softEdge rad="112500"/>
          </a:effectLst>
        </p:spPr>
      </p:pic>
    </p:spTree>
    <p:extLst>
      <p:ext uri="{BB962C8B-B14F-4D97-AF65-F5344CB8AC3E}">
        <p14:creationId xmlns:p14="http://schemas.microsoft.com/office/powerpoint/2010/main" xmlns="" val="8018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24.JPG"/>
          <p:cNvPicPr/>
          <p:nvPr/>
        </p:nvPicPr>
        <p:blipFill rotWithShape="1">
          <a:blip r:embed="rId3" cstate="print">
            <a:extLst>
              <a:ext uri="{28A0092B-C50C-407E-A947-70E740481C1C}">
                <a14:useLocalDpi xmlns:a14="http://schemas.microsoft.com/office/drawing/2010/main" xmlns="" val="0"/>
              </a:ext>
            </a:extLst>
          </a:blip>
          <a:srcRect l="13814" t="28824" r="13592"/>
          <a:stretch/>
        </p:blipFill>
        <p:spPr bwMode="auto">
          <a:xfrm>
            <a:off x="420500" y="2002221"/>
            <a:ext cx="5728052" cy="4146331"/>
          </a:xfrm>
          <a:prstGeom prst="rect">
            <a:avLst/>
          </a:prstGeom>
          <a:ln>
            <a:noFill/>
          </a:ln>
          <a:effectLst>
            <a:softEdge rad="112500"/>
          </a:effectLst>
        </p:spPr>
      </p:pic>
      <p:pic>
        <p:nvPicPr>
          <p:cNvPr id="4" name="Рисунок 3" descr="H:\101MSDCF\25.JPG"/>
          <p:cNvPicPr/>
          <p:nvPr/>
        </p:nvPicPr>
        <p:blipFill rotWithShape="1">
          <a:blip r:embed="rId4" cstate="print">
            <a:extLst>
              <a:ext uri="{28A0092B-C50C-407E-A947-70E740481C1C}">
                <a14:useLocalDpi xmlns:a14="http://schemas.microsoft.com/office/drawing/2010/main" xmlns="" val="0"/>
              </a:ext>
            </a:extLst>
          </a:blip>
          <a:srcRect l="14662" t="36846" r="25863"/>
          <a:stretch/>
        </p:blipFill>
        <p:spPr bwMode="auto">
          <a:xfrm>
            <a:off x="6901462" y="2195465"/>
            <a:ext cx="4701959" cy="4236866"/>
          </a:xfrm>
          <a:prstGeom prst="rect">
            <a:avLst/>
          </a:prstGeom>
          <a:ln>
            <a:noFill/>
          </a:ln>
          <a:effectLst>
            <a:softEdge rad="112500"/>
          </a:effectLst>
        </p:spPr>
      </p:pic>
      <p:sp>
        <p:nvSpPr>
          <p:cNvPr id="2" name="Прямоугольник 1"/>
          <p:cNvSpPr/>
          <p:nvPr/>
        </p:nvSpPr>
        <p:spPr>
          <a:xfrm>
            <a:off x="6583918" y="582544"/>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205298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26.JPG"/>
          <p:cNvPicPr/>
          <p:nvPr/>
        </p:nvPicPr>
        <p:blipFill rotWithShape="1">
          <a:blip r:embed="rId3" cstate="print">
            <a:extLst>
              <a:ext uri="{28A0092B-C50C-407E-A947-70E740481C1C}">
                <a14:useLocalDpi xmlns:a14="http://schemas.microsoft.com/office/drawing/2010/main" xmlns="" val="0"/>
              </a:ext>
            </a:extLst>
          </a:blip>
          <a:srcRect l="11464" t="31728" r="18605"/>
          <a:stretch/>
        </p:blipFill>
        <p:spPr bwMode="auto">
          <a:xfrm>
            <a:off x="457200" y="1592317"/>
            <a:ext cx="4422758" cy="3846786"/>
          </a:xfrm>
          <a:prstGeom prst="rect">
            <a:avLst/>
          </a:prstGeom>
          <a:ln>
            <a:noFill/>
          </a:ln>
          <a:effectLst>
            <a:softEdge rad="112500"/>
          </a:effectLst>
        </p:spPr>
      </p:pic>
      <p:pic>
        <p:nvPicPr>
          <p:cNvPr id="4" name="Рисунок 3" descr="H:\101MSDCF\28.JPG"/>
          <p:cNvPicPr/>
          <p:nvPr/>
        </p:nvPicPr>
        <p:blipFill rotWithShape="1">
          <a:blip r:embed="rId4" cstate="print">
            <a:extLst>
              <a:ext uri="{28A0092B-C50C-407E-A947-70E740481C1C}">
                <a14:useLocalDpi xmlns:a14="http://schemas.microsoft.com/office/drawing/2010/main" xmlns="" val="0"/>
              </a:ext>
            </a:extLst>
          </a:blip>
          <a:srcRect t="29399" r="12059"/>
          <a:stretch/>
        </p:blipFill>
        <p:spPr bwMode="auto">
          <a:xfrm>
            <a:off x="5770179" y="2648607"/>
            <a:ext cx="5697296" cy="3901214"/>
          </a:xfrm>
          <a:prstGeom prst="rect">
            <a:avLst/>
          </a:prstGeom>
          <a:ln>
            <a:noFill/>
          </a:ln>
          <a:effectLst>
            <a:softEdge rad="112500"/>
          </a:effectLst>
        </p:spPr>
      </p:pic>
      <p:sp>
        <p:nvSpPr>
          <p:cNvPr id="2" name="Прямоугольник 1"/>
          <p:cNvSpPr/>
          <p:nvPr/>
        </p:nvSpPr>
        <p:spPr>
          <a:xfrm>
            <a:off x="6975581" y="576302"/>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133837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3" cstate="print"/>
          <a:stretch>
            <a:fillRect/>
          </a:stretch>
        </p:blipFill>
        <p:spPr>
          <a:xfrm>
            <a:off x="912163" y="858330"/>
            <a:ext cx="3920904" cy="462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486399" y="539646"/>
            <a:ext cx="5666281" cy="3662541"/>
          </a:xfrm>
          <a:prstGeom prst="rect">
            <a:avLst/>
          </a:prstGeom>
          <a:noFill/>
          <a:ln>
            <a:noFill/>
          </a:ln>
        </p:spPr>
        <p:txBody>
          <a:bodyPr wrap="square" rtlCol="0">
            <a:spAutoFit/>
          </a:bodyPr>
          <a:lstStyle/>
          <a:p>
            <a:pPr algn="ctr"/>
            <a:r>
              <a:rPr lang="ru-RU" sz="3200" b="1" i="1" dirty="0" smtClean="0">
                <a:solidFill>
                  <a:srgbClr val="C00000"/>
                </a:solidFill>
                <a:latin typeface="Times New Roman" panose="02020603050405020304" pitchFamily="18" charset="0"/>
                <a:cs typeface="Times New Roman" panose="02020603050405020304" pitchFamily="18" charset="0"/>
              </a:rPr>
              <a:t>Фридрих Вильгельм Август </a:t>
            </a:r>
            <a:r>
              <a:rPr lang="ru-RU" sz="3200" b="1" i="1" dirty="0" err="1" smtClean="0">
                <a:solidFill>
                  <a:srgbClr val="C00000"/>
                </a:solidFill>
                <a:latin typeface="Times New Roman" panose="02020603050405020304" pitchFamily="18" charset="0"/>
                <a:cs typeface="Times New Roman" panose="02020603050405020304" pitchFamily="18" charset="0"/>
              </a:rPr>
              <a:t>Фрёбель</a:t>
            </a:r>
            <a:r>
              <a:rPr lang="ru-RU" sz="3200" b="1" i="1" dirty="0" smtClean="0">
                <a:solidFill>
                  <a:srgbClr val="C00000"/>
                </a:solidFill>
                <a:latin typeface="Times New Roman" panose="02020603050405020304" pitchFamily="18" charset="0"/>
                <a:cs typeface="Times New Roman" panose="02020603050405020304" pitchFamily="18" charset="0"/>
              </a:rPr>
              <a:t> </a:t>
            </a:r>
            <a:r>
              <a:rPr lang="ru-RU" sz="3200" dirty="0" smtClean="0">
                <a:solidFill>
                  <a:srgbClr val="000099"/>
                </a:solidFill>
                <a:latin typeface="Times New Roman" panose="02020603050405020304" pitchFamily="18" charset="0"/>
                <a:cs typeface="Times New Roman" panose="02020603050405020304" pitchFamily="18" charset="0"/>
              </a:rPr>
              <a:t>–</a:t>
            </a:r>
            <a:r>
              <a:rPr lang="ru-RU" sz="2800" dirty="0" smtClean="0">
                <a:solidFill>
                  <a:srgbClr val="000099"/>
                </a:solidFill>
                <a:latin typeface="Times New Roman" panose="02020603050405020304" pitchFamily="18" charset="0"/>
                <a:cs typeface="Times New Roman" panose="02020603050405020304" pitchFamily="18" charset="0"/>
              </a:rPr>
              <a:t> немецкий педагог, теоретик дошкольного воспитания, ученик </a:t>
            </a:r>
            <a:r>
              <a:rPr lang="ru-RU" sz="2800" dirty="0" err="1" smtClean="0">
                <a:solidFill>
                  <a:srgbClr val="000099"/>
                </a:solidFill>
                <a:latin typeface="Times New Roman" panose="02020603050405020304" pitchFamily="18" charset="0"/>
                <a:cs typeface="Times New Roman" panose="02020603050405020304" pitchFamily="18" charset="0"/>
              </a:rPr>
              <a:t>Пестолоцци</a:t>
            </a:r>
            <a:r>
              <a:rPr lang="ru-RU" sz="2800" dirty="0" smtClean="0">
                <a:solidFill>
                  <a:srgbClr val="000099"/>
                </a:solidFill>
                <a:latin typeface="Times New Roman" panose="02020603050405020304" pitchFamily="18" charset="0"/>
                <a:cs typeface="Times New Roman" panose="02020603050405020304" pitchFamily="18" charset="0"/>
              </a:rPr>
              <a:t>, исходил </a:t>
            </a:r>
            <a:r>
              <a:rPr lang="ru-RU" sz="2800" dirty="0">
                <a:solidFill>
                  <a:srgbClr val="000099"/>
                </a:solidFill>
                <a:latin typeface="Times New Roman" panose="02020603050405020304" pitchFamily="18" charset="0"/>
                <a:cs typeface="Times New Roman" panose="02020603050405020304" pitchFamily="18" charset="0"/>
              </a:rPr>
              <a:t>из того, что дети- цветы и воспитывать их должны </a:t>
            </a:r>
            <a:r>
              <a:rPr lang="ru-RU" sz="2800" i="1" dirty="0">
                <a:solidFill>
                  <a:srgbClr val="000099"/>
                </a:solidFill>
                <a:latin typeface="Times New Roman" panose="02020603050405020304" pitchFamily="18" charset="0"/>
                <a:cs typeface="Times New Roman" panose="02020603050405020304" pitchFamily="18" charset="0"/>
              </a:rPr>
              <a:t>"добрые садовницы".</a:t>
            </a:r>
            <a:r>
              <a:rPr lang="ru-RU" sz="2800" i="1" dirty="0" smtClean="0">
                <a:solidFill>
                  <a:srgbClr val="000099"/>
                </a:solidFill>
                <a:latin typeface="Times New Roman" panose="02020603050405020304" pitchFamily="18" charset="0"/>
                <a:cs typeface="Times New Roman" panose="02020603050405020304" pitchFamily="18" charset="0"/>
              </a:rPr>
              <a:t> </a:t>
            </a:r>
          </a:p>
          <a:p>
            <a:pPr algn="ctr"/>
            <a:r>
              <a:rPr lang="ru-RU" sz="2800" dirty="0" smtClean="0">
                <a:solidFill>
                  <a:srgbClr val="000099"/>
                </a:solidFill>
                <a:latin typeface="Times New Roman" panose="02020603050405020304" pitchFamily="18" charset="0"/>
                <a:cs typeface="Times New Roman" panose="02020603050405020304" pitchFamily="18" charset="0"/>
              </a:rPr>
              <a:t>Создатель понятия </a:t>
            </a:r>
            <a:r>
              <a:rPr lang="ru-RU" sz="2800" i="1" dirty="0" smtClean="0">
                <a:solidFill>
                  <a:srgbClr val="000099"/>
                </a:solidFill>
                <a:latin typeface="Times New Roman" panose="02020603050405020304" pitchFamily="18" charset="0"/>
                <a:cs typeface="Times New Roman" panose="02020603050405020304" pitchFamily="18" charset="0"/>
              </a:rPr>
              <a:t>«детский сад».</a:t>
            </a:r>
            <a:endParaRPr lang="ru-RU" sz="2800" i="1"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370819" y="4542020"/>
            <a:ext cx="5396459" cy="1877437"/>
          </a:xfrm>
          <a:prstGeom prst="rect">
            <a:avLst/>
          </a:prstGeom>
          <a:solidFill>
            <a:schemeClr val="accent2">
              <a:lumMod val="40000"/>
              <a:lumOff val="60000"/>
            </a:schemeClr>
          </a:solidFill>
          <a:ln>
            <a:noFill/>
          </a:ln>
        </p:spPr>
        <p:txBody>
          <a:bodyPr wrap="square" rtlCol="0">
            <a:spAutoFit/>
          </a:bodyPr>
          <a:lstStyle/>
          <a:p>
            <a:r>
              <a:rPr lang="ru-RU" sz="3200" b="1" i="1" dirty="0" smtClean="0">
                <a:solidFill>
                  <a:srgbClr val="002060"/>
                </a:solidFill>
                <a:latin typeface="Times New Roman" panose="02020603050405020304" pitchFamily="18" charset="0"/>
                <a:cs typeface="Times New Roman" panose="02020603050405020304" pitchFamily="18" charset="0"/>
              </a:rPr>
              <a:t>«Игра – это не ребячество, а высший уровень развития ребёнка»</a:t>
            </a:r>
          </a:p>
          <a:p>
            <a:pPr algn="r"/>
            <a:r>
              <a:rPr lang="ru-RU" sz="2000" i="1" dirty="0" smtClean="0">
                <a:latin typeface="Times New Roman" panose="02020603050405020304" pitchFamily="18" charset="0"/>
                <a:cs typeface="Times New Roman" panose="02020603050405020304" pitchFamily="18" charset="0"/>
              </a:rPr>
              <a:t>Фридрих </a:t>
            </a:r>
            <a:r>
              <a:rPr lang="ru-RU" sz="2000" i="1" dirty="0" err="1" smtClean="0">
                <a:latin typeface="Times New Roman" panose="02020603050405020304" pitchFamily="18" charset="0"/>
                <a:cs typeface="Times New Roman" panose="02020603050405020304" pitchFamily="18" charset="0"/>
              </a:rPr>
              <a:t>Фрёбель</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72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Рисунок 5" descr="H:\101MSDCF\29.JPG"/>
          <p:cNvPicPr/>
          <p:nvPr/>
        </p:nvPicPr>
        <p:blipFill rotWithShape="1">
          <a:blip r:embed="rId3" cstate="print">
            <a:extLst>
              <a:ext uri="{28A0092B-C50C-407E-A947-70E740481C1C}">
                <a14:useLocalDpi xmlns:a14="http://schemas.microsoft.com/office/drawing/2010/main" xmlns="" val="0"/>
              </a:ext>
            </a:extLst>
          </a:blip>
          <a:srcRect t="43714" r="12439"/>
          <a:stretch/>
        </p:blipFill>
        <p:spPr bwMode="auto">
          <a:xfrm>
            <a:off x="504498" y="1462078"/>
            <a:ext cx="5041864" cy="3424715"/>
          </a:xfrm>
          <a:prstGeom prst="rect">
            <a:avLst/>
          </a:prstGeom>
          <a:ln>
            <a:noFill/>
          </a:ln>
          <a:effectLst>
            <a:softEdge rad="112500"/>
          </a:effectLst>
        </p:spPr>
      </p:pic>
      <p:pic>
        <p:nvPicPr>
          <p:cNvPr id="7" name="Рисунок 6" descr="H:\101MSDCF\30.JPG"/>
          <p:cNvPicPr/>
          <p:nvPr/>
        </p:nvPicPr>
        <p:blipFill rotWithShape="1">
          <a:blip r:embed="rId4" cstate="print">
            <a:extLst>
              <a:ext uri="{28A0092B-C50C-407E-A947-70E740481C1C}">
                <a14:useLocalDpi xmlns:a14="http://schemas.microsoft.com/office/drawing/2010/main" xmlns="" val="0"/>
              </a:ext>
            </a:extLst>
          </a:blip>
          <a:srcRect l="18985" t="29515" r="18331"/>
          <a:stretch/>
        </p:blipFill>
        <p:spPr bwMode="auto">
          <a:xfrm>
            <a:off x="6542690" y="2522483"/>
            <a:ext cx="4789874" cy="3925103"/>
          </a:xfrm>
          <a:prstGeom prst="rect">
            <a:avLst/>
          </a:prstGeom>
          <a:ln>
            <a:noFill/>
          </a:ln>
          <a:effectLst>
            <a:softEdge rad="112500"/>
          </a:effectLst>
        </p:spPr>
      </p:pic>
      <p:sp>
        <p:nvSpPr>
          <p:cNvPr id="2" name="Прямоугольник 1"/>
          <p:cNvSpPr/>
          <p:nvPr/>
        </p:nvSpPr>
        <p:spPr>
          <a:xfrm>
            <a:off x="6876119" y="723414"/>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3667016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069299" y="351234"/>
            <a:ext cx="9303894" cy="4878259"/>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двенадцатый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Мозаика, шнуровка</a:t>
            </a:r>
          </a:p>
          <a:p>
            <a:pPr marL="274320" lvl="0" indent="-274320">
              <a:spcBef>
                <a:spcPts val="600"/>
              </a:spcBef>
              <a:buClr>
                <a:srgbClr val="AC66BB"/>
              </a:buClr>
              <a:buSzPct val="85000"/>
            </a:pPr>
            <a:endParaRPr lang="ru-RU" sz="2800" b="1" i="1" dirty="0" smtClean="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endParaRPr lang="ru-RU" sz="2800" b="1" i="1" dirty="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smtClean="0">
                <a:solidFill>
                  <a:schemeClr val="bg1"/>
                </a:solidFill>
                <a:latin typeface="Times New Roman" panose="02020603050405020304" pitchFamily="18" charset="0"/>
                <a:cs typeface="Times New Roman" panose="02020603050405020304" pitchFamily="18" charset="0"/>
              </a:rPr>
              <a:t>Благодаря этому Дару ребёнок:</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Изучает комбинацию форм и цветов;</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Подготавливает руки к рисованию;</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сенсорные навыки, умение действовать самостоятельно или по заданному образцу.</a:t>
            </a:r>
            <a:endParaRPr lang="ru-RU" sz="2800" i="1" dirty="0">
              <a:solidFill>
                <a:srgbClr val="000099"/>
              </a:solidFill>
              <a:latin typeface="Times New Roman" panose="02020603050405020304" pitchFamily="18" charset="0"/>
              <a:cs typeface="Times New Roman" panose="02020603050405020304" pitchFamily="18" charset="0"/>
            </a:endParaRPr>
          </a:p>
        </p:txBody>
      </p:sp>
      <p:pic>
        <p:nvPicPr>
          <p:cNvPr id="4" name="Рисунок 3" descr="http://xn--80aaciyskkbbhlo1d.xn--p1ai/assets/img/3/1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00612" y="351234"/>
            <a:ext cx="4286250" cy="2857500"/>
          </a:xfrm>
          <a:prstGeom prst="rect">
            <a:avLst/>
          </a:prstGeom>
          <a:ln>
            <a:noFill/>
          </a:ln>
          <a:effectLst>
            <a:softEdge rad="112500"/>
          </a:effectLst>
        </p:spPr>
      </p:pic>
    </p:spTree>
    <p:extLst>
      <p:ext uri="{BB962C8B-B14F-4D97-AF65-F5344CB8AC3E}">
        <p14:creationId xmlns:p14="http://schemas.microsoft.com/office/powerpoint/2010/main" xmlns="" val="184914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31.JPG"/>
          <p:cNvPicPr/>
          <p:nvPr/>
        </p:nvPicPr>
        <p:blipFill rotWithShape="1">
          <a:blip r:embed="rId3" cstate="print">
            <a:extLst>
              <a:ext uri="{28A0092B-C50C-407E-A947-70E740481C1C}">
                <a14:useLocalDpi xmlns:a14="http://schemas.microsoft.com/office/drawing/2010/main" xmlns="" val="0"/>
              </a:ext>
            </a:extLst>
          </a:blip>
          <a:srcRect l="5317" t="31007" r="17602"/>
          <a:stretch/>
        </p:blipFill>
        <p:spPr bwMode="auto">
          <a:xfrm>
            <a:off x="709448" y="1323896"/>
            <a:ext cx="4681449" cy="3894489"/>
          </a:xfrm>
          <a:prstGeom prst="rect">
            <a:avLst/>
          </a:prstGeom>
          <a:ln>
            <a:noFill/>
          </a:ln>
          <a:effectLst>
            <a:softEdge rad="112500"/>
          </a:effectLst>
        </p:spPr>
      </p:pic>
      <p:pic>
        <p:nvPicPr>
          <p:cNvPr id="4" name="Рисунок 3" descr="H:\101MSDCF\34.JPG"/>
          <p:cNvPicPr/>
          <p:nvPr/>
        </p:nvPicPr>
        <p:blipFill rotWithShape="1">
          <a:blip r:embed="rId4" cstate="print">
            <a:extLst>
              <a:ext uri="{28A0092B-C50C-407E-A947-70E740481C1C}">
                <a14:useLocalDpi xmlns:a14="http://schemas.microsoft.com/office/drawing/2010/main" xmlns="" val="0"/>
              </a:ext>
            </a:extLst>
          </a:blip>
          <a:srcRect l="17549" t="16829" r="22923"/>
          <a:stretch/>
        </p:blipFill>
        <p:spPr bwMode="auto">
          <a:xfrm>
            <a:off x="6353504" y="2333298"/>
            <a:ext cx="4875890" cy="4042050"/>
          </a:xfrm>
          <a:prstGeom prst="rect">
            <a:avLst/>
          </a:prstGeom>
          <a:ln>
            <a:noFill/>
          </a:ln>
          <a:effectLst>
            <a:softEdge rad="112500"/>
          </a:effectLst>
        </p:spPr>
      </p:pic>
      <p:sp>
        <p:nvSpPr>
          <p:cNvPr id="2" name="Прямоугольник 1"/>
          <p:cNvSpPr/>
          <p:nvPr/>
        </p:nvSpPr>
        <p:spPr>
          <a:xfrm>
            <a:off x="6958672" y="585232"/>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3064209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descr="H:\101MSDCF\35.JPG"/>
          <p:cNvPicPr/>
          <p:nvPr/>
        </p:nvPicPr>
        <p:blipFill rotWithShape="1">
          <a:blip r:embed="rId3" cstate="print">
            <a:extLst>
              <a:ext uri="{28A0092B-C50C-407E-A947-70E740481C1C}">
                <a14:useLocalDpi xmlns:a14="http://schemas.microsoft.com/office/drawing/2010/main" xmlns="" val="0"/>
              </a:ext>
            </a:extLst>
          </a:blip>
          <a:srcRect l="19056" t="42378" r="27123"/>
          <a:stretch/>
        </p:blipFill>
        <p:spPr bwMode="auto">
          <a:xfrm>
            <a:off x="583325" y="1828801"/>
            <a:ext cx="4541880" cy="3823826"/>
          </a:xfrm>
          <a:prstGeom prst="rect">
            <a:avLst/>
          </a:prstGeom>
          <a:ln>
            <a:noFill/>
          </a:ln>
          <a:effectLst>
            <a:softEdge rad="112500"/>
          </a:effectLst>
        </p:spPr>
      </p:pic>
      <p:pic>
        <p:nvPicPr>
          <p:cNvPr id="4" name="Рисунок 3" descr="H:\101MSDCF\36.JPG"/>
          <p:cNvPicPr/>
          <p:nvPr/>
        </p:nvPicPr>
        <p:blipFill rotWithShape="1">
          <a:blip r:embed="rId4" cstate="print">
            <a:extLst>
              <a:ext uri="{28A0092B-C50C-407E-A947-70E740481C1C}">
                <a14:useLocalDpi xmlns:a14="http://schemas.microsoft.com/office/drawing/2010/main" xmlns="" val="0"/>
              </a:ext>
            </a:extLst>
          </a:blip>
          <a:srcRect l="21112" t="44857" r="17619" b="807"/>
          <a:stretch/>
        </p:blipFill>
        <p:spPr bwMode="auto">
          <a:xfrm>
            <a:off x="6415791" y="3011215"/>
            <a:ext cx="4965538" cy="3384126"/>
          </a:xfrm>
          <a:prstGeom prst="rect">
            <a:avLst/>
          </a:prstGeom>
          <a:ln>
            <a:noFill/>
          </a:ln>
          <a:effectLst>
            <a:softEdge rad="112500"/>
          </a:effectLst>
        </p:spPr>
      </p:pic>
      <p:sp>
        <p:nvSpPr>
          <p:cNvPr id="2" name="Прямоугольник 1"/>
          <p:cNvSpPr/>
          <p:nvPr/>
        </p:nvSpPr>
        <p:spPr>
          <a:xfrm>
            <a:off x="7110608" y="526330"/>
            <a:ext cx="4270721" cy="738664"/>
          </a:xfrm>
          <a:prstGeom prst="rect">
            <a:avLst/>
          </a:prstGeom>
        </p:spPr>
        <p:txBody>
          <a:bodyPr wrap="none">
            <a:spAutoFit/>
          </a:bodyPr>
          <a:lstStyle/>
          <a:p>
            <a:r>
              <a:rPr lang="ru-RU" sz="4200" b="1" spc="-100" dirty="0">
                <a:ln w="3200">
                  <a:solidFill>
                    <a:srgbClr val="B13F9A">
                      <a:shade val="75000"/>
                      <a:alpha val="25000"/>
                    </a:srgbClr>
                  </a:solidFill>
                  <a:prstDash val="solid"/>
                  <a:round/>
                </a:ln>
                <a:solidFill>
                  <a:srgbClr val="0070C0"/>
                </a:solidFill>
                <a:effectLst>
                  <a:innerShdw blurRad="50800" dist="25400" dir="13500000">
                    <a:prstClr val="black">
                      <a:alpha val="70000"/>
                    </a:prstClr>
                  </a:innerShdw>
                </a:effectLst>
                <a:latin typeface="Monotype Corsiva" pitchFamily="66" charset="0"/>
              </a:rPr>
              <a:t>ДАРЫ    ФРЕБЕЛЯ</a:t>
            </a:r>
            <a:endParaRPr lang="ru-RU" dirty="0"/>
          </a:p>
        </p:txBody>
      </p:sp>
    </p:spTree>
    <p:extLst>
      <p:ext uri="{BB962C8B-B14F-4D97-AF65-F5344CB8AC3E}">
        <p14:creationId xmlns:p14="http://schemas.microsoft.com/office/powerpoint/2010/main" xmlns="" val="2890730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129259" y="681017"/>
            <a:ext cx="9438806" cy="4801314"/>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тринадцатый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Башенки</a:t>
            </a:r>
          </a:p>
          <a:p>
            <a:pPr marL="274320" lvl="0" indent="-274320">
              <a:spcBef>
                <a:spcPts val="600"/>
              </a:spcBef>
              <a:buClr>
                <a:srgbClr val="AC66BB"/>
              </a:buClr>
              <a:buSzPct val="85000"/>
            </a:pPr>
            <a:endParaRPr lang="ru-RU" sz="2800" b="1" i="1" dirty="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a:solidFill>
                  <a:prstClr val="white"/>
                </a:solidFill>
                <a:latin typeface="Times New Roman" panose="02020603050405020304" pitchFamily="18" charset="0"/>
                <a:cs typeface="Times New Roman" panose="02020603050405020304" pitchFamily="18" charset="0"/>
              </a:rPr>
              <a:t>С этим Даром ребёнок:</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Закрепляет названия геометрических фигур, конструирование;</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речевые способности и игровую деятельность;</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мелкую моторику рук.</a:t>
            </a:r>
            <a:endParaRPr lang="ru-RU" sz="2800" i="1" dirty="0">
              <a:solidFill>
                <a:srgbClr val="000099"/>
              </a:solidFill>
              <a:latin typeface="Times New Roman" panose="02020603050405020304" pitchFamily="18" charset="0"/>
              <a:cs typeface="Times New Roman" panose="02020603050405020304" pitchFamily="18" charset="0"/>
            </a:endParaRPr>
          </a:p>
        </p:txBody>
      </p:sp>
      <p:pic>
        <p:nvPicPr>
          <p:cNvPr id="4" name="Рисунок 3" descr="http://xn--80aaciyskkbbhlo1d.xn--p1ai/assets/img/3/13.jpg"/>
          <p:cNvPicPr/>
          <p:nvPr/>
        </p:nvPicPr>
        <p:blipFill rotWithShape="1">
          <a:blip r:embed="rId3" cstate="print">
            <a:extLst>
              <a:ext uri="{28A0092B-C50C-407E-A947-70E740481C1C}">
                <a14:useLocalDpi xmlns:a14="http://schemas.microsoft.com/office/drawing/2010/main" xmlns="" val="0"/>
              </a:ext>
            </a:extLst>
          </a:blip>
          <a:srcRect l="12696" r="16310"/>
          <a:stretch/>
        </p:blipFill>
        <p:spPr bwMode="auto">
          <a:xfrm>
            <a:off x="8421974" y="276282"/>
            <a:ext cx="3275350" cy="3066523"/>
          </a:xfrm>
          <a:prstGeom prst="rect">
            <a:avLst/>
          </a:prstGeom>
          <a:ln>
            <a:noFill/>
          </a:ln>
          <a:effectLst>
            <a:softEdge rad="112500"/>
          </a:effectLst>
        </p:spPr>
      </p:pic>
    </p:spTree>
    <p:extLst>
      <p:ext uri="{BB962C8B-B14F-4D97-AF65-F5344CB8AC3E}">
        <p14:creationId xmlns:p14="http://schemas.microsoft.com/office/powerpoint/2010/main" xmlns="" val="48301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1354113" y="696008"/>
            <a:ext cx="7595016" cy="4801314"/>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четырнадцатый</a:t>
            </a:r>
            <a:endParaRPr lang="ru-RU" sz="4000" b="1"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Арки и цифры</a:t>
            </a:r>
          </a:p>
          <a:p>
            <a:pPr marL="274320" lvl="0" indent="-274320">
              <a:spcBef>
                <a:spcPts val="600"/>
              </a:spcBef>
              <a:buClr>
                <a:srgbClr val="AC66BB"/>
              </a:buClr>
              <a:buSzPct val="85000"/>
            </a:pPr>
            <a:endParaRPr lang="ru-RU" sz="2800" b="1" i="1" dirty="0">
              <a:solidFill>
                <a:srgbClr val="B13F9A">
                  <a:lumMod val="75000"/>
                </a:srgbClr>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b="1" i="1" dirty="0">
                <a:solidFill>
                  <a:prstClr val="white"/>
                </a:solidFill>
                <a:latin typeface="Times New Roman" panose="02020603050405020304" pitchFamily="18" charset="0"/>
                <a:cs typeface="Times New Roman" panose="02020603050405020304" pitchFamily="18" charset="0"/>
              </a:rPr>
              <a:t>Благодаря этому Дару ребёнок:</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Подготавливает руку к письму;</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речевые способности </a:t>
            </a:r>
            <a:r>
              <a:rPr lang="ru-RU" sz="2800" i="1" dirty="0">
                <a:solidFill>
                  <a:srgbClr val="000099"/>
                </a:solidFill>
                <a:latin typeface="Times New Roman" panose="02020603050405020304" pitchFamily="18" charset="0"/>
                <a:cs typeface="Times New Roman" panose="02020603050405020304" pitchFamily="18" charset="0"/>
              </a:rPr>
              <a:t>в</a:t>
            </a:r>
            <a:r>
              <a:rPr lang="ru-RU" sz="2800" i="1" dirty="0" smtClean="0">
                <a:solidFill>
                  <a:srgbClr val="000099"/>
                </a:solidFill>
                <a:latin typeface="Times New Roman" panose="02020603050405020304" pitchFamily="18" charset="0"/>
                <a:cs typeface="Times New Roman" panose="02020603050405020304" pitchFamily="18" charset="0"/>
              </a:rPr>
              <a:t> самостоятельной игровой деятельности ребёнка;</a:t>
            </a:r>
          </a:p>
          <a:p>
            <a:pPr marL="457200" lvl="0" indent="-457200">
              <a:spcBef>
                <a:spcPts val="600"/>
              </a:spcBef>
              <a:buClr>
                <a:srgbClr val="AC66BB"/>
              </a:buClr>
              <a:buSzPct val="85000"/>
              <a:buFont typeface="Wingdings" panose="05000000000000000000" pitchFamily="2" charset="2"/>
              <a:buChar char="v"/>
            </a:pPr>
            <a:r>
              <a:rPr lang="ru-RU" sz="2800" i="1" dirty="0" smtClean="0">
                <a:solidFill>
                  <a:srgbClr val="000099"/>
                </a:solidFill>
                <a:latin typeface="Times New Roman" panose="02020603050405020304" pitchFamily="18" charset="0"/>
                <a:cs typeface="Times New Roman" panose="02020603050405020304" pitchFamily="18" charset="0"/>
              </a:rPr>
              <a:t>Развивает сенсорные навыки.</a:t>
            </a:r>
            <a:endParaRPr lang="ru-RU" sz="2800" i="1" dirty="0">
              <a:solidFill>
                <a:srgbClr val="000099"/>
              </a:solidFill>
              <a:latin typeface="Times New Roman" panose="02020603050405020304" pitchFamily="18" charset="0"/>
              <a:cs typeface="Times New Roman" panose="02020603050405020304" pitchFamily="18" charset="0"/>
            </a:endParaRPr>
          </a:p>
        </p:txBody>
      </p:sp>
      <p:pic>
        <p:nvPicPr>
          <p:cNvPr id="4" name="Рисунок 3" descr="http://xn--80aaciyskkbbhlo1d.xn--p1ai/assets/img/3/14.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5239" y="905968"/>
            <a:ext cx="4116830" cy="2766622"/>
          </a:xfrm>
          <a:prstGeom prst="rect">
            <a:avLst/>
          </a:prstGeom>
          <a:ln>
            <a:noFill/>
          </a:ln>
          <a:effectLst>
            <a:softEdge rad="112500"/>
          </a:effectLst>
        </p:spPr>
      </p:pic>
    </p:spTree>
    <p:extLst>
      <p:ext uri="{BB962C8B-B14F-4D97-AF65-F5344CB8AC3E}">
        <p14:creationId xmlns:p14="http://schemas.microsoft.com/office/powerpoint/2010/main" xmlns="" val="25498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94872" y="149184"/>
            <a:ext cx="11767275" cy="830997"/>
          </a:xfrm>
          <a:prstGeom prst="rect">
            <a:avLst/>
          </a:prstGeom>
          <a:solidFill>
            <a:schemeClr val="bg1">
              <a:lumMod val="95000"/>
            </a:schemeClr>
          </a:solidFill>
        </p:spPr>
        <p:txBody>
          <a:bodyPr wrap="square">
            <a:spAutoFit/>
          </a:bodyPr>
          <a:lstStyle/>
          <a:p>
            <a:pPr lvl="0" algn="ctr"/>
            <a:r>
              <a:rPr lang="ru-RU" sz="2400" b="1" i="1" dirty="0">
                <a:solidFill>
                  <a:srgbClr val="C00000"/>
                </a:solidFill>
                <a:latin typeface="Times New Roman" panose="02020603050405020304" pitchFamily="18" charset="0"/>
                <a:cs typeface="Times New Roman" panose="02020603050405020304" pitchFamily="18" charset="0"/>
              </a:rPr>
              <a:t>Исходя из их предназначения можно выявить несколько определенных концепций общего развития детей на раннем этапе.</a:t>
            </a:r>
          </a:p>
        </p:txBody>
      </p:sp>
      <p:sp>
        <p:nvSpPr>
          <p:cNvPr id="6" name="Прямоугольник 5"/>
          <p:cNvSpPr/>
          <p:nvPr/>
        </p:nvSpPr>
        <p:spPr>
          <a:xfrm>
            <a:off x="478117" y="1192393"/>
            <a:ext cx="2266667" cy="707886"/>
          </a:xfrm>
          <a:prstGeom prst="rect">
            <a:avLst/>
          </a:prstGeom>
          <a:solidFill>
            <a:srgbClr val="FFFF00"/>
          </a:solidFill>
        </p:spPr>
        <p:txBody>
          <a:bodyPr wrap="square">
            <a:spAutoFit/>
          </a:bodyPr>
          <a:lstStyle/>
          <a:p>
            <a:pPr lvl="0"/>
            <a:r>
              <a:rPr lang="ru-RU" sz="2000" b="1" dirty="0">
                <a:solidFill>
                  <a:srgbClr val="000099"/>
                </a:solidFill>
                <a:latin typeface="Times New Roman" panose="02020603050405020304" pitchFamily="18" charset="0"/>
                <a:cs typeface="Times New Roman" panose="02020603050405020304" pitchFamily="18" charset="0"/>
              </a:rPr>
              <a:t>Концепция творчества - </a:t>
            </a:r>
          </a:p>
        </p:txBody>
      </p:sp>
      <p:sp>
        <p:nvSpPr>
          <p:cNvPr id="7" name="Прямоугольник 6"/>
          <p:cNvSpPr/>
          <p:nvPr/>
        </p:nvSpPr>
        <p:spPr>
          <a:xfrm>
            <a:off x="478117" y="2137598"/>
            <a:ext cx="2266667" cy="707886"/>
          </a:xfrm>
          <a:prstGeom prst="rect">
            <a:avLst/>
          </a:prstGeom>
          <a:solidFill>
            <a:srgbClr val="FFC000"/>
          </a:solidFill>
        </p:spPr>
        <p:txBody>
          <a:bodyPr wrap="square">
            <a:spAutoFit/>
          </a:bodyPr>
          <a:lstStyle/>
          <a:p>
            <a:pPr lvl="0"/>
            <a:r>
              <a:rPr lang="ru-RU" sz="2000" b="1" dirty="0">
                <a:solidFill>
                  <a:srgbClr val="000099"/>
                </a:solidFill>
                <a:latin typeface="Times New Roman" panose="02020603050405020304" pitchFamily="18" charset="0"/>
                <a:cs typeface="Times New Roman" panose="02020603050405020304" pitchFamily="18" charset="0"/>
              </a:rPr>
              <a:t>Концепция эквивалентности </a:t>
            </a:r>
          </a:p>
        </p:txBody>
      </p:sp>
      <p:sp>
        <p:nvSpPr>
          <p:cNvPr id="8" name="Прямоугольник 7"/>
          <p:cNvSpPr/>
          <p:nvPr/>
        </p:nvSpPr>
        <p:spPr>
          <a:xfrm>
            <a:off x="478117" y="3477287"/>
            <a:ext cx="2288768" cy="1015663"/>
          </a:xfrm>
          <a:prstGeom prst="rect">
            <a:avLst/>
          </a:prstGeom>
          <a:solidFill>
            <a:srgbClr val="CCFF33"/>
          </a:solidFill>
        </p:spPr>
        <p:txBody>
          <a:bodyPr wrap="square">
            <a:spAutoFit/>
          </a:bodyPr>
          <a:lstStyle/>
          <a:p>
            <a:pPr lvl="0"/>
            <a:r>
              <a:rPr lang="ru-RU" sz="2000" b="1" dirty="0">
                <a:solidFill>
                  <a:srgbClr val="000099"/>
                </a:solidFill>
                <a:latin typeface="Times New Roman" panose="02020603050405020304" pitchFamily="18" charset="0"/>
                <a:cs typeface="Times New Roman" panose="02020603050405020304" pitchFamily="18" charset="0"/>
              </a:rPr>
              <a:t>Концепция логических способностей</a:t>
            </a:r>
          </a:p>
        </p:txBody>
      </p:sp>
      <p:sp>
        <p:nvSpPr>
          <p:cNvPr id="9" name="Прямоугольник 8"/>
          <p:cNvSpPr/>
          <p:nvPr/>
        </p:nvSpPr>
        <p:spPr>
          <a:xfrm>
            <a:off x="478117" y="4645590"/>
            <a:ext cx="2288768" cy="1015663"/>
          </a:xfrm>
          <a:prstGeom prst="rect">
            <a:avLst/>
          </a:prstGeom>
          <a:solidFill>
            <a:schemeClr val="accent4">
              <a:lumMod val="20000"/>
              <a:lumOff val="80000"/>
            </a:schemeClr>
          </a:solidFill>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Концепция правил и порядка. </a:t>
            </a:r>
          </a:p>
        </p:txBody>
      </p:sp>
      <p:sp>
        <p:nvSpPr>
          <p:cNvPr id="10" name="Прямоугольник 9"/>
          <p:cNvSpPr/>
          <p:nvPr/>
        </p:nvSpPr>
        <p:spPr>
          <a:xfrm>
            <a:off x="478117" y="5893370"/>
            <a:ext cx="2288768" cy="707886"/>
          </a:xfrm>
          <a:prstGeom prst="rect">
            <a:avLst/>
          </a:prstGeom>
          <a:solidFill>
            <a:srgbClr val="FFCC99"/>
          </a:solidFill>
        </p:spPr>
        <p:txBody>
          <a:bodyPr wrap="square">
            <a:spAutoFit/>
          </a:bodyPr>
          <a:lstStyle/>
          <a:p>
            <a:pPr lvl="0"/>
            <a:r>
              <a:rPr lang="ru-RU" sz="2000" b="1" dirty="0" smtClean="0">
                <a:solidFill>
                  <a:prstClr val="black"/>
                </a:solidFill>
                <a:latin typeface="Times New Roman" panose="02020603050405020304" pitchFamily="18" charset="0"/>
                <a:cs typeface="Times New Roman" panose="02020603050405020304" pitchFamily="18" charset="0"/>
              </a:rPr>
              <a:t>Концепция</a:t>
            </a:r>
          </a:p>
          <a:p>
            <a:pPr lvl="0"/>
            <a:r>
              <a:rPr lang="ru-RU" sz="2000" b="1" dirty="0" smtClean="0">
                <a:solidFill>
                  <a:prstClr val="black"/>
                </a:solidFill>
                <a:latin typeface="Times New Roman" panose="02020603050405020304" pitchFamily="18" charset="0"/>
                <a:cs typeface="Times New Roman" panose="02020603050405020304" pitchFamily="18" charset="0"/>
              </a:rPr>
              <a:t> форм </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202726" y="1189981"/>
            <a:ext cx="8783452" cy="646331"/>
          </a:xfrm>
          <a:prstGeom prst="rect">
            <a:avLst/>
          </a:prstGeom>
          <a:solidFill>
            <a:srgbClr val="FFFF00"/>
          </a:solidFill>
        </p:spPr>
        <p:txBody>
          <a:bodyPr wrap="square">
            <a:spAutoFit/>
          </a:bodyPr>
          <a:lstStyle/>
          <a:p>
            <a:pPr lvl="0"/>
            <a:r>
              <a:rPr lang="ru-RU" dirty="0">
                <a:solidFill>
                  <a:prstClr val="black"/>
                </a:solidFill>
                <a:latin typeface="Constantia" panose="02030602050306030303" pitchFamily="18" charset="0"/>
              </a:rPr>
              <a:t>Главная цель состоит в том, чтобы дети естественным путем приобщились к процессу работы с материалами и приобрели навыки различных комбинаций. </a:t>
            </a:r>
          </a:p>
        </p:txBody>
      </p:sp>
      <p:sp>
        <p:nvSpPr>
          <p:cNvPr id="12" name="Прямоугольник 11"/>
          <p:cNvSpPr/>
          <p:nvPr/>
        </p:nvSpPr>
        <p:spPr>
          <a:xfrm>
            <a:off x="3178695" y="2143435"/>
            <a:ext cx="8783452" cy="1200329"/>
          </a:xfrm>
          <a:prstGeom prst="rect">
            <a:avLst/>
          </a:prstGeom>
          <a:solidFill>
            <a:srgbClr val="FFC000"/>
          </a:solidFill>
        </p:spPr>
        <p:txBody>
          <a:bodyPr wrap="square">
            <a:spAutoFit/>
          </a:bodyPr>
          <a:lstStyle/>
          <a:p>
            <a:pPr lvl="0"/>
            <a:r>
              <a:rPr lang="ru-RU" dirty="0">
                <a:solidFill>
                  <a:prstClr val="black"/>
                </a:solidFill>
                <a:latin typeface="Constantia" panose="02030602050306030303" pitchFamily="18" charset="0"/>
              </a:rPr>
              <a:t>Самая важная составляющая реагирования по отношению к предмету — это понимание его характеристик без влияния внешних видимых изменений. Материалы </a:t>
            </a:r>
            <a:r>
              <a:rPr lang="ru-RU" dirty="0" err="1">
                <a:solidFill>
                  <a:prstClr val="black"/>
                </a:solidFill>
                <a:latin typeface="Constantia" panose="02030602050306030303" pitchFamily="18" charset="0"/>
              </a:rPr>
              <a:t>Фребеля</a:t>
            </a:r>
            <a:r>
              <a:rPr lang="ru-RU" dirty="0">
                <a:solidFill>
                  <a:prstClr val="black"/>
                </a:solidFill>
                <a:latin typeface="Constantia" panose="02030602050306030303" pitchFamily="18" charset="0"/>
              </a:rPr>
              <a:t> могут развивать эту концепцию посредством реального действия. </a:t>
            </a:r>
          </a:p>
        </p:txBody>
      </p:sp>
      <p:sp>
        <p:nvSpPr>
          <p:cNvPr id="13" name="Прямоугольник 12"/>
          <p:cNvSpPr/>
          <p:nvPr/>
        </p:nvSpPr>
        <p:spPr>
          <a:xfrm>
            <a:off x="3178695" y="3478103"/>
            <a:ext cx="8783452" cy="923330"/>
          </a:xfrm>
          <a:prstGeom prst="rect">
            <a:avLst/>
          </a:prstGeom>
          <a:solidFill>
            <a:srgbClr val="CCFF33"/>
          </a:solidFill>
        </p:spPr>
        <p:txBody>
          <a:bodyPr wrap="square">
            <a:spAutoFit/>
          </a:bodyPr>
          <a:lstStyle/>
          <a:p>
            <a:pPr lvl="0"/>
            <a:r>
              <a:rPr lang="ru-RU" dirty="0">
                <a:solidFill>
                  <a:prstClr val="black"/>
                </a:solidFill>
                <a:latin typeface="Constantia" panose="02030602050306030303" pitchFamily="18" charset="0"/>
              </a:rPr>
              <a:t>Логические способности и умение делать выводы необходимо формировать на начальных стадиях развития. Материалы </a:t>
            </a:r>
            <a:r>
              <a:rPr lang="ru-RU" dirty="0" err="1">
                <a:solidFill>
                  <a:prstClr val="black"/>
                </a:solidFill>
                <a:latin typeface="Constantia" panose="02030602050306030303" pitchFamily="18" charset="0"/>
              </a:rPr>
              <a:t>Фребеля</a:t>
            </a:r>
            <a:r>
              <a:rPr lang="ru-RU" dirty="0">
                <a:solidFill>
                  <a:prstClr val="black"/>
                </a:solidFill>
                <a:latin typeface="Constantia" panose="02030602050306030303" pitchFamily="18" charset="0"/>
              </a:rPr>
              <a:t> помогут детям развить эту способность на практике. </a:t>
            </a:r>
          </a:p>
        </p:txBody>
      </p:sp>
      <p:sp>
        <p:nvSpPr>
          <p:cNvPr id="14" name="Прямоугольник 13"/>
          <p:cNvSpPr/>
          <p:nvPr/>
        </p:nvSpPr>
        <p:spPr>
          <a:xfrm>
            <a:off x="3178695" y="4541182"/>
            <a:ext cx="8783453" cy="923330"/>
          </a:xfrm>
          <a:prstGeom prst="rect">
            <a:avLst/>
          </a:prstGeom>
          <a:solidFill>
            <a:schemeClr val="accent4">
              <a:lumMod val="20000"/>
              <a:lumOff val="80000"/>
            </a:schemeClr>
          </a:solidFill>
        </p:spPr>
        <p:txBody>
          <a:bodyPr wrap="square">
            <a:spAutoFit/>
          </a:bodyPr>
          <a:lstStyle/>
          <a:p>
            <a:pPr lvl="0"/>
            <a:r>
              <a:rPr lang="ru-RU" dirty="0">
                <a:solidFill>
                  <a:sysClr val="windowText" lastClr="000000"/>
                </a:solidFill>
                <a:latin typeface="Constantia" panose="02030602050306030303" pitchFamily="18" charset="0"/>
              </a:rPr>
              <a:t>Вынимая материалы из ящиков и убирая их обратно, дети приучаются к организации и порядку. Более того, демонстрация всех форм требует, чтобы дети сосредоточились на правилах симметрии. </a:t>
            </a:r>
          </a:p>
        </p:txBody>
      </p:sp>
      <p:sp>
        <p:nvSpPr>
          <p:cNvPr id="15" name="Прямоугольник 14"/>
          <p:cNvSpPr/>
          <p:nvPr/>
        </p:nvSpPr>
        <p:spPr>
          <a:xfrm>
            <a:off x="3202725" y="5577003"/>
            <a:ext cx="8759421" cy="1200329"/>
          </a:xfrm>
          <a:prstGeom prst="rect">
            <a:avLst/>
          </a:prstGeom>
          <a:solidFill>
            <a:srgbClr val="FFCC99"/>
          </a:solidFill>
        </p:spPr>
        <p:txBody>
          <a:bodyPr wrap="square">
            <a:spAutoFit/>
          </a:bodyPr>
          <a:lstStyle/>
          <a:p>
            <a:pPr lvl="0"/>
            <a:r>
              <a:rPr lang="ru-RU" dirty="0">
                <a:solidFill>
                  <a:prstClr val="black"/>
                </a:solidFill>
                <a:latin typeface="Constantia" panose="02030602050306030303" pitchFamily="18" charset="0"/>
              </a:rPr>
              <a:t>После того как дети познакомятся с формами куба и ромба, им будет проще понять такие формы, которые могут быть преобразованы одна в другую (например, из двух квадратов можно сложить прямоугольник), а также какова их общая площадь.</a:t>
            </a:r>
          </a:p>
        </p:txBody>
      </p:sp>
    </p:spTree>
    <p:extLst>
      <p:ext uri="{BB962C8B-B14F-4D97-AF65-F5344CB8AC3E}">
        <p14:creationId xmlns:p14="http://schemas.microsoft.com/office/powerpoint/2010/main" xmlns="" val="2835171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678898" y="149184"/>
            <a:ext cx="9024080" cy="1200329"/>
          </a:xfrm>
          <a:prstGeom prst="rect">
            <a:avLst/>
          </a:prstGeom>
          <a:noFill/>
        </p:spPr>
        <p:txBody>
          <a:bodyPr wrap="square">
            <a:spAutoFit/>
          </a:bodyPr>
          <a:lstStyle/>
          <a:p>
            <a:pPr lvl="0" algn="ctr"/>
            <a:r>
              <a:rPr lang="ru-RU" sz="3600" b="1" i="1" dirty="0">
                <a:solidFill>
                  <a:srgbClr val="C00000"/>
                </a:solidFill>
                <a:latin typeface="Times New Roman" panose="02020603050405020304" pitchFamily="18" charset="0"/>
                <a:cs typeface="Times New Roman" panose="02020603050405020304" pitchFamily="18" charset="0"/>
              </a:rPr>
              <a:t>Развитие социальных и коммуникативных способностей</a:t>
            </a:r>
          </a:p>
        </p:txBody>
      </p:sp>
      <p:sp>
        <p:nvSpPr>
          <p:cNvPr id="2" name="Прямоугольник 1"/>
          <p:cNvSpPr/>
          <p:nvPr/>
        </p:nvSpPr>
        <p:spPr>
          <a:xfrm>
            <a:off x="469690" y="1614633"/>
            <a:ext cx="9348867" cy="1200329"/>
          </a:xfrm>
          <a:prstGeom prst="rect">
            <a:avLst/>
          </a:prstGeom>
          <a:solidFill>
            <a:schemeClr val="accent3">
              <a:lumMod val="40000"/>
              <a:lumOff val="60000"/>
            </a:schemeClr>
          </a:solidFill>
        </p:spPr>
        <p:txBody>
          <a:bodyPr wrap="square">
            <a:spAutoFit/>
          </a:bodyPr>
          <a:lstStyle/>
          <a:p>
            <a:pPr lvl="0"/>
            <a:r>
              <a:rPr lang="ru-RU" sz="2400" dirty="0">
                <a:solidFill>
                  <a:srgbClr val="000099"/>
                </a:solidFill>
                <a:latin typeface="Times New Roman" panose="02020603050405020304" pitchFamily="18" charset="0"/>
                <a:cs typeface="Times New Roman" panose="02020603050405020304" pitchFamily="18" charset="0"/>
              </a:rPr>
              <a:t>Образовательные материалы помогут детям понять значение части и целого, индивидуальности и взаимодействия — следовательно, в дальнейшем дети будут лучше понимать правила и законы общества.</a:t>
            </a:r>
          </a:p>
        </p:txBody>
      </p:sp>
      <p:sp>
        <p:nvSpPr>
          <p:cNvPr id="4" name="Прямоугольник 3"/>
          <p:cNvSpPr/>
          <p:nvPr/>
        </p:nvSpPr>
        <p:spPr>
          <a:xfrm>
            <a:off x="1119265" y="3075057"/>
            <a:ext cx="9953469" cy="707886"/>
          </a:xfrm>
          <a:prstGeom prst="rect">
            <a:avLst/>
          </a:prstGeom>
          <a:solidFill>
            <a:schemeClr val="accent1">
              <a:lumMod val="20000"/>
              <a:lumOff val="80000"/>
            </a:schemeClr>
          </a:solidFill>
        </p:spPr>
        <p:txBody>
          <a:bodyPr wrap="square">
            <a:spAutoFit/>
          </a:bodyPr>
          <a:lstStyle/>
          <a:p>
            <a:pPr lvl="0"/>
            <a:r>
              <a:rPr lang="ru-RU" sz="2000" b="1" i="1" dirty="0">
                <a:solidFill>
                  <a:srgbClr val="009900"/>
                </a:solidFill>
                <a:latin typeface="Times New Roman" panose="02020603050405020304" pitchFamily="18" charset="0"/>
                <a:cs typeface="Times New Roman" panose="02020603050405020304" pitchFamily="18" charset="0"/>
              </a:rPr>
              <a:t>Главная методика </a:t>
            </a:r>
            <a:r>
              <a:rPr lang="ru-RU" sz="2000" b="1" i="1" dirty="0" err="1" smtClean="0">
                <a:solidFill>
                  <a:srgbClr val="009900"/>
                </a:solidFill>
                <a:latin typeface="Times New Roman" panose="02020603050405020304" pitchFamily="18" charset="0"/>
                <a:cs typeface="Times New Roman" panose="02020603050405020304" pitchFamily="18" charset="0"/>
              </a:rPr>
              <a:t>Фрёбеля</a:t>
            </a:r>
            <a:r>
              <a:rPr lang="ru-RU" sz="2000" b="1" i="1" dirty="0" smtClean="0">
                <a:solidFill>
                  <a:srgbClr val="009900"/>
                </a:solidFill>
                <a:latin typeface="Times New Roman" panose="02020603050405020304" pitchFamily="18" charset="0"/>
                <a:cs typeface="Times New Roman" panose="02020603050405020304" pitchFamily="18" charset="0"/>
              </a:rPr>
              <a:t> </a:t>
            </a:r>
            <a:r>
              <a:rPr lang="ru-RU" sz="2000" b="1" i="1" dirty="0">
                <a:solidFill>
                  <a:srgbClr val="009900"/>
                </a:solidFill>
                <a:latin typeface="Times New Roman" panose="02020603050405020304" pitchFamily="18" charset="0"/>
                <a:cs typeface="Times New Roman" panose="02020603050405020304" pitchFamily="18" charset="0"/>
              </a:rPr>
              <a:t>— это игра. В свое время он был одним из первых, кто понял, что именно во время игры ребенок наиболее полно реализуется и развивается.</a:t>
            </a:r>
          </a:p>
        </p:txBody>
      </p:sp>
      <p:sp>
        <p:nvSpPr>
          <p:cNvPr id="16" name="Прямоугольник 15"/>
          <p:cNvSpPr/>
          <p:nvPr/>
        </p:nvSpPr>
        <p:spPr>
          <a:xfrm>
            <a:off x="1963712" y="4079560"/>
            <a:ext cx="10013429" cy="1938992"/>
          </a:xfrm>
          <a:prstGeom prst="rect">
            <a:avLst/>
          </a:prstGeom>
          <a:solidFill>
            <a:srgbClr val="FFFF00"/>
          </a:solidFill>
        </p:spPr>
        <p:txBody>
          <a:bodyPr wrap="square">
            <a:spAutoFit/>
          </a:bodyPr>
          <a:lstStyle/>
          <a:p>
            <a:pPr lvl="0" algn="ctr"/>
            <a:r>
              <a:rPr lang="ru-RU" sz="2400" i="1" dirty="0" smtClean="0">
                <a:solidFill>
                  <a:srgbClr val="000099"/>
                </a:solidFill>
                <a:latin typeface="Times New Roman" panose="02020603050405020304" pitchFamily="18" charset="0"/>
                <a:cs typeface="Times New Roman" panose="02020603050405020304" pitchFamily="18" charset="0"/>
              </a:rPr>
              <a:t>«Цель </a:t>
            </a:r>
            <a:r>
              <a:rPr lang="ru-RU" sz="2400" i="1" dirty="0">
                <a:solidFill>
                  <a:srgbClr val="000099"/>
                </a:solidFill>
                <a:latin typeface="Times New Roman" panose="02020603050405020304" pitchFamily="18" charset="0"/>
                <a:cs typeface="Times New Roman" panose="02020603050405020304" pitchFamily="18" charset="0"/>
              </a:rPr>
              <a:t>воспитания состоит не в том, чтобы с ранних лет готовить детей к определенному месту в обществе или обучать их профессии, а в том, чтобы дать возможность каждому ребенку стать развитой личностью</a:t>
            </a:r>
            <a:r>
              <a:rPr lang="ru-RU" sz="2400" i="1" dirty="0" smtClean="0">
                <a:solidFill>
                  <a:srgbClr val="000099"/>
                </a:solidFill>
                <a:latin typeface="Times New Roman" panose="02020603050405020304" pitchFamily="18" charset="0"/>
                <a:cs typeface="Times New Roman" panose="02020603050405020304" pitchFamily="18" charset="0"/>
              </a:rPr>
              <a:t>.»</a:t>
            </a:r>
            <a:endParaRPr lang="ru-RU" sz="2400" i="1" dirty="0">
              <a:solidFill>
                <a:srgbClr val="000099"/>
              </a:solidFill>
              <a:latin typeface="Times New Roman" panose="02020603050405020304" pitchFamily="18" charset="0"/>
              <a:cs typeface="Times New Roman" panose="02020603050405020304" pitchFamily="18" charset="0"/>
            </a:endParaRPr>
          </a:p>
          <a:p>
            <a:pPr lvl="0" algn="r"/>
            <a:r>
              <a:rPr lang="ru-RU" sz="2400" dirty="0">
                <a:solidFill>
                  <a:srgbClr val="000099"/>
                </a:solidFill>
                <a:latin typeface="Times New Roman" panose="02020603050405020304" pitchFamily="18" charset="0"/>
                <a:cs typeface="Times New Roman" panose="02020603050405020304" pitchFamily="18" charset="0"/>
              </a:rPr>
              <a:t>Ф. </a:t>
            </a:r>
            <a:r>
              <a:rPr lang="ru-RU" sz="2400" dirty="0" err="1" smtClean="0">
                <a:solidFill>
                  <a:srgbClr val="000099"/>
                </a:solidFill>
                <a:latin typeface="Times New Roman" panose="02020603050405020304" pitchFamily="18" charset="0"/>
                <a:cs typeface="Times New Roman" panose="02020603050405020304" pitchFamily="18" charset="0"/>
              </a:rPr>
              <a:t>Фрёбель</a:t>
            </a:r>
            <a:endParaRPr lang="ru-RU"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8084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583960" y="1457722"/>
            <a:ext cx="9024080" cy="2308324"/>
          </a:xfrm>
          <a:prstGeom prst="rect">
            <a:avLst/>
          </a:prstGeom>
          <a:noFill/>
        </p:spPr>
        <p:txBody>
          <a:bodyPr wrap="square">
            <a:spAutoFit/>
          </a:bodyPr>
          <a:lstStyle/>
          <a:p>
            <a:pPr lvl="0" algn="ctr"/>
            <a:endParaRPr lang="ru-RU" sz="3600" b="1" i="1" dirty="0" smtClean="0">
              <a:solidFill>
                <a:srgbClr val="C00000"/>
              </a:solidFill>
              <a:latin typeface="Times New Roman" panose="02020603050405020304" pitchFamily="18" charset="0"/>
              <a:cs typeface="Times New Roman" panose="02020603050405020304" pitchFamily="18" charset="0"/>
            </a:endParaRPr>
          </a:p>
          <a:p>
            <a:pPr lvl="0" algn="ctr"/>
            <a:endParaRPr lang="ru-RU" sz="3600" b="1" i="1" dirty="0">
              <a:solidFill>
                <a:srgbClr val="C00000"/>
              </a:solidFill>
              <a:latin typeface="Times New Roman" panose="02020603050405020304" pitchFamily="18" charset="0"/>
              <a:cs typeface="Times New Roman" panose="02020603050405020304" pitchFamily="18" charset="0"/>
            </a:endParaRPr>
          </a:p>
          <a:p>
            <a:pPr lvl="0" algn="ctr"/>
            <a:r>
              <a:rPr lang="ru-RU" sz="3600" b="1" i="1" dirty="0" smtClean="0">
                <a:solidFill>
                  <a:srgbClr val="C00000"/>
                </a:solidFill>
                <a:latin typeface="Times New Roman" panose="02020603050405020304" pitchFamily="18" charset="0"/>
                <a:cs typeface="Times New Roman" panose="02020603050405020304" pitchFamily="18" charset="0"/>
              </a:rPr>
              <a:t>СПАСИБО ЗА ВНИМАНИЕ</a:t>
            </a:r>
          </a:p>
          <a:p>
            <a:pPr lvl="0" algn="ctr"/>
            <a:endParaRPr lang="ru-RU" sz="36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3505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389744" y="509666"/>
            <a:ext cx="11437495" cy="5293757"/>
          </a:xfrm>
          <a:prstGeom prst="rect">
            <a:avLst/>
          </a:prstGeom>
          <a:noFill/>
        </p:spPr>
        <p:txBody>
          <a:bodyPr wrap="square" rtlCol="0">
            <a:spAutoFit/>
          </a:bodyPr>
          <a:lstStyle/>
          <a:p>
            <a:r>
              <a:rPr lang="ru-RU" dirty="0" smtClean="0">
                <a:solidFill>
                  <a:prstClr val="black"/>
                </a:solidFill>
                <a:latin typeface="Constantia" panose="02030602050306030303" pitchFamily="18" charset="0"/>
              </a:rPr>
              <a:t>	</a:t>
            </a:r>
            <a:r>
              <a:rPr lang="ru-RU" sz="3200" dirty="0" err="1" smtClean="0">
                <a:solidFill>
                  <a:srgbClr val="000099"/>
                </a:solidFill>
                <a:latin typeface="Times New Roman" panose="02020603050405020304" pitchFamily="18" charset="0"/>
                <a:cs typeface="Times New Roman" panose="02020603050405020304" pitchFamily="18" charset="0"/>
              </a:rPr>
              <a:t>Фрёбель</a:t>
            </a: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a:solidFill>
                  <a:srgbClr val="000099"/>
                </a:solidFill>
                <a:latin typeface="Times New Roman" panose="02020603050405020304" pitchFamily="18" charset="0"/>
                <a:cs typeface="Times New Roman" panose="02020603050405020304" pitchFamily="18" charset="0"/>
              </a:rPr>
              <a:t>разработал свой дидактический материал </a:t>
            </a:r>
            <a:endParaRPr lang="ru-RU" sz="3200" dirty="0" smtClean="0">
              <a:solidFill>
                <a:srgbClr val="000099"/>
              </a:solidFill>
              <a:latin typeface="Times New Roman" panose="02020603050405020304" pitchFamily="18" charset="0"/>
              <a:cs typeface="Times New Roman" panose="02020603050405020304" pitchFamily="18" charset="0"/>
            </a:endParaRPr>
          </a:p>
          <a:p>
            <a:r>
              <a:rPr lang="ru-RU" sz="3200" dirty="0" smtClean="0">
                <a:solidFill>
                  <a:srgbClr val="000099"/>
                </a:solidFill>
                <a:latin typeface="Times New Roman" panose="02020603050405020304" pitchFamily="18" charset="0"/>
                <a:cs typeface="Times New Roman" panose="02020603050405020304" pitchFamily="18" charset="0"/>
              </a:rPr>
              <a:t>(</a:t>
            </a:r>
            <a:r>
              <a:rPr lang="ru-RU" sz="3200" dirty="0">
                <a:solidFill>
                  <a:srgbClr val="000099"/>
                </a:solidFill>
                <a:latin typeface="Times New Roman" panose="02020603050405020304" pitchFamily="18" charset="0"/>
                <a:cs typeface="Times New Roman" panose="02020603050405020304" pitchFamily="18" charset="0"/>
              </a:rPr>
              <a:t>т.е. «обучающий» материал) для детей дошкольного возраста – первый в мире дидактический материал для дошкольников</a:t>
            </a:r>
            <a:r>
              <a:rPr lang="ru-RU" sz="3200" dirty="0" smtClean="0">
                <a:solidFill>
                  <a:srgbClr val="000099"/>
                </a:solidFill>
                <a:latin typeface="Times New Roman" panose="02020603050405020304" pitchFamily="18" charset="0"/>
                <a:cs typeface="Times New Roman" panose="02020603050405020304" pitchFamily="18" charset="0"/>
              </a:rPr>
              <a:t>.</a:t>
            </a:r>
          </a:p>
          <a:p>
            <a:r>
              <a:rPr lang="ru-RU" sz="3200" dirty="0" smtClean="0">
                <a:solidFill>
                  <a:srgbClr val="000099"/>
                </a:solidFill>
                <a:latin typeface="Times New Roman" panose="02020603050405020304" pitchFamily="18" charset="0"/>
                <a:cs typeface="Times New Roman" panose="02020603050405020304" pitchFamily="18" charset="0"/>
              </a:rPr>
              <a:t>	Так же Ф. </a:t>
            </a:r>
            <a:r>
              <a:rPr lang="ru-RU" sz="3200" dirty="0" err="1" smtClean="0">
                <a:solidFill>
                  <a:srgbClr val="000099"/>
                </a:solidFill>
                <a:latin typeface="Times New Roman" panose="02020603050405020304" pitchFamily="18" charset="0"/>
                <a:cs typeface="Times New Roman" panose="02020603050405020304" pitchFamily="18" charset="0"/>
              </a:rPr>
              <a:t>Фрёбель</a:t>
            </a:r>
            <a:r>
              <a:rPr lang="ru-RU" sz="3200" dirty="0" smtClean="0">
                <a:solidFill>
                  <a:srgbClr val="000099"/>
                </a:solidFill>
                <a:latin typeface="Times New Roman" panose="02020603050405020304" pitchFamily="18" charset="0"/>
                <a:cs typeface="Times New Roman" panose="02020603050405020304" pitchFamily="18" charset="0"/>
              </a:rPr>
              <a:t> предложил и ввёл пальчиковые игры </a:t>
            </a:r>
          </a:p>
          <a:p>
            <a:r>
              <a:rPr lang="ru-RU" sz="3200" i="1" dirty="0" smtClean="0">
                <a:solidFill>
                  <a:srgbClr val="000099"/>
                </a:solidFill>
                <a:latin typeface="Times New Roman" panose="02020603050405020304" pitchFamily="18" charset="0"/>
                <a:cs typeface="Times New Roman" panose="02020603050405020304" pitchFamily="18" charset="0"/>
              </a:rPr>
              <a:t>(в 1844 году).</a:t>
            </a:r>
          </a:p>
          <a:p>
            <a:r>
              <a:rPr lang="ru-RU" sz="3200" dirty="0" smtClean="0">
                <a:solidFill>
                  <a:srgbClr val="000099"/>
                </a:solidFill>
                <a:latin typeface="Times New Roman" panose="02020603050405020304" pitchFamily="18" charset="0"/>
                <a:cs typeface="Times New Roman" panose="02020603050405020304" pitchFamily="18" charset="0"/>
              </a:rPr>
              <a:t>Кроме того, именно он изобрёл первую детскую мозаику, а  также многие другие детские развивающие игры, хорошо известные нам.</a:t>
            </a:r>
          </a:p>
          <a:p>
            <a:r>
              <a:rPr lang="ru-RU" sz="3200" dirty="0" smtClean="0">
                <a:solidFill>
                  <a:srgbClr val="000099"/>
                </a:solidFill>
                <a:latin typeface="Times New Roman" panose="02020603050405020304" pitchFamily="18" charset="0"/>
                <a:cs typeface="Times New Roman" panose="02020603050405020304" pitchFamily="18" charset="0"/>
              </a:rPr>
              <a:t>	Например,  он считал очень полезным нанизывание на тесьму бусин разного цвета из керамики, стекла и дерева.</a:t>
            </a:r>
          </a:p>
          <a:p>
            <a:endParaRPr lang="ru-RU" dirty="0"/>
          </a:p>
        </p:txBody>
      </p:sp>
    </p:spTree>
    <p:extLst>
      <p:ext uri="{BB962C8B-B14F-4D97-AF65-F5344CB8AC3E}">
        <p14:creationId xmlns:p14="http://schemas.microsoft.com/office/powerpoint/2010/main" xmlns="" val="292674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689546" y="554636"/>
            <a:ext cx="11242623" cy="6273512"/>
          </a:xfrm>
          <a:prstGeom prst="rect">
            <a:avLst/>
          </a:prstGeom>
          <a:noFill/>
        </p:spPr>
        <p:txBody>
          <a:bodyPr wrap="square" rtlCol="0">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первый</a:t>
            </a:r>
            <a:r>
              <a:rPr lang="ru-RU" sz="4000" i="1" dirty="0" smtClean="0">
                <a:solidFill>
                  <a:srgbClr val="000099"/>
                </a:solidFill>
                <a:latin typeface="Times New Roman" panose="02020603050405020304" pitchFamily="18" charset="0"/>
                <a:cs typeface="Times New Roman" panose="02020603050405020304" pitchFamily="18" charset="0"/>
              </a:rPr>
              <a:t> </a:t>
            </a:r>
          </a:p>
          <a:p>
            <a:pPr marL="274320" lvl="0" indent="-274320">
              <a:spcBef>
                <a:spcPts val="600"/>
              </a:spcBef>
              <a:buClr>
                <a:srgbClr val="AC66BB"/>
              </a:buClr>
              <a:buSzPct val="85000"/>
            </a:pPr>
            <a:r>
              <a:rPr lang="ru-RU" sz="4000" b="1" i="1" dirty="0">
                <a:solidFill>
                  <a:srgbClr val="990099"/>
                </a:solidFill>
                <a:latin typeface="Times New Roman" panose="02020603050405020304" pitchFamily="18" charset="0"/>
                <a:cs typeface="Times New Roman" panose="02020603050405020304" pitchFamily="18" charset="0"/>
              </a:rPr>
              <a:t>Т</a:t>
            </a:r>
            <a:r>
              <a:rPr lang="ru-RU" sz="4000" b="1" i="1" dirty="0" smtClean="0">
                <a:solidFill>
                  <a:srgbClr val="990099"/>
                </a:solidFill>
                <a:latin typeface="Times New Roman" panose="02020603050405020304" pitchFamily="18" charset="0"/>
                <a:cs typeface="Times New Roman" panose="02020603050405020304" pitchFamily="18" charset="0"/>
              </a:rPr>
              <a:t>екстильные мячики </a:t>
            </a:r>
            <a:r>
              <a:rPr lang="ru-RU" sz="4000" b="1" i="1" dirty="0">
                <a:solidFill>
                  <a:srgbClr val="990099"/>
                </a:solidFill>
                <a:latin typeface="Times New Roman" panose="02020603050405020304" pitchFamily="18" charset="0"/>
                <a:cs typeface="Times New Roman" panose="02020603050405020304" pitchFamily="18" charset="0"/>
              </a:rPr>
              <a:t>на</a:t>
            </a:r>
            <a:r>
              <a:rPr lang="en-US" sz="4000" b="1" i="1" dirty="0">
                <a:solidFill>
                  <a:srgbClr val="990099"/>
                </a:solidFill>
                <a:latin typeface="Times New Roman" panose="02020603050405020304" pitchFamily="18" charset="0"/>
                <a:cs typeface="Times New Roman" panose="02020603050405020304" pitchFamily="18" charset="0"/>
              </a:rPr>
              <a:t> </a:t>
            </a:r>
            <a:r>
              <a:rPr lang="ru-RU" sz="4000" b="1" i="1" dirty="0" smtClean="0">
                <a:solidFill>
                  <a:srgbClr val="990099"/>
                </a:solidFill>
                <a:latin typeface="Times New Roman" panose="02020603050405020304" pitchFamily="18" charset="0"/>
                <a:cs typeface="Times New Roman" panose="02020603050405020304" pitchFamily="18" charset="0"/>
              </a:rPr>
              <a:t>верёвочке</a:t>
            </a:r>
            <a:endParaRPr lang="ru-RU" sz="4000" i="1" dirty="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Подходящий возраст: </a:t>
            </a:r>
            <a:r>
              <a:rPr lang="ru-RU" sz="2800" i="1" dirty="0">
                <a:solidFill>
                  <a:srgbClr val="000099"/>
                </a:solidFill>
                <a:latin typeface="Times New Roman" panose="02020603050405020304" pitchFamily="18" charset="0"/>
                <a:cs typeface="Times New Roman" panose="02020603050405020304" pitchFamily="18" charset="0"/>
              </a:rPr>
              <a:t>с 3 месяцев до 4 лет.</a:t>
            </a: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Цель игры: </a:t>
            </a:r>
            <a:r>
              <a:rPr lang="ru-RU" sz="2800" i="1" dirty="0">
                <a:solidFill>
                  <a:srgbClr val="000099"/>
                </a:solidFill>
                <a:latin typeface="Times New Roman" panose="02020603050405020304" pitchFamily="18" charset="0"/>
                <a:cs typeface="Times New Roman" panose="02020603050405020304" pitchFamily="18" charset="0"/>
              </a:rPr>
              <a:t>знакомство с цветами; </a:t>
            </a:r>
            <a:r>
              <a:rPr lang="ru-RU" sz="2800" i="1" dirty="0" smtClean="0">
                <a:solidFill>
                  <a:srgbClr val="000099"/>
                </a:solidFill>
                <a:latin typeface="Times New Roman" panose="02020603050405020304" pitchFamily="18" charset="0"/>
                <a:cs typeface="Times New Roman" panose="02020603050405020304" pitchFamily="18" charset="0"/>
              </a:rPr>
              <a:t>первичное</a:t>
            </a:r>
          </a:p>
          <a:p>
            <a:pPr marL="274320" lvl="0" indent="-274320">
              <a:spcBef>
                <a:spcPts val="600"/>
              </a:spcBef>
              <a:buClr>
                <a:srgbClr val="AC66BB"/>
              </a:buClr>
              <a:buSzPct val="85000"/>
            </a:pPr>
            <a:r>
              <a:rPr lang="ru-RU" sz="2800" i="1" dirty="0" smtClean="0">
                <a:solidFill>
                  <a:srgbClr val="000099"/>
                </a:solidFill>
                <a:latin typeface="Times New Roman" panose="02020603050405020304" pitchFamily="18" charset="0"/>
                <a:cs typeface="Times New Roman" panose="02020603050405020304" pitchFamily="18" charset="0"/>
              </a:rPr>
              <a:t>понимание </a:t>
            </a:r>
            <a:r>
              <a:rPr lang="ru-RU" sz="2800" i="1" dirty="0">
                <a:solidFill>
                  <a:srgbClr val="000099"/>
                </a:solidFill>
                <a:latin typeface="Times New Roman" panose="02020603050405020304" pitchFamily="18" charset="0"/>
                <a:cs typeface="Times New Roman" panose="02020603050405020304" pitchFamily="18" charset="0"/>
              </a:rPr>
              <a:t>формы; </a:t>
            </a:r>
            <a:r>
              <a:rPr lang="ru-RU" sz="2800" i="1" dirty="0" smtClean="0">
                <a:solidFill>
                  <a:srgbClr val="000099"/>
                </a:solidFill>
                <a:latin typeface="Times New Roman" panose="02020603050405020304" pitchFamily="18" charset="0"/>
                <a:cs typeface="Times New Roman" panose="02020603050405020304" pitchFamily="18" charset="0"/>
              </a:rPr>
              <a:t>развитие </a:t>
            </a:r>
            <a:r>
              <a:rPr lang="ru-RU" sz="2800" i="1" dirty="0">
                <a:solidFill>
                  <a:srgbClr val="000099"/>
                </a:solidFill>
                <a:latin typeface="Times New Roman" panose="02020603050405020304" pitchFamily="18" charset="0"/>
                <a:cs typeface="Times New Roman" panose="02020603050405020304" pitchFamily="18" charset="0"/>
              </a:rPr>
              <a:t>пространственного мышления; </a:t>
            </a:r>
          </a:p>
          <a:p>
            <a:pPr marL="274320" lvl="0" indent="-274320">
              <a:spcBef>
                <a:spcPts val="600"/>
              </a:spcBef>
              <a:buClr>
                <a:srgbClr val="AC66BB"/>
              </a:buClr>
              <a:buSzPct val="85000"/>
            </a:pPr>
            <a:r>
              <a:rPr lang="ru-RU" sz="2800" i="1" dirty="0">
                <a:solidFill>
                  <a:srgbClr val="000099"/>
                </a:solidFill>
                <a:latin typeface="Times New Roman" panose="02020603050405020304" pitchFamily="18" charset="0"/>
                <a:cs typeface="Times New Roman" panose="02020603050405020304" pitchFamily="18" charset="0"/>
              </a:rPr>
              <a:t>развитие мелкой моторики</a:t>
            </a:r>
            <a:r>
              <a:rPr lang="ru-RU" sz="2800" i="1" dirty="0" smtClean="0">
                <a:solidFill>
                  <a:srgbClr val="000099"/>
                </a:solidFill>
                <a:latin typeface="Times New Roman" panose="02020603050405020304" pitchFamily="18" charset="0"/>
                <a:cs typeface="Times New Roman" panose="02020603050405020304" pitchFamily="18" charset="0"/>
              </a:rPr>
              <a:t>.</a:t>
            </a:r>
          </a:p>
          <a:p>
            <a:pPr marL="274320" lvl="0" indent="-274320">
              <a:spcBef>
                <a:spcPts val="600"/>
              </a:spcBef>
              <a:buClr>
                <a:srgbClr val="AC66BB"/>
              </a:buClr>
              <a:buSzPct val="85000"/>
            </a:pPr>
            <a:endParaRPr lang="ru-RU" sz="2800" i="1" dirty="0" smtClean="0">
              <a:solidFill>
                <a:srgbClr val="000099"/>
              </a:solidFill>
              <a:latin typeface="Times New Roman" panose="02020603050405020304" pitchFamily="18" charset="0"/>
              <a:cs typeface="Times New Roman" panose="02020603050405020304" pitchFamily="18" charset="0"/>
            </a:endParaRP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Фридрих объяснял, что мягкий шар — самый удобный для нежной детской ручки предмет. Неразвитые пальцы еще не умеют удерживать твердые угловатые предметы, такие как кубики, поэтому для этих целей лучше всего использовать мячи из шерсти.</a:t>
            </a:r>
            <a:endParaRPr lang="ru-RU"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lvl="0" indent="-274320">
              <a:spcBef>
                <a:spcPts val="600"/>
              </a:spcBef>
              <a:buClr>
                <a:srgbClr val="AC66BB"/>
              </a:buClr>
              <a:buSzPct val="85000"/>
            </a:pPr>
            <a:endParaRPr lang="ru-RU" sz="2800" i="1" dirty="0">
              <a:solidFill>
                <a:srgbClr val="000099"/>
              </a:solidFill>
              <a:latin typeface="Times New Roman" panose="02020603050405020304" pitchFamily="18" charset="0"/>
              <a:cs typeface="Times New Roman" panose="02020603050405020304" pitchFamily="18" charset="0"/>
            </a:endParaRPr>
          </a:p>
        </p:txBody>
      </p:sp>
      <p:pic>
        <p:nvPicPr>
          <p:cNvPr id="6" name="Рисунок 5" descr="Первый дар Фридриха Фребеля — разноцветные шерстяные мячи"/>
          <p:cNvPicPr/>
          <p:nvPr/>
        </p:nvPicPr>
        <p:blipFill rotWithShape="1">
          <a:blip r:embed="rId3" cstate="print">
            <a:extLst>
              <a:ext uri="{28A0092B-C50C-407E-A947-70E740481C1C}">
                <a14:useLocalDpi xmlns:a14="http://schemas.microsoft.com/office/drawing/2010/main" xmlns="" val="0"/>
              </a:ext>
            </a:extLst>
          </a:blip>
          <a:srcRect l="14794" r="6518"/>
          <a:stretch/>
        </p:blipFill>
        <p:spPr bwMode="auto">
          <a:xfrm>
            <a:off x="8689297" y="186440"/>
            <a:ext cx="3372787" cy="2857500"/>
          </a:xfrm>
          <a:prstGeom prst="rect">
            <a:avLst/>
          </a:prstGeom>
          <a:ln>
            <a:noFill/>
          </a:ln>
          <a:effectLst>
            <a:softEdge rad="112500"/>
          </a:effectLst>
        </p:spPr>
      </p:pic>
    </p:spTree>
    <p:extLst>
      <p:ext uri="{BB962C8B-B14F-4D97-AF65-F5344CB8AC3E}">
        <p14:creationId xmlns:p14="http://schemas.microsoft.com/office/powerpoint/2010/main" xmlns="" val="283592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811967" y="374755"/>
            <a:ext cx="11044257" cy="5940088"/>
          </a:xfrm>
          <a:prstGeom prst="rect">
            <a:avLst/>
          </a:prstGeom>
          <a:noFill/>
          <a:ln>
            <a:noFill/>
          </a:ln>
        </p:spPr>
        <p:txBody>
          <a:bodyPr wrap="square" rtlCol="0">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второй</a:t>
            </a:r>
            <a:r>
              <a:rPr lang="ru-RU" sz="4000" b="1" i="1" dirty="0">
                <a:solidFill>
                  <a:srgbClr val="B13F9A">
                    <a:lumMod val="75000"/>
                  </a:srgbClr>
                </a:solidFill>
                <a:latin typeface="Times New Roman" panose="02020603050405020304" pitchFamily="18" charset="0"/>
                <a:cs typeface="Times New Roman" panose="02020603050405020304" pitchFamily="18" charset="0"/>
              </a:rPr>
              <a:t> </a:t>
            </a:r>
            <a:r>
              <a:rPr lang="ru-RU" sz="4000" i="1" dirty="0">
                <a:solidFill>
                  <a:srgbClr val="990099"/>
                </a:solidFill>
                <a:latin typeface="Times New Roman" panose="02020603050405020304" pitchFamily="18" charset="0"/>
                <a:cs typeface="Times New Roman" panose="02020603050405020304" pitchFamily="18" charset="0"/>
              </a:rPr>
              <a:t> </a:t>
            </a:r>
            <a:endParaRPr lang="ru-RU" sz="4000" i="1" dirty="0" smtClean="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Основные тела: </a:t>
            </a:r>
            <a:r>
              <a:rPr lang="ru-RU" i="1" dirty="0" smtClean="0">
                <a:solidFill>
                  <a:srgbClr val="990099"/>
                </a:solidFill>
                <a:latin typeface="Times New Roman" panose="02020603050405020304" pitchFamily="18" charset="0"/>
                <a:cs typeface="Times New Roman" panose="02020603050405020304" pitchFamily="18" charset="0"/>
              </a:rPr>
              <a:t>куб</a:t>
            </a:r>
            <a:r>
              <a:rPr lang="ru-RU" i="1" dirty="0">
                <a:solidFill>
                  <a:srgbClr val="990099"/>
                </a:solidFill>
                <a:latin typeface="Times New Roman" panose="02020603050405020304" pitchFamily="18" charset="0"/>
                <a:cs typeface="Times New Roman" panose="02020603050405020304" pitchFamily="18" charset="0"/>
              </a:rPr>
              <a:t>, цилиндр и шар</a:t>
            </a:r>
          </a:p>
          <a:p>
            <a:pPr marL="274320" lvl="0" indent="-274320">
              <a:spcBef>
                <a:spcPts val="600"/>
              </a:spcBef>
              <a:buClr>
                <a:srgbClr val="AC66BB"/>
              </a:buClr>
              <a:buSzPct val="85000"/>
            </a:pPr>
            <a:endParaRPr lang="ru-RU" sz="2800" dirty="0" smtClean="0">
              <a:solidFill>
                <a:schemeClr val="bg1"/>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smtClean="0">
                <a:solidFill>
                  <a:schemeClr val="bg1"/>
                </a:solidFill>
                <a:latin typeface="Times New Roman" panose="02020603050405020304" pitchFamily="18" charset="0"/>
                <a:cs typeface="Times New Roman" panose="02020603050405020304" pitchFamily="18" charset="0"/>
              </a:rPr>
              <a:t>Возраст</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с 2 лет.</a:t>
            </a: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Цель игры:</a:t>
            </a:r>
            <a:r>
              <a:rPr lang="ru-RU" sz="2800" dirty="0">
                <a:solidFill>
                  <a:srgbClr val="000099"/>
                </a:solidFill>
                <a:latin typeface="Times New Roman" panose="02020603050405020304" pitchFamily="18" charset="0"/>
                <a:cs typeface="Times New Roman" panose="02020603050405020304" pitchFamily="18" charset="0"/>
              </a:rPr>
              <a:t>  знакомство  с формами и свойствами предметов; </a:t>
            </a:r>
            <a:r>
              <a:rPr lang="ru-RU" sz="2800" dirty="0" smtClean="0">
                <a:solidFill>
                  <a:srgbClr val="000099"/>
                </a:solidFill>
                <a:latin typeface="Times New Roman" panose="02020603050405020304" pitchFamily="18" charset="0"/>
                <a:cs typeface="Times New Roman" panose="02020603050405020304" pitchFamily="18" charset="0"/>
              </a:rPr>
              <a:t>развитие </a:t>
            </a:r>
            <a:r>
              <a:rPr lang="ru-RU" sz="2800" dirty="0">
                <a:solidFill>
                  <a:srgbClr val="000099"/>
                </a:solidFill>
                <a:latin typeface="Times New Roman" panose="02020603050405020304" pitchFamily="18" charset="0"/>
                <a:cs typeface="Times New Roman" panose="02020603050405020304" pitchFamily="18" charset="0"/>
              </a:rPr>
              <a:t>исследовательских навыков. </a:t>
            </a:r>
            <a:endParaRPr lang="ru-RU" sz="2800" b="1" i="1" dirty="0" smtClean="0">
              <a:solidFill>
                <a:srgbClr val="FF6699"/>
              </a:solidFill>
              <a:latin typeface="Times New Roman" panose="02020603050405020304" pitchFamily="18" charset="0"/>
              <a:cs typeface="Times New Roman" panose="02020603050405020304" pitchFamily="18" charset="0"/>
            </a:endParaRP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Куб — квадратный и устойчивый, это символ покоя. На какую сторону его ни положи, он будет оставаться на своем месте. Шар - круглый и считается символом движения. Как его ни установи на ровной поверхности, он не останется на месте. Цилиндр совмещает в себе и куб, и шар. Он может быть устойчивым, но может и кататься.</a:t>
            </a:r>
            <a:endParaRPr lang="ru-RU" sz="1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descr="http://www.froebelgifts.com/images/froebel_gift_2.jpg"/>
          <p:cNvPicPr/>
          <p:nvPr/>
        </p:nvPicPr>
        <p:blipFill>
          <a:blip r:embed="rId3" cstate="print"/>
          <a:srcRect/>
          <a:stretch>
            <a:fillRect/>
          </a:stretch>
        </p:blipFill>
        <p:spPr bwMode="auto">
          <a:xfrm>
            <a:off x="9658904" y="374756"/>
            <a:ext cx="2197319" cy="2608174"/>
          </a:xfrm>
          <a:prstGeom prst="rect">
            <a:avLst/>
          </a:prstGeom>
          <a:ln>
            <a:noFill/>
          </a:ln>
          <a:effectLst>
            <a:softEdge rad="112500"/>
          </a:effectLst>
        </p:spPr>
      </p:pic>
      <p:pic>
        <p:nvPicPr>
          <p:cNvPr id="6" name="Рисунок 5" descr="Второй дар Фридриха Фребеля — деревянные шар, кубик и цилиндр"/>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26430" y="831429"/>
            <a:ext cx="2702758" cy="1829737"/>
          </a:xfrm>
          <a:prstGeom prst="rect">
            <a:avLst/>
          </a:prstGeom>
          <a:ln>
            <a:noFill/>
          </a:ln>
          <a:effectLst>
            <a:softEdge rad="112500"/>
          </a:effectLst>
        </p:spPr>
      </p:pic>
    </p:spTree>
    <p:extLst>
      <p:ext uri="{BB962C8B-B14F-4D97-AF65-F5344CB8AC3E}">
        <p14:creationId xmlns:p14="http://schemas.microsoft.com/office/powerpoint/2010/main" xmlns="" val="147828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779487" y="704538"/>
            <a:ext cx="10840387" cy="6196568"/>
          </a:xfrm>
          <a:prstGeom prst="rect">
            <a:avLst/>
          </a:prstGeom>
          <a:noFill/>
          <a:ln>
            <a:noFill/>
          </a:ln>
        </p:spPr>
        <p:txBody>
          <a:bodyPr wrap="square" rtlCol="0">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третий </a:t>
            </a: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Куб из кубиков </a:t>
            </a:r>
            <a:r>
              <a:rPr lang="ru-RU" i="1" dirty="0" smtClean="0">
                <a:solidFill>
                  <a:srgbClr val="990099"/>
                </a:solidFill>
                <a:latin typeface="Times New Roman" panose="02020603050405020304" pitchFamily="18" charset="0"/>
                <a:cs typeface="Times New Roman" panose="02020603050405020304" pitchFamily="18" charset="0"/>
              </a:rPr>
              <a:t>(куб</a:t>
            </a:r>
            <a:r>
              <a:rPr lang="ru-RU" i="1" dirty="0">
                <a:solidFill>
                  <a:srgbClr val="990099"/>
                </a:solidFill>
                <a:latin typeface="Times New Roman" panose="02020603050405020304" pitchFamily="18" charset="0"/>
                <a:cs typeface="Times New Roman" panose="02020603050405020304" pitchFamily="18" charset="0"/>
              </a:rPr>
              <a:t>, разбитый на 8 </a:t>
            </a:r>
            <a:r>
              <a:rPr lang="ru-RU" i="1" dirty="0" smtClean="0">
                <a:solidFill>
                  <a:srgbClr val="990099"/>
                </a:solidFill>
                <a:latin typeface="Times New Roman" panose="02020603050405020304" pitchFamily="18" charset="0"/>
                <a:cs typeface="Times New Roman" panose="02020603050405020304" pitchFamily="18" charset="0"/>
              </a:rPr>
              <a:t>кубиков)</a:t>
            </a:r>
            <a:endParaRPr lang="ru-RU" dirty="0" smtClean="0">
              <a:solidFill>
                <a:prstClr val="white"/>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smtClean="0">
                <a:solidFill>
                  <a:prstClr val="white"/>
                </a:solidFill>
                <a:latin typeface="Times New Roman" panose="02020603050405020304" pitchFamily="18" charset="0"/>
                <a:cs typeface="Times New Roman" panose="02020603050405020304" pitchFamily="18" charset="0"/>
              </a:rPr>
              <a:t>Возраст</a:t>
            </a:r>
            <a:r>
              <a:rPr lang="ru-RU" sz="2800" dirty="0">
                <a:solidFill>
                  <a:prstClr val="white"/>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от 3 лет.</a:t>
            </a:r>
          </a:p>
          <a:p>
            <a:pPr marL="274320" lvl="0" indent="-274320">
              <a:spcBef>
                <a:spcPts val="600"/>
              </a:spcBef>
              <a:buClr>
                <a:srgbClr val="AC66BB"/>
              </a:buClr>
              <a:buSzPct val="85000"/>
            </a:pPr>
            <a:r>
              <a:rPr lang="ru-RU" sz="2800" dirty="0">
                <a:solidFill>
                  <a:prstClr val="white"/>
                </a:solidFill>
                <a:latin typeface="Times New Roman" panose="02020603050405020304" pitchFamily="18" charset="0"/>
                <a:cs typeface="Times New Roman" panose="02020603050405020304" pitchFamily="18" charset="0"/>
              </a:rPr>
              <a:t>Цель игры: </a:t>
            </a:r>
            <a:r>
              <a:rPr lang="ru-RU" sz="2800" dirty="0">
                <a:solidFill>
                  <a:srgbClr val="000099"/>
                </a:solidFill>
                <a:latin typeface="Times New Roman" panose="02020603050405020304" pitchFamily="18" charset="0"/>
                <a:cs typeface="Times New Roman" panose="02020603050405020304" pitchFamily="18" charset="0"/>
              </a:rPr>
              <a:t>понимание целого и частей («сложное единство»); </a:t>
            </a:r>
          </a:p>
          <a:p>
            <a:pPr marL="274320" lvl="0" indent="-274320">
              <a:spcBef>
                <a:spcPts val="600"/>
              </a:spcBef>
              <a:buClr>
                <a:srgbClr val="AC66BB"/>
              </a:buClr>
              <a:buSzPct val="85000"/>
            </a:pPr>
            <a:r>
              <a:rPr lang="ru-RU" sz="2800" dirty="0">
                <a:solidFill>
                  <a:srgbClr val="000099"/>
                </a:solidFill>
                <a:latin typeface="Times New Roman" panose="02020603050405020304" pitchFamily="18" charset="0"/>
                <a:cs typeface="Times New Roman" panose="02020603050405020304" pitchFamily="18" charset="0"/>
              </a:rPr>
              <a:t>развитие творческих способностей;</a:t>
            </a:r>
          </a:p>
          <a:p>
            <a:pPr marL="274320" lvl="0" indent="-274320">
              <a:spcBef>
                <a:spcPts val="600"/>
              </a:spcBef>
              <a:buClr>
                <a:srgbClr val="AC66BB"/>
              </a:buClr>
              <a:buSzPct val="85000"/>
            </a:pPr>
            <a:r>
              <a:rPr lang="ru-RU" sz="2800" dirty="0">
                <a:solidFill>
                  <a:srgbClr val="000099"/>
                </a:solidFill>
                <a:latin typeface="Times New Roman" panose="02020603050405020304" pitchFamily="18" charset="0"/>
                <a:cs typeface="Times New Roman" panose="02020603050405020304" pitchFamily="18" charset="0"/>
              </a:rPr>
              <a:t> развитие координации; понимание </a:t>
            </a:r>
            <a:r>
              <a:rPr lang="ru-RU" sz="2800" dirty="0" smtClean="0">
                <a:solidFill>
                  <a:srgbClr val="000099"/>
                </a:solidFill>
                <a:latin typeface="Times New Roman" panose="02020603050405020304" pitchFamily="18" charset="0"/>
                <a:cs typeface="Times New Roman" panose="02020603050405020304" pitchFamily="18" charset="0"/>
              </a:rPr>
              <a:t>симметрии</a:t>
            </a: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Обучаясь с этим кубом, ребенок познает, что каждый предмет может состоять из разных деталей, которые вместе образуют единое целое. Он пробует разные формы, развивает творческие способности, учится собирать большие предметы из маленьких частей. Это первый геометрический конструктор в жизни малыша.</a:t>
            </a:r>
            <a:endParaRPr lang="ru-RU"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lvl="0" indent="-274320">
              <a:spcBef>
                <a:spcPts val="600"/>
              </a:spcBef>
              <a:buClr>
                <a:srgbClr val="AC66BB"/>
              </a:buClr>
              <a:buSzPct val="85000"/>
            </a:pPr>
            <a:endParaRPr lang="ru-RU" sz="2800" dirty="0">
              <a:solidFill>
                <a:srgbClr val="000099"/>
              </a:solidFill>
              <a:latin typeface="Times New Roman" panose="02020603050405020304" pitchFamily="18" charset="0"/>
              <a:cs typeface="Times New Roman" panose="02020603050405020304" pitchFamily="18" charset="0"/>
            </a:endParaRPr>
          </a:p>
        </p:txBody>
      </p:sp>
      <p:pic>
        <p:nvPicPr>
          <p:cNvPr id="6" name="Рисунок 5" descr="Третий дар — куб, состоящий из 8 кубиков"/>
          <p:cNvPicPr/>
          <p:nvPr/>
        </p:nvPicPr>
        <p:blipFill rotWithShape="1">
          <a:blip r:embed="rId3" cstate="print">
            <a:extLst>
              <a:ext uri="{28A0092B-C50C-407E-A947-70E740481C1C}">
                <a14:useLocalDpi xmlns:a14="http://schemas.microsoft.com/office/drawing/2010/main" xmlns="" val="0"/>
              </a:ext>
            </a:extLst>
          </a:blip>
          <a:srcRect l="17243" r="13162"/>
          <a:stretch/>
        </p:blipFill>
        <p:spPr bwMode="auto">
          <a:xfrm>
            <a:off x="8636832" y="704538"/>
            <a:ext cx="2983043" cy="2857500"/>
          </a:xfrm>
          <a:prstGeom prst="rect">
            <a:avLst/>
          </a:prstGeom>
          <a:ln>
            <a:noFill/>
          </a:ln>
          <a:effectLst>
            <a:softEdge rad="112500"/>
          </a:effectLst>
        </p:spPr>
      </p:pic>
    </p:spTree>
    <p:extLst>
      <p:ext uri="{BB962C8B-B14F-4D97-AF65-F5344CB8AC3E}">
        <p14:creationId xmlns:p14="http://schemas.microsoft.com/office/powerpoint/2010/main" xmlns="" val="423621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824458" y="569626"/>
            <a:ext cx="10538086" cy="6550511"/>
          </a:xfrm>
          <a:prstGeom prst="rect">
            <a:avLst/>
          </a:prstGeom>
          <a:noFill/>
          <a:ln>
            <a:noFill/>
          </a:ln>
        </p:spPr>
        <p:txBody>
          <a:bodyPr wrap="square" rtlCol="0">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четвертый</a:t>
            </a:r>
            <a:r>
              <a:rPr lang="ru-RU" sz="4000" b="1" i="1" dirty="0">
                <a:solidFill>
                  <a:srgbClr val="FF0000"/>
                </a:solidFill>
                <a:latin typeface="Times New Roman" panose="02020603050405020304" pitchFamily="18" charset="0"/>
                <a:cs typeface="Times New Roman" panose="02020603050405020304" pitchFamily="18" charset="0"/>
              </a:rPr>
              <a:t>  </a:t>
            </a:r>
            <a:endParaRPr lang="ru-RU" sz="4000" b="1" i="1" dirty="0" smtClean="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Куб из брусков </a:t>
            </a:r>
            <a:r>
              <a:rPr lang="ru-RU" i="1" dirty="0" smtClean="0">
                <a:solidFill>
                  <a:srgbClr val="990099"/>
                </a:solidFill>
                <a:latin typeface="Times New Roman" panose="02020603050405020304" pitchFamily="18" charset="0"/>
                <a:cs typeface="Times New Roman" panose="02020603050405020304" pitchFamily="18" charset="0"/>
              </a:rPr>
              <a:t>(куб</a:t>
            </a:r>
            <a:r>
              <a:rPr lang="ru-RU" i="1" dirty="0">
                <a:solidFill>
                  <a:srgbClr val="990099"/>
                </a:solidFill>
                <a:latin typeface="Times New Roman" panose="02020603050405020304" pitchFamily="18" charset="0"/>
                <a:cs typeface="Times New Roman" panose="02020603050405020304" pitchFamily="18" charset="0"/>
              </a:rPr>
              <a:t>, разделенный на 8 </a:t>
            </a:r>
            <a:r>
              <a:rPr lang="ru-RU" i="1" dirty="0" smtClean="0">
                <a:solidFill>
                  <a:srgbClr val="990099"/>
                </a:solidFill>
                <a:latin typeface="Times New Roman" panose="02020603050405020304" pitchFamily="18" charset="0"/>
                <a:cs typeface="Times New Roman" panose="02020603050405020304" pitchFamily="18" charset="0"/>
              </a:rPr>
              <a:t>брусочков)</a:t>
            </a:r>
            <a:endParaRPr lang="ru-RU" dirty="0" smtClean="0">
              <a:solidFill>
                <a:schemeClr val="bg1"/>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smtClean="0">
                <a:solidFill>
                  <a:schemeClr val="bg1"/>
                </a:solidFill>
                <a:latin typeface="Times New Roman" panose="02020603050405020304" pitchFamily="18" charset="0"/>
                <a:cs typeface="Times New Roman" panose="02020603050405020304" pitchFamily="18" charset="0"/>
              </a:rPr>
              <a:t>Возраст</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a:solidFill>
                  <a:srgbClr val="000099"/>
                </a:solidFill>
                <a:latin typeface="Times New Roman" panose="02020603050405020304" pitchFamily="18" charset="0"/>
                <a:cs typeface="Times New Roman" panose="02020603050405020304" pitchFamily="18" charset="0"/>
              </a:rPr>
              <a:t>с 3 лет</a:t>
            </a: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Цель игры: </a:t>
            </a:r>
            <a:r>
              <a:rPr lang="ru-RU" sz="2800" dirty="0">
                <a:solidFill>
                  <a:srgbClr val="000099"/>
                </a:solidFill>
                <a:latin typeface="Times New Roman" panose="02020603050405020304" pitchFamily="18" charset="0"/>
                <a:cs typeface="Times New Roman" panose="02020603050405020304" pitchFamily="18" charset="0"/>
              </a:rPr>
              <a:t>развитие пространственного мышления; </a:t>
            </a:r>
          </a:p>
          <a:p>
            <a:pPr marL="274320" lvl="0" indent="-274320">
              <a:spcBef>
                <a:spcPts val="600"/>
              </a:spcBef>
              <a:buClr>
                <a:srgbClr val="AC66BB"/>
              </a:buClr>
              <a:buSzPct val="85000"/>
            </a:pPr>
            <a:r>
              <a:rPr lang="ru-RU" sz="2800" dirty="0">
                <a:solidFill>
                  <a:srgbClr val="000099"/>
                </a:solidFill>
                <a:latin typeface="Times New Roman" panose="02020603050405020304" pitchFamily="18" charset="0"/>
                <a:cs typeface="Times New Roman" panose="02020603050405020304" pitchFamily="18" charset="0"/>
              </a:rPr>
              <a:t>понимание </a:t>
            </a:r>
            <a:r>
              <a:rPr lang="ru-RU" sz="2800" dirty="0" smtClean="0">
                <a:solidFill>
                  <a:srgbClr val="000099"/>
                </a:solidFill>
                <a:latin typeface="Times New Roman" panose="02020603050405020304" pitchFamily="18" charset="0"/>
                <a:cs typeface="Times New Roman" panose="02020603050405020304" pitchFamily="18" charset="0"/>
              </a:rPr>
              <a:t>взаимоотношений между </a:t>
            </a:r>
            <a:r>
              <a:rPr lang="ru-RU" sz="2800" dirty="0">
                <a:solidFill>
                  <a:srgbClr val="000099"/>
                </a:solidFill>
                <a:latin typeface="Times New Roman" panose="02020603050405020304" pitchFamily="18" charset="0"/>
                <a:cs typeface="Times New Roman" panose="02020603050405020304" pitchFamily="18" charset="0"/>
              </a:rPr>
              <a:t>различными частями целого; </a:t>
            </a:r>
            <a:r>
              <a:rPr lang="ru-RU" sz="2800" dirty="0" smtClean="0">
                <a:solidFill>
                  <a:srgbClr val="000099"/>
                </a:solidFill>
                <a:latin typeface="Times New Roman" panose="02020603050405020304" pitchFamily="18" charset="0"/>
                <a:cs typeface="Times New Roman" panose="02020603050405020304" pitchFamily="18" charset="0"/>
              </a:rPr>
              <a:t>развитие </a:t>
            </a:r>
            <a:r>
              <a:rPr lang="ru-RU" sz="2800" dirty="0">
                <a:solidFill>
                  <a:srgbClr val="000099"/>
                </a:solidFill>
                <a:latin typeface="Times New Roman" panose="02020603050405020304" pitchFamily="18" charset="0"/>
                <a:cs typeface="Times New Roman" panose="02020603050405020304" pitchFamily="18" charset="0"/>
              </a:rPr>
              <a:t>зрительно-моторной координации</a:t>
            </a:r>
            <a:r>
              <a:rPr lang="ru-RU" sz="2800" dirty="0" smtClean="0">
                <a:solidFill>
                  <a:srgbClr val="000099"/>
                </a:solidFill>
                <a:latin typeface="Times New Roman" panose="02020603050405020304" pitchFamily="18" charset="0"/>
                <a:cs typeface="Times New Roman" panose="02020603050405020304" pitchFamily="18" charset="0"/>
              </a:rPr>
              <a:t>.</a:t>
            </a: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Этот дар дополняет другой куб. Вместе они значительно расширяют возможности ребенка для строительства новых фигур. Но этот — чуть сложнее, у его частей другая форма. Объединяя детали обоих кубов, ребенок может составлять фигуры с пустыми пространствами, лучше усваивать геометрию предметов.</a:t>
            </a:r>
            <a:endParaRPr lang="ru-RU"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lvl="0" indent="-274320">
              <a:spcBef>
                <a:spcPts val="600"/>
              </a:spcBef>
              <a:buClr>
                <a:srgbClr val="AC66BB"/>
              </a:buClr>
              <a:buSzPct val="85000"/>
            </a:pPr>
            <a:endParaRPr lang="ru-RU" sz="2800" dirty="0">
              <a:solidFill>
                <a:srgbClr val="000099"/>
              </a:solidFill>
              <a:latin typeface="Times New Roman" panose="02020603050405020304" pitchFamily="18" charset="0"/>
              <a:cs typeface="Times New Roman" panose="02020603050405020304" pitchFamily="18" charset="0"/>
            </a:endParaRPr>
          </a:p>
        </p:txBody>
      </p:sp>
      <p:pic>
        <p:nvPicPr>
          <p:cNvPr id="6" name="Рисунок 5" descr="Четвертый дар — куб, состоящий из 8 плиток"/>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5151" y="569626"/>
            <a:ext cx="3437276" cy="2024609"/>
          </a:xfrm>
          <a:prstGeom prst="rect">
            <a:avLst/>
          </a:prstGeom>
          <a:ln>
            <a:noFill/>
          </a:ln>
          <a:effectLst>
            <a:softEdge rad="112500"/>
          </a:effectLst>
        </p:spPr>
      </p:pic>
    </p:spTree>
    <p:extLst>
      <p:ext uri="{BB962C8B-B14F-4D97-AF65-F5344CB8AC3E}">
        <p14:creationId xmlns:p14="http://schemas.microsoft.com/office/powerpoint/2010/main" xmlns="" val="61744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559630" y="562093"/>
            <a:ext cx="11452485" cy="6750566"/>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пятый</a:t>
            </a: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Кубики и призмы </a:t>
            </a:r>
            <a:r>
              <a:rPr lang="ru-RU" b="1" i="1" dirty="0" smtClean="0">
                <a:solidFill>
                  <a:srgbClr val="990099"/>
                </a:solidFill>
                <a:latin typeface="Times New Roman" panose="02020603050405020304" pitchFamily="18" charset="0"/>
                <a:cs typeface="Times New Roman" panose="02020603050405020304" pitchFamily="18" charset="0"/>
              </a:rPr>
              <a:t>(</a:t>
            </a:r>
            <a:r>
              <a:rPr lang="ru-RU" i="1" dirty="0" smtClean="0">
                <a:solidFill>
                  <a:srgbClr val="990099"/>
                </a:solidFill>
                <a:latin typeface="Times New Roman" panose="02020603050405020304" pitchFamily="18" charset="0"/>
                <a:cs typeface="Times New Roman" panose="02020603050405020304" pitchFamily="18" charset="0"/>
              </a:rPr>
              <a:t>куб</a:t>
            </a:r>
            <a:r>
              <a:rPr lang="ru-RU" i="1" dirty="0">
                <a:solidFill>
                  <a:srgbClr val="990099"/>
                </a:solidFill>
                <a:latin typeface="Times New Roman" panose="02020603050405020304" pitchFamily="18" charset="0"/>
                <a:cs typeface="Times New Roman" panose="02020603050405020304" pitchFamily="18" charset="0"/>
              </a:rPr>
              <a:t>, разделенный на </a:t>
            </a:r>
            <a:r>
              <a:rPr lang="ru-RU" i="1" dirty="0" smtClean="0">
                <a:solidFill>
                  <a:srgbClr val="990099"/>
                </a:solidFill>
                <a:latin typeface="Times New Roman" panose="02020603050405020304" pitchFamily="18" charset="0"/>
                <a:cs typeface="Times New Roman" panose="02020603050405020304" pitchFamily="18" charset="0"/>
              </a:rPr>
              <a:t>27 </a:t>
            </a:r>
          </a:p>
          <a:p>
            <a:pPr marL="274320" lvl="0" indent="-274320">
              <a:spcBef>
                <a:spcPts val="600"/>
              </a:spcBef>
              <a:buClr>
                <a:srgbClr val="AC66BB"/>
              </a:buClr>
              <a:buSzPct val="85000"/>
            </a:pPr>
            <a:r>
              <a:rPr lang="ru-RU" i="1" dirty="0" smtClean="0">
                <a:solidFill>
                  <a:srgbClr val="990099"/>
                </a:solidFill>
                <a:latin typeface="Times New Roman" panose="02020603050405020304" pitchFamily="18" charset="0"/>
                <a:cs typeface="Times New Roman" panose="02020603050405020304" pitchFamily="18" charset="0"/>
              </a:rPr>
              <a:t>маленьких </a:t>
            </a:r>
            <a:r>
              <a:rPr lang="ru-RU" i="1" dirty="0">
                <a:solidFill>
                  <a:srgbClr val="990099"/>
                </a:solidFill>
                <a:latin typeface="Times New Roman" panose="02020603050405020304" pitchFamily="18" charset="0"/>
                <a:cs typeface="Times New Roman" panose="02020603050405020304" pitchFamily="18" charset="0"/>
              </a:rPr>
              <a:t>кубиков, при этом 9 из них </a:t>
            </a:r>
            <a:r>
              <a:rPr lang="ru-RU" i="1" dirty="0" smtClean="0">
                <a:solidFill>
                  <a:srgbClr val="990099"/>
                </a:solidFill>
                <a:latin typeface="Times New Roman" panose="02020603050405020304" pitchFamily="18" charset="0"/>
                <a:cs typeface="Times New Roman" panose="02020603050405020304" pitchFamily="18" charset="0"/>
              </a:rPr>
              <a:t>разделены </a:t>
            </a:r>
          </a:p>
          <a:p>
            <a:pPr marL="274320" lvl="0" indent="-274320">
              <a:spcBef>
                <a:spcPts val="600"/>
              </a:spcBef>
              <a:buClr>
                <a:srgbClr val="AC66BB"/>
              </a:buClr>
              <a:buSzPct val="85000"/>
            </a:pPr>
            <a:r>
              <a:rPr lang="ru-RU" i="1" dirty="0" smtClean="0">
                <a:solidFill>
                  <a:srgbClr val="990099"/>
                </a:solidFill>
                <a:latin typeface="Times New Roman" panose="02020603050405020304" pitchFamily="18" charset="0"/>
                <a:cs typeface="Times New Roman" panose="02020603050405020304" pitchFamily="18" charset="0"/>
              </a:rPr>
              <a:t>на </a:t>
            </a:r>
            <a:r>
              <a:rPr lang="ru-RU" i="1" dirty="0">
                <a:solidFill>
                  <a:srgbClr val="990099"/>
                </a:solidFill>
                <a:latin typeface="Times New Roman" panose="02020603050405020304" pitchFamily="18" charset="0"/>
                <a:cs typeface="Times New Roman" panose="02020603050405020304" pitchFamily="18" charset="0"/>
              </a:rPr>
              <a:t>более мелкие </a:t>
            </a:r>
            <a:r>
              <a:rPr lang="ru-RU" i="1" dirty="0" smtClean="0">
                <a:solidFill>
                  <a:srgbClr val="990099"/>
                </a:solidFill>
                <a:latin typeface="Times New Roman" panose="02020603050405020304" pitchFamily="18" charset="0"/>
                <a:cs typeface="Times New Roman" panose="02020603050405020304" pitchFamily="18" charset="0"/>
              </a:rPr>
              <a:t>составляющие)</a:t>
            </a:r>
            <a:endParaRPr lang="ru-RU" i="1" dirty="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Возраст: </a:t>
            </a:r>
            <a:r>
              <a:rPr lang="ru-RU" sz="2800" dirty="0">
                <a:solidFill>
                  <a:srgbClr val="000099"/>
                </a:solidFill>
                <a:latin typeface="Times New Roman" panose="02020603050405020304" pitchFamily="18" charset="0"/>
                <a:cs typeface="Times New Roman" panose="02020603050405020304" pitchFamily="18" charset="0"/>
              </a:rPr>
              <a:t>с 4 лет</a:t>
            </a:r>
          </a:p>
          <a:p>
            <a:pPr marL="274320" lvl="0" indent="-274320">
              <a:spcBef>
                <a:spcPts val="600"/>
              </a:spcBef>
              <a:buClr>
                <a:srgbClr val="AC66BB"/>
              </a:buClr>
              <a:buSzPct val="85000"/>
            </a:pPr>
            <a:r>
              <a:rPr lang="ru-RU" sz="2800" dirty="0">
                <a:solidFill>
                  <a:schemeClr val="bg1"/>
                </a:solidFill>
                <a:latin typeface="Times New Roman" panose="02020603050405020304" pitchFamily="18" charset="0"/>
                <a:cs typeface="Times New Roman" panose="02020603050405020304" pitchFamily="18" charset="0"/>
              </a:rPr>
              <a:t>Цель игры: </a:t>
            </a:r>
            <a:r>
              <a:rPr lang="ru-RU" sz="2800" dirty="0">
                <a:solidFill>
                  <a:srgbClr val="000099"/>
                </a:solidFill>
                <a:latin typeface="Times New Roman" panose="02020603050405020304" pitchFamily="18" charset="0"/>
                <a:cs typeface="Times New Roman" panose="02020603050405020304" pitchFamily="18" charset="0"/>
              </a:rPr>
              <a:t>знакомство с понятиями квадрата </a:t>
            </a:r>
            <a:r>
              <a:rPr lang="ru-RU" sz="2800" dirty="0" smtClean="0">
                <a:solidFill>
                  <a:srgbClr val="000099"/>
                </a:solidFill>
                <a:latin typeface="Times New Roman" panose="02020603050405020304" pitchFamily="18" charset="0"/>
                <a:cs typeface="Times New Roman" panose="02020603050405020304" pitchFamily="18" charset="0"/>
              </a:rPr>
              <a:t>и треугольника; знакомство </a:t>
            </a:r>
            <a:r>
              <a:rPr lang="ru-RU" sz="2800" dirty="0">
                <a:solidFill>
                  <a:srgbClr val="000099"/>
                </a:solidFill>
                <a:latin typeface="Times New Roman" panose="02020603050405020304" pitchFamily="18" charset="0"/>
                <a:cs typeface="Times New Roman" panose="02020603050405020304" pitchFamily="18" charset="0"/>
              </a:rPr>
              <a:t>с  объемными  формами </a:t>
            </a:r>
            <a:r>
              <a:rPr lang="ru-RU" sz="2800" dirty="0" smtClean="0">
                <a:solidFill>
                  <a:srgbClr val="000099"/>
                </a:solidFill>
                <a:latin typeface="Times New Roman" panose="02020603050405020304" pitchFamily="18" charset="0"/>
                <a:cs typeface="Times New Roman" panose="02020603050405020304" pitchFamily="18" charset="0"/>
              </a:rPr>
              <a:t>(</a:t>
            </a:r>
            <a:r>
              <a:rPr lang="ru-RU" sz="2800" dirty="0">
                <a:solidFill>
                  <a:srgbClr val="000099"/>
                </a:solidFill>
                <a:latin typeface="Times New Roman" panose="02020603050405020304" pitchFamily="18" charset="0"/>
                <a:cs typeface="Times New Roman" panose="02020603050405020304" pitchFamily="18" charset="0"/>
              </a:rPr>
              <a:t>куб и треугольная призма); развитие воображения; </a:t>
            </a:r>
            <a:r>
              <a:rPr lang="ru-RU" sz="2800" dirty="0" smtClean="0">
                <a:solidFill>
                  <a:srgbClr val="000099"/>
                </a:solidFill>
                <a:latin typeface="Times New Roman" panose="02020603050405020304" pitchFamily="18" charset="0"/>
                <a:cs typeface="Times New Roman" panose="02020603050405020304" pitchFamily="18" charset="0"/>
              </a:rPr>
              <a:t>развитие </a:t>
            </a:r>
            <a:r>
              <a:rPr lang="ru-RU" sz="2800" dirty="0">
                <a:solidFill>
                  <a:srgbClr val="000099"/>
                </a:solidFill>
                <a:latin typeface="Times New Roman" panose="02020603050405020304" pitchFamily="18" charset="0"/>
                <a:cs typeface="Times New Roman" panose="02020603050405020304" pitchFamily="18" charset="0"/>
              </a:rPr>
              <a:t>зрительно-моторной координации</a:t>
            </a:r>
            <a:r>
              <a:rPr lang="ru-RU" sz="2800" dirty="0" smtClean="0">
                <a:solidFill>
                  <a:srgbClr val="000099"/>
                </a:solidFill>
                <a:latin typeface="Times New Roman" panose="02020603050405020304" pitchFamily="18" charset="0"/>
                <a:cs typeface="Times New Roman" panose="02020603050405020304" pitchFamily="18" charset="0"/>
              </a:rPr>
              <a:t>.</a:t>
            </a: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Занимаясь с этим кубом, ребенок обучается более сложным задачам - благодаря этому развивается пространственное мышление и моторика рук. Разнообразие кубов дает пространство для воображения, из кубиков разных размеров можно собирать сложные фигуры. Ребенок лучше использует творческие навыки и фантазию.</a:t>
            </a:r>
            <a:endParaRPr lang="ru-RU"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lvl="0" indent="-274320">
              <a:spcBef>
                <a:spcPts val="600"/>
              </a:spcBef>
              <a:buClr>
                <a:srgbClr val="AC66BB"/>
              </a:buClr>
              <a:buSzPct val="85000"/>
            </a:pPr>
            <a:endParaRPr lang="ru-RU" sz="2800" dirty="0">
              <a:solidFill>
                <a:srgbClr val="000099"/>
              </a:solidFill>
              <a:latin typeface="Times New Roman" panose="02020603050405020304" pitchFamily="18" charset="0"/>
              <a:cs typeface="Times New Roman" panose="02020603050405020304" pitchFamily="18" charset="0"/>
            </a:endParaRPr>
          </a:p>
        </p:txBody>
      </p:sp>
      <p:pic>
        <p:nvPicPr>
          <p:cNvPr id="8" name="Рисунок 7" descr="Пятый дар — куб, состоящий из 27 кубиков"/>
          <p:cNvPicPr/>
          <p:nvPr/>
        </p:nvPicPr>
        <p:blipFill rotWithShape="1">
          <a:blip r:embed="rId3" cstate="print">
            <a:extLst>
              <a:ext uri="{28A0092B-C50C-407E-A947-70E740481C1C}">
                <a14:useLocalDpi xmlns:a14="http://schemas.microsoft.com/office/drawing/2010/main" xmlns="" val="0"/>
              </a:ext>
            </a:extLst>
          </a:blip>
          <a:srcRect l="14550" r="20751"/>
          <a:stretch/>
        </p:blipFill>
        <p:spPr bwMode="auto">
          <a:xfrm>
            <a:off x="9238935" y="291371"/>
            <a:ext cx="2773181" cy="2857500"/>
          </a:xfrm>
          <a:prstGeom prst="rect">
            <a:avLst/>
          </a:prstGeom>
          <a:ln>
            <a:noFill/>
          </a:ln>
          <a:effectLst>
            <a:softEdge rad="112500"/>
          </a:effectLst>
        </p:spPr>
      </p:pic>
    </p:spTree>
    <p:extLst>
      <p:ext uri="{BB962C8B-B14F-4D97-AF65-F5344CB8AC3E}">
        <p14:creationId xmlns:p14="http://schemas.microsoft.com/office/powerpoint/2010/main" xmlns="" val="317617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Прямоугольник 1"/>
          <p:cNvSpPr/>
          <p:nvPr/>
        </p:nvSpPr>
        <p:spPr>
          <a:xfrm>
            <a:off x="494674" y="338037"/>
            <a:ext cx="11542428" cy="5965736"/>
          </a:xfrm>
          <a:prstGeom prst="rect">
            <a:avLst/>
          </a:prstGeom>
        </p:spPr>
        <p:txBody>
          <a:bodyPr wrap="square">
            <a:spAutoFit/>
          </a:bodyPr>
          <a:lstStyle/>
          <a:p>
            <a:pPr marL="274320" lvl="0" indent="-274320">
              <a:spcBef>
                <a:spcPts val="600"/>
              </a:spcBef>
              <a:buClr>
                <a:srgbClr val="AC66BB"/>
              </a:buClr>
              <a:buSzPct val="85000"/>
            </a:pPr>
            <a:r>
              <a:rPr lang="ru-RU" sz="4000" b="1" i="1" dirty="0">
                <a:solidFill>
                  <a:srgbClr val="FF0000"/>
                </a:solidFill>
                <a:latin typeface="Times New Roman" panose="02020603050405020304" pitchFamily="18" charset="0"/>
                <a:cs typeface="Times New Roman" panose="02020603050405020304" pitchFamily="18" charset="0"/>
              </a:rPr>
              <a:t>Дар </a:t>
            </a:r>
            <a:r>
              <a:rPr lang="ru-RU" sz="4000" b="1" i="1" dirty="0" smtClean="0">
                <a:solidFill>
                  <a:srgbClr val="FF0000"/>
                </a:solidFill>
                <a:latin typeface="Times New Roman" panose="02020603050405020304" pitchFamily="18" charset="0"/>
                <a:cs typeface="Times New Roman" panose="02020603050405020304" pitchFamily="18" charset="0"/>
              </a:rPr>
              <a:t>шестой </a:t>
            </a:r>
          </a:p>
          <a:p>
            <a:pPr marL="274320" lvl="0" indent="-274320">
              <a:spcBef>
                <a:spcPts val="600"/>
              </a:spcBef>
              <a:buClr>
                <a:srgbClr val="AC66BB"/>
              </a:buClr>
              <a:buSzPct val="85000"/>
            </a:pPr>
            <a:r>
              <a:rPr lang="ru-RU" sz="4000" b="1" i="1" dirty="0" smtClean="0">
                <a:solidFill>
                  <a:srgbClr val="990099"/>
                </a:solidFill>
                <a:latin typeface="Times New Roman" panose="02020603050405020304" pitchFamily="18" charset="0"/>
                <a:cs typeface="Times New Roman" panose="02020603050405020304" pitchFamily="18" charset="0"/>
              </a:rPr>
              <a:t>Кубики, столбики и кирпичики</a:t>
            </a:r>
          </a:p>
          <a:p>
            <a:pPr marL="274320" lvl="0" indent="-274320">
              <a:spcBef>
                <a:spcPts val="600"/>
              </a:spcBef>
              <a:buClr>
                <a:srgbClr val="AC66BB"/>
              </a:buClr>
              <a:buSzPct val="85000"/>
            </a:pPr>
            <a:r>
              <a:rPr lang="ru-RU" i="1" dirty="0">
                <a:solidFill>
                  <a:srgbClr val="990099"/>
                </a:solidFill>
                <a:latin typeface="Times New Roman" panose="02020603050405020304" pitchFamily="18" charset="0"/>
                <a:cs typeface="Times New Roman" panose="02020603050405020304" pitchFamily="18" charset="0"/>
              </a:rPr>
              <a:t>(</a:t>
            </a:r>
            <a:r>
              <a:rPr lang="ru-RU" i="1" dirty="0" smtClean="0">
                <a:solidFill>
                  <a:srgbClr val="990099"/>
                </a:solidFill>
                <a:latin typeface="Times New Roman" panose="02020603050405020304" pitchFamily="18" charset="0"/>
                <a:cs typeface="Times New Roman" panose="02020603050405020304" pitchFamily="18" charset="0"/>
              </a:rPr>
              <a:t>куб</a:t>
            </a:r>
            <a:r>
              <a:rPr lang="ru-RU" i="1" dirty="0">
                <a:solidFill>
                  <a:srgbClr val="990099"/>
                </a:solidFill>
                <a:latin typeface="Times New Roman" panose="02020603050405020304" pitchFamily="18" charset="0"/>
                <a:cs typeface="Times New Roman" panose="02020603050405020304" pitchFamily="18" charset="0"/>
              </a:rPr>
              <a:t>, разделенный на 27 кубиков, </a:t>
            </a:r>
            <a:r>
              <a:rPr lang="ru-RU" i="1" dirty="0" smtClean="0">
                <a:solidFill>
                  <a:srgbClr val="990099"/>
                </a:solidFill>
                <a:latin typeface="Times New Roman" panose="02020603050405020304" pitchFamily="18" charset="0"/>
                <a:cs typeface="Times New Roman" panose="02020603050405020304" pitchFamily="18" charset="0"/>
              </a:rPr>
              <a:t>многие </a:t>
            </a:r>
            <a:r>
              <a:rPr lang="ru-RU" i="1" dirty="0">
                <a:solidFill>
                  <a:srgbClr val="990099"/>
                </a:solidFill>
                <a:latin typeface="Times New Roman" panose="02020603050405020304" pitchFamily="18" charset="0"/>
                <a:cs typeface="Times New Roman" panose="02020603050405020304" pitchFamily="18" charset="0"/>
              </a:rPr>
              <a:t>из которых разделены </a:t>
            </a:r>
            <a:endParaRPr lang="ru-RU" i="1" dirty="0" smtClean="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i="1" dirty="0" smtClean="0">
                <a:solidFill>
                  <a:srgbClr val="990099"/>
                </a:solidFill>
                <a:latin typeface="Times New Roman" panose="02020603050405020304" pitchFamily="18" charset="0"/>
                <a:cs typeface="Times New Roman" panose="02020603050405020304" pitchFamily="18" charset="0"/>
              </a:rPr>
              <a:t>на </a:t>
            </a:r>
            <a:r>
              <a:rPr lang="ru-RU" i="1" dirty="0">
                <a:solidFill>
                  <a:srgbClr val="990099"/>
                </a:solidFill>
                <a:latin typeface="Times New Roman" panose="02020603050405020304" pitchFamily="18" charset="0"/>
                <a:cs typeface="Times New Roman" panose="02020603050405020304" pitchFamily="18" charset="0"/>
              </a:rPr>
              <a:t>другие </a:t>
            </a:r>
            <a:r>
              <a:rPr lang="ru-RU" i="1" dirty="0" smtClean="0">
                <a:solidFill>
                  <a:srgbClr val="990099"/>
                </a:solidFill>
                <a:latin typeface="Times New Roman" panose="02020603050405020304" pitchFamily="18" charset="0"/>
                <a:cs typeface="Times New Roman" panose="02020603050405020304" pitchFamily="18" charset="0"/>
              </a:rPr>
              <a:t>фигуры)</a:t>
            </a:r>
            <a:endParaRPr lang="ru-RU" i="1" dirty="0">
              <a:solidFill>
                <a:srgbClr val="990099"/>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dirty="0">
                <a:solidFill>
                  <a:schemeClr val="bg1">
                    <a:lumMod val="95000"/>
                  </a:schemeClr>
                </a:solidFill>
                <a:latin typeface="Times New Roman" panose="02020603050405020304" pitchFamily="18" charset="0"/>
                <a:cs typeface="Times New Roman" panose="02020603050405020304" pitchFamily="18" charset="0"/>
              </a:rPr>
              <a:t>Возраст: </a:t>
            </a:r>
            <a:r>
              <a:rPr lang="ru-RU" sz="2800" dirty="0">
                <a:solidFill>
                  <a:srgbClr val="000099"/>
                </a:solidFill>
                <a:latin typeface="Times New Roman" panose="02020603050405020304" pitchFamily="18" charset="0"/>
                <a:cs typeface="Times New Roman" panose="02020603050405020304" pitchFamily="18" charset="0"/>
              </a:rPr>
              <a:t>с 4 лет</a:t>
            </a:r>
          </a:p>
          <a:p>
            <a:pPr marL="274320" lvl="0" indent="-274320">
              <a:spcBef>
                <a:spcPts val="600"/>
              </a:spcBef>
              <a:buClr>
                <a:srgbClr val="AC66BB"/>
              </a:buClr>
              <a:buSzPct val="85000"/>
            </a:pPr>
            <a:r>
              <a:rPr lang="ru-RU" sz="2800" dirty="0">
                <a:solidFill>
                  <a:schemeClr val="bg1">
                    <a:lumMod val="95000"/>
                  </a:schemeClr>
                </a:solidFill>
                <a:latin typeface="Times New Roman" panose="02020603050405020304" pitchFamily="18" charset="0"/>
                <a:cs typeface="Times New Roman" panose="02020603050405020304" pitchFamily="18" charset="0"/>
              </a:rPr>
              <a:t>Цель игры: </a:t>
            </a:r>
            <a:r>
              <a:rPr lang="ru-RU" sz="2800" dirty="0">
                <a:solidFill>
                  <a:srgbClr val="000099"/>
                </a:solidFill>
                <a:latin typeface="Times New Roman" panose="02020603050405020304" pitchFamily="18" charset="0"/>
                <a:cs typeface="Times New Roman" panose="02020603050405020304" pitchFamily="18" charset="0"/>
              </a:rPr>
              <a:t>знакомство с понятиями </a:t>
            </a:r>
            <a:r>
              <a:rPr lang="ru-RU" sz="2800" dirty="0" smtClean="0">
                <a:solidFill>
                  <a:srgbClr val="000099"/>
                </a:solidFill>
                <a:latin typeface="Times New Roman" panose="02020603050405020304" pitchFamily="18" charset="0"/>
                <a:cs typeface="Times New Roman" panose="02020603050405020304" pitchFamily="18" charset="0"/>
              </a:rPr>
              <a:t>полуцилиндра; развитие</a:t>
            </a:r>
            <a:r>
              <a:rPr lang="ru-RU" sz="2800" dirty="0">
                <a:solidFill>
                  <a:srgbClr val="000099"/>
                </a:solidFill>
                <a:latin typeface="Times New Roman" panose="02020603050405020304" pitchFamily="18" charset="0"/>
                <a:cs typeface="Times New Roman" panose="02020603050405020304" pitchFamily="18" charset="0"/>
              </a:rPr>
              <a:t>  пространственного  </a:t>
            </a:r>
            <a:r>
              <a:rPr lang="ru-RU" sz="2800" dirty="0" smtClean="0">
                <a:solidFill>
                  <a:srgbClr val="000099"/>
                </a:solidFill>
                <a:latin typeface="Times New Roman" panose="02020603050405020304" pitchFamily="18" charset="0"/>
                <a:cs typeface="Times New Roman" panose="02020603050405020304" pitchFamily="18" charset="0"/>
              </a:rPr>
              <a:t>мышления</a:t>
            </a:r>
            <a:r>
              <a:rPr lang="ru-RU" sz="2800" dirty="0">
                <a:solidFill>
                  <a:srgbClr val="000099"/>
                </a:solidFill>
                <a:latin typeface="Times New Roman" panose="02020603050405020304" pitchFamily="18" charset="0"/>
                <a:cs typeface="Times New Roman" panose="02020603050405020304" pitchFamily="18" charset="0"/>
              </a:rPr>
              <a:t>; </a:t>
            </a:r>
            <a:r>
              <a:rPr lang="ru-RU" sz="2800" dirty="0" smtClean="0">
                <a:solidFill>
                  <a:srgbClr val="000099"/>
                </a:solidFill>
                <a:latin typeface="Times New Roman" panose="02020603050405020304" pitchFamily="18" charset="0"/>
                <a:cs typeface="Times New Roman" panose="02020603050405020304" pitchFamily="18" charset="0"/>
              </a:rPr>
              <a:t>развитие воображения.</a:t>
            </a:r>
          </a:p>
          <a:p>
            <a:pPr marL="274320" lvl="0" indent="-274320">
              <a:spcBef>
                <a:spcPts val="600"/>
              </a:spcBef>
              <a:buClr>
                <a:srgbClr val="AC66BB"/>
              </a:buClr>
              <a:buSzPct val="85000"/>
            </a:pPr>
            <a:endParaRPr lang="ru-RU" sz="2800" dirty="0" smtClean="0">
              <a:solidFill>
                <a:srgbClr val="000099"/>
              </a:solidFill>
              <a:latin typeface="Times New Roman" panose="02020603050405020304" pitchFamily="18" charset="0"/>
              <a:cs typeface="Times New Roman" panose="02020603050405020304" pitchFamily="18" charset="0"/>
            </a:endParaRPr>
          </a:p>
          <a:p>
            <a:pPr indent="285750" algn="just">
              <a:spcAft>
                <a:spcPts val="800"/>
              </a:spcAft>
            </a:pPr>
            <a:r>
              <a:rPr lang="ru-RU" sz="28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Вместе 4 набора составляют большой и сложный конструктор, состоящий из простых геометрических фигур.</a:t>
            </a:r>
            <a:endParaRPr lang="ru-RU" sz="2800" i="1" dirty="0">
              <a:solidFill>
                <a:srgbClr val="FF0000"/>
              </a:solidFill>
              <a:latin typeface="Times New Roman" panose="02020603050405020304" pitchFamily="18" charset="0"/>
              <a:cs typeface="Times New Roman" panose="02020603050405020304" pitchFamily="18" charset="0"/>
            </a:endParaRPr>
          </a:p>
          <a:p>
            <a:pPr marL="274320" lvl="0" indent="-274320">
              <a:spcBef>
                <a:spcPts val="600"/>
              </a:spcBef>
              <a:buClr>
                <a:srgbClr val="AC66BB"/>
              </a:buClr>
              <a:buSzPct val="85000"/>
            </a:pPr>
            <a:r>
              <a:rPr lang="ru-RU" sz="2800" i="1" dirty="0">
                <a:solidFill>
                  <a:srgbClr val="FF0000"/>
                </a:solidFill>
                <a:latin typeface="Times New Roman" panose="02020603050405020304" pitchFamily="18" charset="0"/>
                <a:cs typeface="Times New Roman" panose="02020603050405020304" pitchFamily="18" charset="0"/>
              </a:rPr>
              <a:t>Помимо этих 6 даров, </a:t>
            </a:r>
            <a:r>
              <a:rPr lang="ru-RU" sz="2800" i="1" dirty="0" err="1">
                <a:solidFill>
                  <a:srgbClr val="FF0000"/>
                </a:solidFill>
                <a:latin typeface="Times New Roman" panose="02020603050405020304" pitchFamily="18" charset="0"/>
                <a:cs typeface="Times New Roman" panose="02020603050405020304" pitchFamily="18" charset="0"/>
              </a:rPr>
              <a:t>Фребель</a:t>
            </a:r>
            <a:r>
              <a:rPr lang="ru-RU" sz="2800" i="1" dirty="0">
                <a:solidFill>
                  <a:srgbClr val="FF0000"/>
                </a:solidFill>
                <a:latin typeface="Times New Roman" panose="02020603050405020304" pitchFamily="18" charset="0"/>
                <a:cs typeface="Times New Roman" panose="02020603050405020304" pitchFamily="18" charset="0"/>
              </a:rPr>
              <a:t> предлагал другие разнообразные игры, в частности</a:t>
            </a:r>
          </a:p>
        </p:txBody>
      </p:sp>
      <p:pic>
        <p:nvPicPr>
          <p:cNvPr id="6" name="Рисунок 5" descr="Шестой дар — куб, состоящий из 27 кубиков, которые разделены на мелкие предметы"/>
          <p:cNvPicPr/>
          <p:nvPr/>
        </p:nvPicPr>
        <p:blipFill rotWithShape="1">
          <a:blip r:embed="rId3" cstate="print">
            <a:extLst>
              <a:ext uri="{28A0092B-C50C-407E-A947-70E740481C1C}">
                <a14:useLocalDpi xmlns:a14="http://schemas.microsoft.com/office/drawing/2010/main" xmlns="" val="0"/>
              </a:ext>
            </a:extLst>
          </a:blip>
          <a:srcRect l="-5595" t="525" r="24702" b="-525"/>
          <a:stretch/>
        </p:blipFill>
        <p:spPr bwMode="auto">
          <a:xfrm>
            <a:off x="8105151" y="338037"/>
            <a:ext cx="3467256" cy="2857500"/>
          </a:xfrm>
          <a:prstGeom prst="rect">
            <a:avLst/>
          </a:prstGeom>
          <a:ln>
            <a:noFill/>
          </a:ln>
          <a:effectLst>
            <a:softEdge rad="112500"/>
          </a:effectLst>
        </p:spPr>
      </p:pic>
    </p:spTree>
    <p:extLst>
      <p:ext uri="{BB962C8B-B14F-4D97-AF65-F5344CB8AC3E}">
        <p14:creationId xmlns:p14="http://schemas.microsoft.com/office/powerpoint/2010/main" xmlns="" val="90576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916</Words>
  <Application>Microsoft Office PowerPoint</Application>
  <PresentationFormat>Произвольный</PresentationFormat>
  <Paragraphs>153</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34</cp:revision>
  <dcterms:created xsi:type="dcterms:W3CDTF">2017-10-22T17:01:18Z</dcterms:created>
  <dcterms:modified xsi:type="dcterms:W3CDTF">2018-09-25T16:18:08Z</dcterms:modified>
</cp:coreProperties>
</file>