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7" r:id="rId5"/>
    <p:sldId id="278" r:id="rId6"/>
    <p:sldId id="279" r:id="rId7"/>
    <p:sldId id="261" r:id="rId8"/>
    <p:sldId id="262" r:id="rId9"/>
    <p:sldId id="263" r:id="rId10"/>
    <p:sldId id="264" r:id="rId11"/>
    <p:sldId id="265" r:id="rId12"/>
    <p:sldId id="280" r:id="rId13"/>
    <p:sldId id="266" r:id="rId14"/>
    <p:sldId id="267" r:id="rId15"/>
    <p:sldId id="268" r:id="rId16"/>
    <p:sldId id="281" r:id="rId17"/>
    <p:sldId id="269" r:id="rId18"/>
    <p:sldId id="270" r:id="rId19"/>
    <p:sldId id="271" r:id="rId20"/>
    <p:sldId id="272" r:id="rId21"/>
    <p:sldId id="282" r:id="rId22"/>
    <p:sldId id="273" r:id="rId23"/>
    <p:sldId id="283" r:id="rId24"/>
    <p:sldId id="284" r:id="rId25"/>
    <p:sldId id="274" r:id="rId26"/>
    <p:sldId id="285" r:id="rId27"/>
    <p:sldId id="286" r:id="rId28"/>
    <p:sldId id="275" r:id="rId29"/>
    <p:sldId id="276" r:id="rId30"/>
    <p:sldId id="287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154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462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22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514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157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764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831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302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70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786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013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412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dou7.ehirit38.ru/" TargetMode="External"/><Relationship Id="rId2" Type="http://schemas.openxmlformats.org/officeDocument/2006/relationships/hyperlink" Target="http://dou7.ehirit38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fourok.ru/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videouroki.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shped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im0-tub-ru.yandex.net/i?id=9a7eb91b265e6956c7eedc2a79e7e995&amp;n=1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3" b="100000" l="361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20688"/>
            <a:ext cx="2638425" cy="30480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4869160"/>
            <a:ext cx="5720680" cy="1273696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Афанасьева Л.Б., методист ГБУ ДПО ЦПК «Нефтегорский РЦ»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7848872" cy="2952328"/>
          </a:xfrm>
        </p:spPr>
        <p:txBody>
          <a:bodyPr>
            <a:normAutofit fontScale="90000"/>
          </a:bodyPr>
          <a:lstStyle/>
          <a:p>
            <a:pPr marL="2517775" algn="r"/>
            <a:r>
              <a:rPr lang="ru-RU" sz="3600" b="1" i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</a:rPr>
              <a:t/>
            </a:r>
            <a:br>
              <a:rPr lang="ru-RU" sz="3600" b="1" i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</a:rPr>
            </a:br>
            <a:r>
              <a:rPr lang="ru-RU" sz="3600" b="1" i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</a:rPr>
              <a:t/>
            </a:r>
            <a:br>
              <a:rPr lang="ru-RU" sz="3600" b="1" i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</a:rPr>
            </a:br>
            <a:r>
              <a:rPr lang="ru-RU" sz="4000" b="1" i="1" cap="small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</a:rPr>
              <a:t>Теоретический практикум</a:t>
            </a:r>
            <a:r>
              <a:rPr lang="ru-RU" sz="4000" cap="small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</a:rPr>
              <a:t> </a:t>
            </a:r>
            <a:br>
              <a:rPr lang="ru-RU" sz="4000" cap="small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</a:rPr>
            </a:br>
            <a:r>
              <a:rPr lang="ru-RU" sz="4000" b="1" i="1" cap="small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</a:rPr>
              <a:t>«Развитие познавательной сферы у детей в условиях детского сада»</a:t>
            </a:r>
            <a:r>
              <a:rPr lang="ru-RU" sz="4000" b="1" i="1" cap="small" dirty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</a:rPr>
              <a:t/>
            </a:r>
            <a:br>
              <a:rPr lang="ru-RU" sz="4000" b="1" i="1" cap="small" dirty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</a:rPr>
            </a:br>
            <a:r>
              <a:rPr lang="ru-RU" sz="4000" b="1" i="1" cap="small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</a:rPr>
              <a:t/>
            </a:r>
            <a:br>
              <a:rPr lang="ru-RU" sz="4000" b="1" i="1" cap="small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</a:rPr>
            </a:br>
            <a:endParaRPr lang="ru-RU" sz="4000" b="1" i="1" cap="small" dirty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42323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848872" cy="1012974"/>
          </a:xfrm>
        </p:spPr>
        <p:txBody>
          <a:bodyPr>
            <a:normAutofit fontScale="90000"/>
          </a:bodyPr>
          <a:lstStyle/>
          <a:p>
            <a:pPr algn="r"/>
            <a:r>
              <a:rPr lang="ru-RU" sz="3200" b="1" dirty="0"/>
              <a:t>Методика организации поисковой деятельности дошкольников.</a:t>
            </a:r>
            <a:endParaRPr lang="ru-RU" sz="320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00200"/>
            <a:ext cx="748883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/>
              <a:t>	</a:t>
            </a:r>
            <a:r>
              <a:rPr lang="ru-RU" sz="2800" b="1" i="1" dirty="0" smtClean="0"/>
              <a:t>Проблемная </a:t>
            </a:r>
            <a:r>
              <a:rPr lang="ru-RU" sz="2800" b="1" i="1" dirty="0"/>
              <a:t>ситуация</a:t>
            </a:r>
            <a:r>
              <a:rPr lang="ru-RU" sz="2800" dirty="0"/>
              <a:t> возникает, когда задача поставлена, но сразу решить ее дети не могут, необходимо усилие мысли, чтобы сопоставить известные факты, сделать предварительные выводы. Самостоятельная работа детей в такой ситуации носит поисковый характер. При постановке перед детьми познаватель­ных задач следует учитывать их жизненную значимость, интерес к ним.</a:t>
            </a:r>
          </a:p>
        </p:txBody>
      </p:sp>
    </p:spTree>
    <p:extLst>
      <p:ext uri="{BB962C8B-B14F-4D97-AF65-F5344CB8AC3E}">
        <p14:creationId xmlns:p14="http://schemas.microsoft.com/office/powerpoint/2010/main" val="333127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344816" cy="1008112"/>
          </a:xfrm>
        </p:spPr>
        <p:txBody>
          <a:bodyPr>
            <a:normAutofit fontScale="90000"/>
          </a:bodyPr>
          <a:lstStyle/>
          <a:p>
            <a:pPr algn="r"/>
            <a:r>
              <a:rPr lang="ru-RU" sz="3600" b="1" dirty="0" smtClean="0"/>
              <a:t>Методика организации поисковой деятельности дошкольников</a:t>
            </a:r>
            <a:endParaRPr lang="ru-RU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916832"/>
            <a:ext cx="7488832" cy="42093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 smtClean="0"/>
              <a:t>	Познавательная </a:t>
            </a:r>
            <a:r>
              <a:rPr lang="ru-RU" sz="2800" b="1" dirty="0"/>
              <a:t>задача</a:t>
            </a:r>
            <a:r>
              <a:rPr lang="ru-RU" sz="2800" dirty="0"/>
              <a:t> всегда содержит вопрос «А что будет, если…?».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/>
              <a:t>	</a:t>
            </a:r>
            <a:r>
              <a:rPr lang="ru-RU" sz="2800" dirty="0" smtClean="0"/>
              <a:t>Часть </a:t>
            </a:r>
            <a:r>
              <a:rPr lang="ru-RU" sz="2800" dirty="0"/>
              <a:t>данных дети должны отыскать в процессе комбинирования, преобразования уже известных зна­ний и способов действий.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	Познавательную </a:t>
            </a:r>
            <a:r>
              <a:rPr lang="ru-RU" sz="2800" dirty="0"/>
              <a:t>задачу можно решить с помощью опыта, сравнительного наблюдения или в процессе эвристического рас­суждения. </a:t>
            </a:r>
          </a:p>
        </p:txBody>
      </p:sp>
    </p:spTree>
    <p:extLst>
      <p:ext uri="{BB962C8B-B14F-4D97-AF65-F5344CB8AC3E}">
        <p14:creationId xmlns:p14="http://schemas.microsoft.com/office/powerpoint/2010/main" val="19121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344816" cy="1008112"/>
          </a:xfrm>
        </p:spPr>
        <p:txBody>
          <a:bodyPr>
            <a:normAutofit fontScale="90000"/>
          </a:bodyPr>
          <a:lstStyle/>
          <a:p>
            <a:pPr algn="r"/>
            <a:r>
              <a:rPr lang="ru-RU" sz="3600" b="1" dirty="0" smtClean="0"/>
              <a:t>Методика организации поисковой деятельности дошкольников</a:t>
            </a:r>
            <a:endParaRPr lang="ru-RU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00200"/>
            <a:ext cx="741682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	Познавательные </a:t>
            </a:r>
            <a:r>
              <a:rPr lang="ru-RU" sz="2800" dirty="0"/>
              <a:t>задачи должны предъявляться детям в определенной последовательности: вначале - простые, содержа­щие однозвенные связи, затем - более сложные, содержащие цепочки </a:t>
            </a:r>
            <a:r>
              <a:rPr lang="ru-RU" sz="2800" dirty="0" smtClean="0"/>
              <a:t>связей.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0122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632848" cy="1080120"/>
          </a:xfrm>
        </p:spPr>
        <p:txBody>
          <a:bodyPr>
            <a:normAutofit/>
          </a:bodyPr>
          <a:lstStyle/>
          <a:p>
            <a:pPr algn="r"/>
            <a:r>
              <a:rPr lang="ru-RU" sz="3200" b="1" dirty="0"/>
              <a:t>Методика организации поисковой деятельности </a:t>
            </a:r>
            <a:r>
              <a:rPr lang="ru-RU" sz="3200" b="1" dirty="0" smtClean="0"/>
              <a:t>дошкольников</a:t>
            </a:r>
            <a:endParaRPr lang="ru-RU" sz="320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556792"/>
            <a:ext cx="7416824" cy="470912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3000" dirty="0" smtClean="0"/>
              <a:t>	После </a:t>
            </a:r>
            <a:r>
              <a:rPr lang="ru-RU" sz="3000" dirty="0"/>
              <a:t>принятия детьми познавательной задачи под руковод­ством воспитателя осуществляется ее </a:t>
            </a:r>
            <a:r>
              <a:rPr lang="ru-RU" sz="3000" b="1" i="1" dirty="0"/>
              <a:t>анализ</a:t>
            </a:r>
            <a:r>
              <a:rPr lang="ru-RU" sz="3000" b="1" dirty="0"/>
              <a:t>:</a:t>
            </a:r>
            <a:r>
              <a:rPr lang="ru-RU" sz="3000" dirty="0"/>
              <a:t> выявление известного и неизвестного. В результате анализа дети выдвигают </a:t>
            </a:r>
            <a:r>
              <a:rPr lang="ru-RU" sz="3000" b="1" i="1" dirty="0"/>
              <a:t>предположения</a:t>
            </a:r>
            <a:r>
              <a:rPr lang="ru-RU" sz="3000" b="1" dirty="0"/>
              <a:t> </a:t>
            </a:r>
            <a:r>
              <a:rPr lang="ru-RU" sz="3000" dirty="0"/>
              <a:t>о возможном течении явления природы и его причинах. Их предположения бывают правильными и ошибочными, часто противоречивыми. </a:t>
            </a:r>
            <a:endParaRPr lang="ru-RU" sz="3000" dirty="0" smtClean="0"/>
          </a:p>
          <a:p>
            <a:pPr marL="0" indent="0">
              <a:buNone/>
            </a:pPr>
            <a:endParaRPr lang="ru-RU" sz="1500" dirty="0" smtClean="0"/>
          </a:p>
          <a:p>
            <a:pPr algn="r">
              <a:buFont typeface="Wingdings" panose="05000000000000000000" pitchFamily="2" charset="2"/>
              <a:buChar char="v"/>
            </a:pPr>
            <a:r>
              <a:rPr lang="ru-RU" sz="2100" dirty="0" smtClean="0"/>
              <a:t>Необходимо </a:t>
            </a:r>
            <a:r>
              <a:rPr lang="ru-RU" sz="2100" dirty="0"/>
              <a:t>учитывать каждое предположение детей; если они не выдвигают идей, их должен выдвинуть сам воспитатель.</a:t>
            </a:r>
          </a:p>
        </p:txBody>
      </p:sp>
    </p:spTree>
    <p:extLst>
      <p:ext uri="{BB962C8B-B14F-4D97-AF65-F5344CB8AC3E}">
        <p14:creationId xmlns:p14="http://schemas.microsoft.com/office/powerpoint/2010/main" val="281363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416824" cy="864096"/>
          </a:xfrm>
        </p:spPr>
        <p:txBody>
          <a:bodyPr>
            <a:normAutofit fontScale="90000"/>
          </a:bodyPr>
          <a:lstStyle/>
          <a:p>
            <a:pPr algn="r"/>
            <a:r>
              <a:rPr lang="ru-RU" sz="3600" b="1" dirty="0"/>
              <a:t>Методика организации поисковой деятельности дошкольников</a:t>
            </a:r>
            <a:r>
              <a:rPr lang="ru-RU" b="1" dirty="0"/>
              <a:t>.</a:t>
            </a:r>
            <a:endParaRPr lang="ru-RU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844824"/>
            <a:ext cx="7416824" cy="44973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3000" dirty="0" smtClean="0"/>
              <a:t>	Возникший </a:t>
            </a:r>
            <a:r>
              <a:rPr lang="ru-RU" sz="3000" dirty="0"/>
              <a:t>у детей в ходе </a:t>
            </a:r>
            <a:r>
              <a:rPr lang="ru-RU" sz="3000" dirty="0" smtClean="0"/>
              <a:t> анализа </a:t>
            </a:r>
            <a:r>
              <a:rPr lang="ru-RU" sz="3000" dirty="0"/>
              <a:t>ситуаций и выдвиже­ния </a:t>
            </a:r>
            <a:r>
              <a:rPr lang="ru-RU" sz="3000" dirty="0" smtClean="0"/>
              <a:t> предположений </a:t>
            </a:r>
            <a:r>
              <a:rPr lang="ru-RU" sz="3000" dirty="0"/>
              <a:t>интерес к решению задачи следует исполь­зовать </a:t>
            </a:r>
            <a:r>
              <a:rPr lang="ru-RU" sz="3000" dirty="0" smtClean="0"/>
              <a:t> для  </a:t>
            </a:r>
            <a:r>
              <a:rPr lang="ru-RU" sz="3000" b="1" i="1" dirty="0" smtClean="0"/>
              <a:t>отбора  способов  проверки </a:t>
            </a:r>
            <a:r>
              <a:rPr lang="ru-RU" sz="3000" b="1" i="1" dirty="0"/>
              <a:t>предположений.</a:t>
            </a:r>
            <a:r>
              <a:rPr lang="ru-RU" sz="3000" dirty="0"/>
              <a:t> </a:t>
            </a:r>
            <a:r>
              <a:rPr lang="ru-RU" sz="3000" dirty="0" smtClean="0"/>
              <a:t>Ими </a:t>
            </a:r>
            <a:r>
              <a:rPr lang="ru-RU" sz="3000" dirty="0"/>
              <a:t>могут быть: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000" dirty="0" smtClean="0"/>
              <a:t>кратковременные </a:t>
            </a:r>
            <a:r>
              <a:rPr lang="ru-RU" sz="3000" dirty="0"/>
              <a:t>рас­познающие наблюдения,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000" dirty="0" smtClean="0"/>
              <a:t>длительные </a:t>
            </a:r>
            <a:r>
              <a:rPr lang="ru-RU" sz="3000" dirty="0"/>
              <a:t>сравнительные наблюде­ния,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000" dirty="0" smtClean="0"/>
              <a:t>элементарные </a:t>
            </a:r>
            <a:r>
              <a:rPr lang="ru-RU" sz="3000" dirty="0"/>
              <a:t>опыты,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000" dirty="0" smtClean="0"/>
              <a:t>демонстрация </a:t>
            </a:r>
            <a:r>
              <a:rPr lang="ru-RU" sz="3000" dirty="0"/>
              <a:t>моделей,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000" dirty="0" smtClean="0"/>
              <a:t>эвристи­ческие </a:t>
            </a:r>
            <a:r>
              <a:rPr lang="ru-RU" sz="3000" dirty="0"/>
              <a:t>беседы.</a:t>
            </a:r>
            <a:endParaRPr lang="ru-RU" sz="3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787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560840" cy="1012974"/>
          </a:xfrm>
        </p:spPr>
        <p:txBody>
          <a:bodyPr>
            <a:normAutofit fontScale="90000"/>
          </a:bodyPr>
          <a:lstStyle/>
          <a:p>
            <a:pPr algn="r"/>
            <a:r>
              <a:rPr lang="ru-RU" sz="3600" b="1" dirty="0"/>
              <a:t>Методика организации поисковой деятельности </a:t>
            </a:r>
            <a:r>
              <a:rPr lang="ru-RU" sz="3600" b="1" dirty="0" smtClean="0"/>
              <a:t>дошкольников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556792"/>
            <a:ext cx="7704856" cy="44253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/>
              <a:t>	Заключительным </a:t>
            </a:r>
            <a:r>
              <a:rPr lang="ru-RU" sz="2800" dirty="0"/>
              <a:t>этапом поисковой деятельности является </a:t>
            </a:r>
            <a:r>
              <a:rPr lang="ru-RU" sz="2800" b="1" i="1" dirty="0"/>
              <a:t>формулирование выводов</a:t>
            </a:r>
            <a:r>
              <a:rPr lang="ru-RU" sz="2800" b="1" dirty="0"/>
              <a:t>.</a:t>
            </a:r>
            <a:r>
              <a:rPr lang="ru-RU" sz="2800" dirty="0"/>
              <a:t> К самостоятельному формулированию выводов детей необходимо побуждать.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	В </a:t>
            </a:r>
            <a:r>
              <a:rPr lang="ru-RU" sz="2800" dirty="0"/>
              <a:t>процессе организации поисковой деятельности у детей появляется способность самостоятельно ставить познавательные задачи, отражающие более глубокое проникновение в сущность явлений природы, установление аналогий, понимание все общих закономерностей.</a:t>
            </a:r>
          </a:p>
        </p:txBody>
      </p:sp>
    </p:spTree>
    <p:extLst>
      <p:ext uri="{BB962C8B-B14F-4D97-AF65-F5344CB8AC3E}">
        <p14:creationId xmlns:p14="http://schemas.microsoft.com/office/powerpoint/2010/main" val="210563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thumbs.dreamstime.com/z/%D0%B2%D0%BE%D0%BF%D1%80%D0%BE%D1%81%D0%B8%D1%82%D0%B5-%D1%8C%D0%BD%D1%8B%D0%B9-%D0%B7%D0%BD%D0%B0%D0%BA-3214396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 descr="https://d2gg9evh47fn9z.cloudfront.net/800px_COLOURBOX750835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4664"/>
            <a:ext cx="7776864" cy="60486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022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776864" cy="1714202"/>
          </a:xfrm>
        </p:spPr>
        <p:txBody>
          <a:bodyPr>
            <a:normAutofit fontScale="90000"/>
          </a:bodyPr>
          <a:lstStyle/>
          <a:p>
            <a:pPr algn="r"/>
            <a:r>
              <a:rPr lang="ru-RU" sz="3600" b="1" i="1" dirty="0"/>
              <a:t>Условия, необходимые для организации элементарной поисковой деятельности с </a:t>
            </a:r>
            <a:r>
              <a:rPr lang="ru-RU" sz="3600" b="1" i="1" dirty="0" smtClean="0"/>
              <a:t>детьми</a:t>
            </a:r>
            <a:endParaRPr lang="ru-RU" b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132857"/>
            <a:ext cx="7416824" cy="417646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800" b="1" i="1" dirty="0" smtClean="0"/>
              <a:t>	Первое </a:t>
            </a:r>
            <a:r>
              <a:rPr lang="ru-RU" sz="2800" b="1" i="1" dirty="0"/>
              <a:t>условие</a:t>
            </a:r>
            <a:r>
              <a:rPr lang="ru-RU" sz="2800" dirty="0"/>
              <a:t> связано с пространственной организацией опытов. Ребенок должен сам видеть объект и все, что с ним происходит, слышать звуки, исходящие от него, иметь возможность почувствовать его запах</a:t>
            </a:r>
            <a:r>
              <a:rPr lang="ru-RU" sz="2800" dirty="0" smtClean="0"/>
              <a:t>. </a:t>
            </a:r>
          </a:p>
          <a:p>
            <a:pPr marL="0" indent="0" algn="just">
              <a:buNone/>
            </a:pPr>
            <a:r>
              <a:rPr lang="ru-RU" sz="2800" dirty="0"/>
              <a:t>	</a:t>
            </a:r>
            <a:r>
              <a:rPr lang="ru-RU" sz="2800" dirty="0" smtClean="0"/>
              <a:t>Педагогическое </a:t>
            </a:r>
            <a:r>
              <a:rPr lang="ru-RU" sz="2800" dirty="0"/>
              <a:t>требование к пространственной организации опыта заключается в том, чтобы любой объект природы был максимально доступен для восприятия каждому ребенку. </a:t>
            </a:r>
          </a:p>
        </p:txBody>
      </p:sp>
    </p:spTree>
    <p:extLst>
      <p:ext uri="{BB962C8B-B14F-4D97-AF65-F5344CB8AC3E}">
        <p14:creationId xmlns:p14="http://schemas.microsoft.com/office/powerpoint/2010/main" val="33079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6864" cy="1143000"/>
          </a:xfrm>
        </p:spPr>
        <p:txBody>
          <a:bodyPr>
            <a:noAutofit/>
          </a:bodyPr>
          <a:lstStyle/>
          <a:p>
            <a:pPr algn="r"/>
            <a:r>
              <a:rPr lang="ru-RU" sz="3200" b="1" i="1" dirty="0" smtClean="0"/>
              <a:t>Условия, необходимые для организации элементарной поисковой деятельности с детьми</a:t>
            </a:r>
            <a:endParaRPr lang="ru-RU" sz="3200" b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72816"/>
            <a:ext cx="7632848" cy="4741987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b="1" i="1" dirty="0" smtClean="0"/>
              <a:t>	Второе </a:t>
            </a:r>
            <a:r>
              <a:rPr lang="ru-RU" b="1" i="1" dirty="0"/>
              <a:t>условие</a:t>
            </a:r>
            <a:r>
              <a:rPr lang="ru-RU" dirty="0"/>
              <a:t> связано с временным параметром: рассматривание, восприятие любых объектов и явлений природы должны быть непродолжительными.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	Это </a:t>
            </a:r>
            <a:r>
              <a:rPr lang="ru-RU" dirty="0"/>
              <a:t>требование определяется тем, что наблюдение – это психическая интеллектуальная деятельность, требующая сосредоточенного внимания, умственного напряжения. </a:t>
            </a:r>
            <a:r>
              <a:rPr lang="ru-RU" dirty="0" smtClean="0"/>
              <a:t>Продолжительность </a:t>
            </a:r>
            <a:r>
              <a:rPr lang="ru-RU" dirty="0"/>
              <a:t>наблюдения должна быть примерно 3-10 </a:t>
            </a:r>
            <a:r>
              <a:rPr lang="ru-RU" dirty="0" smtClean="0"/>
              <a:t>минут - это </a:t>
            </a:r>
            <a:r>
              <a:rPr lang="ru-RU" dirty="0"/>
              <a:t>оптимальное время для интенсивной умственной деятельности детей, для сосредоточения внимания и самостоятельного получения и усвоения ими небольшого объема информации. 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846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6864" cy="1224136"/>
          </a:xfrm>
        </p:spPr>
        <p:txBody>
          <a:bodyPr>
            <a:noAutofit/>
          </a:bodyPr>
          <a:lstStyle/>
          <a:p>
            <a:pPr algn="r"/>
            <a:r>
              <a:rPr lang="ru-RU" sz="3200" b="1" dirty="0"/>
              <a:t>Условия, необходимые для организации элементарной поисковой деятельности с </a:t>
            </a:r>
            <a:r>
              <a:rPr lang="ru-RU" sz="3200" b="1" dirty="0" smtClean="0"/>
              <a:t>детьми</a:t>
            </a:r>
            <a:endParaRPr lang="ru-RU" sz="3200" b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204864"/>
            <a:ext cx="7704856" cy="42379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i="1" dirty="0" smtClean="0"/>
              <a:t>	</a:t>
            </a:r>
            <a:r>
              <a:rPr lang="ru-RU" sz="2800" b="1" i="1" dirty="0" smtClean="0"/>
              <a:t>Третье </a:t>
            </a:r>
            <a:r>
              <a:rPr lang="ru-RU" sz="2800" b="1" i="1" dirty="0"/>
              <a:t>условие</a:t>
            </a:r>
            <a:r>
              <a:rPr lang="ru-RU" sz="2800" dirty="0"/>
              <a:t> связано со структурой опыта. Каждое из них имеет </a:t>
            </a:r>
            <a:r>
              <a:rPr lang="ru-RU" sz="2800" dirty="0" smtClean="0"/>
              <a:t>начало, основную часть </a:t>
            </a:r>
            <a:r>
              <a:rPr lang="ru-RU" sz="2800" dirty="0"/>
              <a:t>и конец. Функции их различны. Правильное их понимание и проведение помогут воспитателю добиться общего положительного педагогического эффекта.</a:t>
            </a:r>
            <a:endParaRPr lang="ru-RU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948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692696"/>
            <a:ext cx="7416824" cy="5433467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ru-RU" sz="3600" b="1" i="1" dirty="0" smtClean="0"/>
              <a:t>	Познавательная сфера дошкольников </a:t>
            </a:r>
            <a:r>
              <a:rPr lang="ru-RU" sz="2800" dirty="0" smtClean="0"/>
              <a:t>- это сложное психическое образование, которое обеспечивает нормальное и полноценное интеллектуальное существование в окружающем мире. В познавательной сфере можно выделить три компонента</a:t>
            </a:r>
            <a:r>
              <a:rPr lang="ru-RU" dirty="0" smtClean="0"/>
              <a:t> - </a:t>
            </a:r>
            <a:r>
              <a:rPr lang="ru-RU" sz="3600" b="1" i="1" dirty="0" smtClean="0"/>
              <a:t>информация</a:t>
            </a:r>
            <a:r>
              <a:rPr lang="ru-RU" dirty="0" smtClean="0"/>
              <a:t> и </a:t>
            </a:r>
            <a:r>
              <a:rPr lang="ru-RU" sz="3600" b="1" i="1" dirty="0" smtClean="0"/>
              <a:t>отношение к информации</a:t>
            </a:r>
            <a:r>
              <a:rPr lang="ru-RU" dirty="0" smtClean="0"/>
              <a:t>, </a:t>
            </a:r>
            <a:r>
              <a:rPr lang="ru-RU" sz="3600" b="1" i="1" dirty="0" smtClean="0"/>
              <a:t>психические (познавательные) процессы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973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6864" cy="1512168"/>
          </a:xfrm>
        </p:spPr>
        <p:txBody>
          <a:bodyPr>
            <a:noAutofit/>
          </a:bodyPr>
          <a:lstStyle/>
          <a:p>
            <a:pPr algn="r"/>
            <a:r>
              <a:rPr lang="ru-RU" sz="3200" b="1" dirty="0"/>
              <a:t>Условия, необходимые для организации элементарной поисковой деятельности с </a:t>
            </a:r>
            <a:r>
              <a:rPr lang="ru-RU" sz="3200" b="1" dirty="0" smtClean="0"/>
              <a:t>детьми</a:t>
            </a:r>
            <a:endParaRPr lang="ru-RU" sz="3200" b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303391"/>
            <a:ext cx="7416824" cy="35018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smtClean="0"/>
              <a:t>	Четвертое </a:t>
            </a:r>
            <a:r>
              <a:rPr lang="ru-RU" b="1" i="1" dirty="0"/>
              <a:t>условие.</a:t>
            </a:r>
            <a:r>
              <a:rPr lang="ru-RU" dirty="0"/>
              <a:t> Это диагностирование воспитателем уровня знаний у детей о явлениях живой и неживой </a:t>
            </a:r>
            <a:r>
              <a:rPr lang="ru-RU" dirty="0" smtClean="0"/>
              <a:t>природы, а </a:t>
            </a:r>
            <a:r>
              <a:rPr lang="ru-RU" dirty="0"/>
              <a:t>также уровня развития логического мышления. 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4972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thumbs.dreamstime.com/z/%D0%B2%D0%BE%D0%BF%D1%80%D0%BE%D1%81%D0%B8%D1%82%D0%B5-%D1%8C%D0%BD%D1%8B%D0%B9-%D0%B7%D0%BD%D0%B0%D0%BA-3214396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 descr="https://d2gg9evh47fn9z.cloudfront.net/800px_COLOURBOX750835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4664"/>
            <a:ext cx="7776864" cy="60486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838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04856" cy="576064"/>
          </a:xfrm>
        </p:spPr>
        <p:txBody>
          <a:bodyPr>
            <a:noAutofit/>
          </a:bodyPr>
          <a:lstStyle/>
          <a:p>
            <a:r>
              <a:rPr lang="ru-RU" sz="3200" b="1" dirty="0"/>
              <a:t>Структура опыта</a:t>
            </a:r>
            <a:br>
              <a:rPr lang="ru-RU" sz="3200" b="1" dirty="0"/>
            </a:br>
            <a:endParaRPr lang="ru-RU" sz="3200" b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268760"/>
            <a:ext cx="7488832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Опыт</a:t>
            </a:r>
            <a:r>
              <a:rPr lang="ru-RU" sz="2800" dirty="0"/>
              <a:t>, как и любая другая деятельность, имеет свою структуру:</a:t>
            </a:r>
          </a:p>
          <a:p>
            <a:pPr>
              <a:buFontTx/>
              <a:buChar char="-"/>
            </a:pPr>
            <a:r>
              <a:rPr lang="ru-RU" sz="2800" dirty="0" smtClean="0"/>
              <a:t>Постановка </a:t>
            </a:r>
            <a:r>
              <a:rPr lang="ru-RU" sz="2800" dirty="0"/>
              <a:t>воспитателем и принятие детьми познавательной задачи (возможна также постановка познавательной задачи детьми</a:t>
            </a:r>
            <a:r>
              <a:rPr lang="ru-RU" sz="2800" dirty="0" smtClean="0"/>
              <a:t>).</a:t>
            </a:r>
          </a:p>
          <a:p>
            <a:pPr>
              <a:buFontTx/>
              <a:buChar char="-"/>
            </a:pPr>
            <a:r>
              <a:rPr lang="ru-RU" sz="2800" dirty="0" smtClean="0"/>
              <a:t>Первичный </a:t>
            </a:r>
            <a:r>
              <a:rPr lang="ru-RU" sz="2800" dirty="0"/>
              <a:t>анализ задачи (соотнесение известных и неизвестных данных</a:t>
            </a:r>
            <a:r>
              <a:rPr lang="ru-RU" sz="2800" dirty="0" smtClean="0"/>
              <a:t>).</a:t>
            </a:r>
          </a:p>
          <a:p>
            <a:pPr>
              <a:buFontTx/>
              <a:buChar char="-"/>
            </a:pPr>
            <a:r>
              <a:rPr lang="ru-RU" sz="2800" dirty="0" smtClean="0"/>
              <a:t>Поиск </a:t>
            </a:r>
            <a:r>
              <a:rPr lang="ru-RU" sz="2800" dirty="0"/>
              <a:t>решения задачи. (В ходе поиска решения задачи дети высказывают суждения - предположения о причинах явления</a:t>
            </a:r>
            <a:r>
              <a:rPr lang="ru-RU" sz="2800" dirty="0" smtClean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315789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704856" cy="360040"/>
          </a:xfrm>
        </p:spPr>
        <p:txBody>
          <a:bodyPr>
            <a:noAutofit/>
          </a:bodyPr>
          <a:lstStyle/>
          <a:p>
            <a:r>
              <a:rPr lang="ru-RU" sz="3200" b="1" dirty="0"/>
              <a:t>Структура опыта</a:t>
            </a:r>
            <a:br>
              <a:rPr lang="ru-RU" sz="3200" b="1" dirty="0"/>
            </a:br>
            <a:endParaRPr lang="ru-RU" sz="3200" b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268760"/>
            <a:ext cx="7488832" cy="5001419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ru-RU" sz="2800" dirty="0" smtClean="0"/>
              <a:t>Отбираются один или несколько способов проверки предположений, выдвинутых детьми, осуществляется их проверка.</a:t>
            </a:r>
          </a:p>
          <a:p>
            <a:pPr>
              <a:buFontTx/>
              <a:buChar char="-"/>
            </a:pPr>
            <a:r>
              <a:rPr lang="ru-RU" sz="2800" dirty="0" smtClean="0"/>
              <a:t>Производится анализ полученных в ходе проверки результатов и осуществляется формулирование выводов. (что является решением определенной познавательной задачи)</a:t>
            </a:r>
            <a:endParaRPr lang="ru-RU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4146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thumbs.dreamstime.com/z/%D0%B2%D0%BE%D0%BF%D1%80%D0%BE%D1%81%D0%B8%D1%82%D0%B5-%D1%8C%D0%BD%D1%8B%D0%B9-%D0%B7%D0%BD%D0%B0%D0%BA-3214396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 descr="https://d2gg9evh47fn9z.cloudfront.net/800px_COLOURBOX750835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4664"/>
            <a:ext cx="7776864" cy="60486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754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6864" cy="940966"/>
          </a:xfrm>
        </p:spPr>
        <p:txBody>
          <a:bodyPr>
            <a:noAutofit/>
          </a:bodyPr>
          <a:lstStyle/>
          <a:p>
            <a:pPr algn="r"/>
            <a:r>
              <a:rPr lang="ru-RU" sz="3200" b="1" dirty="0"/>
              <a:t>Организация самостоятельной поисковой деятельности детей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772816"/>
            <a:ext cx="7200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/>
              <a:t>	Самостоятельная </a:t>
            </a:r>
            <a:r>
              <a:rPr lang="ru-RU" sz="2800" dirty="0"/>
              <a:t>поисковая деятельность детей может организовываться в разных формах:</a:t>
            </a:r>
          </a:p>
          <a:p>
            <a:pPr marL="0" indent="0">
              <a:buNone/>
            </a:pPr>
            <a:r>
              <a:rPr lang="ru-RU" sz="2800" dirty="0"/>
              <a:t>− сюжетно-ролевая игра;</a:t>
            </a:r>
          </a:p>
          <a:p>
            <a:pPr marL="0" indent="0">
              <a:buNone/>
            </a:pPr>
            <a:r>
              <a:rPr lang="ru-RU" sz="2800" dirty="0"/>
              <a:t>− рассматривание;</a:t>
            </a:r>
          </a:p>
          <a:p>
            <a:pPr marL="0" indent="0">
              <a:buNone/>
            </a:pPr>
            <a:r>
              <a:rPr lang="ru-RU" sz="2800" dirty="0"/>
              <a:t>− наблюдение;</a:t>
            </a:r>
          </a:p>
          <a:p>
            <a:pPr marL="0" indent="0">
              <a:buNone/>
            </a:pPr>
            <a:r>
              <a:rPr lang="ru-RU" sz="2800" dirty="0"/>
              <a:t>− беседа</a:t>
            </a:r>
            <a:r>
              <a:rPr lang="ru-RU" sz="2800" dirty="0" smtClean="0"/>
              <a:t>;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8366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6864" cy="940966"/>
          </a:xfrm>
        </p:spPr>
        <p:txBody>
          <a:bodyPr>
            <a:noAutofit/>
          </a:bodyPr>
          <a:lstStyle/>
          <a:p>
            <a:pPr algn="r"/>
            <a:r>
              <a:rPr lang="ru-RU" sz="3200" b="1" dirty="0"/>
              <a:t>Организация самостоятельной поисковой деятельности детей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844824"/>
            <a:ext cx="7056784" cy="44253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/>
              <a:t>− </a:t>
            </a:r>
            <a:r>
              <a:rPr lang="ru-RU" sz="2800" dirty="0"/>
              <a:t>экскурсии;</a:t>
            </a:r>
          </a:p>
          <a:p>
            <a:pPr marL="0" indent="0">
              <a:buNone/>
            </a:pPr>
            <a:r>
              <a:rPr lang="ru-RU" sz="2800" dirty="0"/>
              <a:t>− конструирование;</a:t>
            </a:r>
          </a:p>
          <a:p>
            <a:pPr marL="0" indent="0">
              <a:buNone/>
            </a:pPr>
            <a:r>
              <a:rPr lang="ru-RU" sz="2800" dirty="0"/>
              <a:t>− экспериментирование;</a:t>
            </a:r>
          </a:p>
          <a:p>
            <a:pPr marL="0" indent="0">
              <a:buNone/>
            </a:pPr>
            <a:r>
              <a:rPr lang="ru-RU" sz="2800" dirty="0"/>
              <a:t>− исследовательская деятельность;</a:t>
            </a:r>
          </a:p>
          <a:p>
            <a:pPr marL="0" indent="0">
              <a:buNone/>
            </a:pPr>
            <a:r>
              <a:rPr lang="ru-RU" sz="2800" dirty="0"/>
              <a:t>− коллекционирование;</a:t>
            </a:r>
          </a:p>
          <a:p>
            <a:pPr marL="0" indent="0">
              <a:buNone/>
            </a:pPr>
            <a:r>
              <a:rPr lang="ru-RU" sz="2800" dirty="0"/>
              <a:t>− развлечения, викторины, конкурсы.</a:t>
            </a:r>
            <a:endParaRPr lang="ru-RU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4713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thumbs.dreamstime.com/z/%D0%B2%D0%BE%D0%BF%D1%80%D0%BE%D1%81%D0%B8%D1%82%D0%B5-%D1%8C%D0%BD%D1%8B%D0%B9-%D0%B7%D0%BD%D0%B0%D0%BA-3214396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 descr="https://d2gg9evh47fn9z.cloudfront.net/800px_COLOURBOX750835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4664"/>
            <a:ext cx="7776864" cy="60486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393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76864" cy="1224136"/>
          </a:xfrm>
        </p:spPr>
        <p:txBody>
          <a:bodyPr>
            <a:normAutofit fontScale="90000"/>
          </a:bodyPr>
          <a:lstStyle/>
          <a:p>
            <a:pPr algn="r"/>
            <a:r>
              <a:rPr lang="ru-RU" sz="3600" b="1" dirty="0"/>
              <a:t>Рекомендуемые интернет - источники по организации познавательно- исследовательской деятельности с </a:t>
            </a:r>
            <a:r>
              <a:rPr lang="ru-RU" sz="3600" b="1" dirty="0" smtClean="0"/>
              <a:t>детьми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2400" b="1" dirty="0"/>
              <a:t> </a:t>
            </a:r>
            <a:endParaRPr lang="ru-RU" sz="240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988840"/>
            <a:ext cx="7776864" cy="41373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Младший и средний дошкольный возраст:</a:t>
            </a:r>
            <a:endParaRPr lang="ru-RU" dirty="0"/>
          </a:p>
          <a:p>
            <a:pPr marL="0" indent="0">
              <a:buNone/>
            </a:pPr>
            <a:r>
              <a:rPr lang="ru-RU" sz="3000" dirty="0"/>
              <a:t>1.Перспективное планирование по познавательно- исследовательской деятельности во второй младшей группе. Конспекты занятий по познавательно – исследовательской деятельности с детьми дошкольного возраста. </a:t>
            </a:r>
            <a:r>
              <a:rPr lang="ru-RU" sz="3000" dirty="0">
                <a:hlinkClick r:id="rId2"/>
              </a:rPr>
              <a:t>http://dou7.ehirit38</a:t>
            </a:r>
            <a:r>
              <a:rPr lang="ru-RU" sz="3000" dirty="0">
                <a:hlinkClick r:id="rId3"/>
              </a:rPr>
              <a:t>.</a:t>
            </a:r>
            <a:endParaRPr lang="ru-RU" sz="3000" dirty="0"/>
          </a:p>
          <a:p>
            <a:pPr marL="0" indent="0">
              <a:buNone/>
            </a:pPr>
            <a:r>
              <a:rPr lang="ru-RU" sz="3000" dirty="0"/>
              <a:t>2. Методические рекомендации по организации познавательно-исследовательской деятельности детей в детском саду. </a:t>
            </a:r>
            <a:r>
              <a:rPr lang="ru-RU" sz="3000" dirty="0">
                <a:hlinkClick r:id="rId4"/>
              </a:rPr>
              <a:t>https://infourok.ru/</a:t>
            </a:r>
            <a:endParaRPr lang="ru-RU" sz="3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5076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6864" cy="1426170"/>
          </a:xfrm>
        </p:spPr>
        <p:txBody>
          <a:bodyPr>
            <a:normAutofit fontScale="90000"/>
          </a:bodyPr>
          <a:lstStyle/>
          <a:p>
            <a:pPr algn="r"/>
            <a:r>
              <a:rPr lang="ru-RU" sz="3600" b="1" dirty="0"/>
              <a:t>Рекомендуемые интернет - источники по организации познавательно- исследовательской деятельности с </a:t>
            </a:r>
            <a:r>
              <a:rPr lang="ru-RU" sz="3600" b="1" dirty="0" smtClean="0"/>
              <a:t>детьми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 </a:t>
            </a:r>
            <a:endParaRPr lang="ru-RU" sz="240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988841"/>
            <a:ext cx="7560840" cy="40324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/>
              <a:t>Старший дошкольный возраст:</a:t>
            </a:r>
            <a:endParaRPr lang="ru-RU" sz="2800" dirty="0"/>
          </a:p>
          <a:p>
            <a:pPr marL="0" indent="0">
              <a:buNone/>
            </a:pPr>
            <a:r>
              <a:rPr lang="ru-RU" sz="2800" dirty="0"/>
              <a:t>1.Структура экспериментирования. Тематический план по организации поисково-исследовательской деятельности детей старшего дошкольного возраста. Планирование познавательно-исследовательской деятельности детей старшего дошкольного возраста по месяцам. </a:t>
            </a:r>
            <a:r>
              <a:rPr lang="ru-RU" sz="2800" dirty="0">
                <a:hlinkClick r:id="rId2"/>
              </a:rPr>
              <a:t>https://</a:t>
            </a:r>
            <a:r>
              <a:rPr lang="ru-RU" sz="2800" dirty="0" smtClean="0">
                <a:hlinkClick r:id="rId2"/>
              </a:rPr>
              <a:t>videouroki.net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9721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67743" y="2420888"/>
            <a:ext cx="60486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- как </a:t>
            </a:r>
            <a:r>
              <a:rPr lang="ru-RU" sz="2800" dirty="0"/>
              <a:t>получает ребенок информацию, </a:t>
            </a:r>
            <a:endParaRPr lang="ru-RU" sz="2800" dirty="0" smtClean="0"/>
          </a:p>
          <a:p>
            <a:r>
              <a:rPr lang="ru-RU" sz="2800" dirty="0" smtClean="0"/>
              <a:t>то </a:t>
            </a:r>
            <a:r>
              <a:rPr lang="ru-RU" sz="2800" dirty="0"/>
              <a:t>есть речь идет о способах познания и средствах познания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4" name="AutoShape 8" descr="https://userscontent2.emaze.com/images/2fea658e-fde6-4f79-96a3-f6f5e9f31dbf/45e7491169dc51c75a8fc0105b756a36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10" descr="https://userscontent2.emaze.com/images/2fea658e-fde6-4f79-96a3-f6f5e9f31dbf/45e7491169dc51c75a8fc0105b756a36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2" descr="http://www.business-review-webinars.com/images/faqsImage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4" descr="http://www.business-review-webinars.com/images/faqsImage.jp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685" l="0" r="9511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741" y="617538"/>
            <a:ext cx="1831115" cy="2989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063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6864" cy="1426170"/>
          </a:xfrm>
        </p:spPr>
        <p:txBody>
          <a:bodyPr>
            <a:normAutofit fontScale="90000"/>
          </a:bodyPr>
          <a:lstStyle/>
          <a:p>
            <a:pPr algn="r"/>
            <a:r>
              <a:rPr lang="ru-RU" sz="3600" b="1" dirty="0"/>
              <a:t>Рекомендуемые интернет - источники по организации познавательно- исследовательской деятельности с </a:t>
            </a:r>
            <a:r>
              <a:rPr lang="ru-RU" sz="3600" b="1" dirty="0" smtClean="0"/>
              <a:t>детьми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 </a:t>
            </a:r>
            <a:endParaRPr lang="ru-RU" sz="240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060849"/>
            <a:ext cx="7560840" cy="41764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/>
              <a:t>Старший дошкольный возраст:</a:t>
            </a: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2</a:t>
            </a:r>
            <a:r>
              <a:rPr lang="ru-RU" sz="2800" dirty="0"/>
              <a:t>. Перспективное планирование работы по организации исследовательской деятельности для детей старшего дошкольного возраста перспективное и описания опытов. </a:t>
            </a:r>
            <a:r>
              <a:rPr lang="ru-RU" sz="2800" dirty="0">
                <a:hlinkClick r:id="rId2"/>
              </a:rPr>
              <a:t>http://www.doshped.ru/</a:t>
            </a:r>
            <a:endParaRPr lang="ru-RU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375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5615" y="2708920"/>
            <a:ext cx="6912769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ru-RU" sz="2800" dirty="0" smtClean="0"/>
              <a:t>как </a:t>
            </a:r>
            <a:r>
              <a:rPr lang="ru-RU" sz="2800" dirty="0"/>
              <a:t>перерабатывает ребенок информацию: </a:t>
            </a:r>
            <a:endParaRPr lang="ru-RU" sz="2800" dirty="0" smtClean="0"/>
          </a:p>
          <a:p>
            <a:pPr marL="457200" indent="-457200">
              <a:buFontTx/>
              <a:buChar char="-"/>
            </a:pPr>
            <a:endParaRPr lang="ru-RU" sz="800" dirty="0" smtClean="0"/>
          </a:p>
          <a:p>
            <a:pPr marL="711200"/>
            <a:r>
              <a:rPr lang="ru-RU" sz="2800" dirty="0" smtClean="0"/>
              <a:t>что </a:t>
            </a:r>
            <a:r>
              <a:rPr lang="ru-RU" sz="2800" dirty="0"/>
              <a:t>с ней делает на разных возрастных этапах - систематизирует, собирает, забывает</a:t>
            </a:r>
            <a:r>
              <a:rPr lang="ru-RU" sz="2800" dirty="0" smtClean="0"/>
              <a:t>,</a:t>
            </a:r>
            <a:r>
              <a:rPr lang="ru-RU" sz="2800" dirty="0"/>
              <a:t> упорядочивает и так </a:t>
            </a:r>
            <a:r>
              <a:rPr lang="ru-RU" sz="2800" dirty="0" smtClean="0"/>
              <a:t>далее.</a:t>
            </a:r>
            <a:endParaRPr lang="ru-RU" sz="2800" dirty="0"/>
          </a:p>
        </p:txBody>
      </p:sp>
      <p:pic>
        <p:nvPicPr>
          <p:cNvPr id="6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685" l="0" r="9511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617538"/>
            <a:ext cx="1831115" cy="2989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534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21518" y="2052837"/>
            <a:ext cx="498306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/>
          </a:p>
          <a:p>
            <a:r>
              <a:rPr lang="ru-RU" sz="2800" dirty="0" smtClean="0"/>
              <a:t>Информация </a:t>
            </a:r>
            <a:r>
              <a:rPr lang="ru-RU" sz="2800" dirty="0"/>
              <a:t>рассматривается как средство, с помощью которого надо развить </a:t>
            </a:r>
            <a:r>
              <a:rPr lang="ru-RU" sz="2800" dirty="0" smtClean="0"/>
              <a:t>ребенка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88322" y="3717032"/>
            <a:ext cx="74313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2800" dirty="0">
                <a:solidFill>
                  <a:prstClr val="black"/>
                </a:solidFill>
              </a:rPr>
              <a:t>необходимые для познавательного развития процессы, навыки, умения, способы познания</a:t>
            </a:r>
            <a:endParaRPr lang="ru-RU" sz="2800" dirty="0">
              <a:solidFill>
                <a:prstClr val="black"/>
              </a:solidFill>
            </a:endParaRPr>
          </a:p>
        </p:txBody>
      </p:sp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685" l="0" r="9511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17538"/>
            <a:ext cx="1831115" cy="2989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223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755576" y="548680"/>
            <a:ext cx="7560840" cy="58326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700" dirty="0" smtClean="0"/>
              <a:t>	</a:t>
            </a:r>
            <a:r>
              <a:rPr lang="ru-RU" sz="2700" b="1" dirty="0" smtClean="0"/>
              <a:t>Познавательные процессы </a:t>
            </a:r>
            <a:r>
              <a:rPr lang="ru-RU" sz="2700" dirty="0" smtClean="0"/>
              <a:t>- психические процессы, с помощью которых человек познает окружающий мир, себя и других людей. Для полноценного развития важно не только своевременное формирование познавательных процессов, но и их произвольность - умение сосредотачивать внимание на объекте познания, не отвлекаться, вовремя припоминать, не пасовать перед трудностями, если сразу не удаётся правильно решить практическую или умственную задачу. К познавательным процессам ребенка дошкольника относится: восприятие, память, мышление, речь, воображение.</a:t>
            </a: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345389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844824"/>
            <a:ext cx="72008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	Внутреннее </a:t>
            </a:r>
            <a:r>
              <a:rPr lang="ru-RU" sz="2800" dirty="0"/>
              <a:t>стремление к исследованию порождает </a:t>
            </a:r>
            <a:r>
              <a:rPr lang="ru-RU" sz="3200" b="1" i="1" dirty="0"/>
              <a:t>исследовательское </a:t>
            </a:r>
            <a:r>
              <a:rPr lang="ru-RU" sz="3200" b="1" i="1" dirty="0" smtClean="0"/>
              <a:t> поведение</a:t>
            </a:r>
            <a:r>
              <a:rPr lang="ru-RU" sz="2800" dirty="0" smtClean="0"/>
              <a:t>  ребенка </a:t>
            </a:r>
            <a:r>
              <a:rPr lang="ru-RU" sz="2800" dirty="0"/>
              <a:t>и создает условие для того, чтобы психическое развитие ребенка разворачивалось как процесс саморазвития.</a:t>
            </a:r>
          </a:p>
        </p:txBody>
      </p:sp>
    </p:spTree>
    <p:extLst>
      <p:ext uri="{BB962C8B-B14F-4D97-AF65-F5344CB8AC3E}">
        <p14:creationId xmlns:p14="http://schemas.microsoft.com/office/powerpoint/2010/main" val="347893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2590" y="692696"/>
            <a:ext cx="78488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	С </a:t>
            </a:r>
            <a:r>
              <a:rPr lang="ru-RU" sz="2800" dirty="0"/>
              <a:t>утверждением ФГОС ДО к требованиям основной общеобразовательной программы дошкольного образования данная деятельность дошкольников вышла на новый этап развития. В целевых ориентирах на этапе завершения дошкольного образования определено: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ребенок </a:t>
            </a:r>
            <a:r>
              <a:rPr lang="ru-RU" sz="2800" dirty="0"/>
              <a:t>склонен экспериментировать, </a:t>
            </a:r>
            <a:r>
              <a:rPr lang="ru-RU" sz="2800" dirty="0" smtClean="0"/>
              <a:t>наблюдать;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ребенок </a:t>
            </a:r>
            <a:r>
              <a:rPr lang="ru-RU" sz="2800" dirty="0"/>
              <a:t>задает вопросы взрослым и сверстникам, проявляет </a:t>
            </a:r>
            <a:r>
              <a:rPr lang="ru-RU" sz="2800" dirty="0" smtClean="0"/>
              <a:t>любознательность;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ребенок </a:t>
            </a:r>
            <a:r>
              <a:rPr lang="ru-RU" sz="2800" dirty="0"/>
              <a:t>способен к принятию собственных решений, опираясь на свои знания и умения.</a:t>
            </a:r>
            <a:endParaRPr lang="ru-RU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8411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thumbs.dreamstime.com/z/%D0%B2%D0%BE%D0%BF%D1%80%D0%BE%D1%81%D0%B8%D1%82%D0%B5-%D1%8C%D0%BD%D1%8B%D0%B9-%D0%B7%D0%BD%D0%B0%D0%BA-3214396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 descr="https://d2gg9evh47fn9z.cloudfront.net/800px_COLOURBOX750835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4664"/>
            <a:ext cx="7776864" cy="60486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358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</TotalTime>
  <Words>417</Words>
  <Application>Microsoft Office PowerPoint</Application>
  <PresentationFormat>Экран (4:3)</PresentationFormat>
  <Paragraphs>81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  Теоретический практикум  «Развитие познавательной сферы у детей в условиях детского сада»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Методика организации поисковой деятельности дошкольников.</vt:lpstr>
      <vt:lpstr>Методика организации поисковой деятельности дошкольников</vt:lpstr>
      <vt:lpstr>Методика организации поисковой деятельности дошкольников</vt:lpstr>
      <vt:lpstr>Методика организации поисковой деятельности дошкольников</vt:lpstr>
      <vt:lpstr>Методика организации поисковой деятельности дошкольников.</vt:lpstr>
      <vt:lpstr>Методика организации поисковой деятельности дошкольников</vt:lpstr>
      <vt:lpstr>Презентация PowerPoint</vt:lpstr>
      <vt:lpstr>Условия, необходимые для организации элементарной поисковой деятельности с детьми</vt:lpstr>
      <vt:lpstr>Условия, необходимые для организации элементарной поисковой деятельности с детьми</vt:lpstr>
      <vt:lpstr>Условия, необходимые для организации элементарной поисковой деятельности с детьми</vt:lpstr>
      <vt:lpstr>Условия, необходимые для организации элементарной поисковой деятельности с детьми</vt:lpstr>
      <vt:lpstr>Презентация PowerPoint</vt:lpstr>
      <vt:lpstr>Структура опыта </vt:lpstr>
      <vt:lpstr>Структура опыта </vt:lpstr>
      <vt:lpstr>Презентация PowerPoint</vt:lpstr>
      <vt:lpstr>Организация самостоятельной поисковой деятельности детей </vt:lpstr>
      <vt:lpstr>Организация самостоятельной поисковой деятельности детей </vt:lpstr>
      <vt:lpstr>Презентация PowerPoint</vt:lpstr>
      <vt:lpstr>Рекомендуемые интернет - источники по организации познавательно- исследовательской деятельности с детьми  </vt:lpstr>
      <vt:lpstr>Рекомендуемые интернет - источники по организации познавательно- исследовательской деятельности с детьми  </vt:lpstr>
      <vt:lpstr>Рекомендуемые интернет - источники по организации познавательно- исследовательской деятельности с детьми 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Lida</cp:lastModifiedBy>
  <cp:revision>17</cp:revision>
  <dcterms:modified xsi:type="dcterms:W3CDTF">2019-06-13T12:43:24Z</dcterms:modified>
</cp:coreProperties>
</file>