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9" r:id="rId7"/>
    <p:sldId id="260" r:id="rId8"/>
    <p:sldId id="267" r:id="rId9"/>
    <p:sldId id="268" r:id="rId10"/>
    <p:sldId id="261" r:id="rId11"/>
    <p:sldId id="263" r:id="rId12"/>
    <p:sldId id="264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31A"/>
    <a:srgbClr val="293269"/>
    <a:srgbClr val="EF594C"/>
    <a:srgbClr val="485B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37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25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2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29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1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5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35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0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5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3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13585-921E-4E1B-B74C-F50BB7DB55E9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5F488-FF00-4A3C-A7F2-5AACC5604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7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89"/>
            <a:ext cx="9062519" cy="4790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9000" l="3899" r="95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37" y="254706"/>
            <a:ext cx="9560460" cy="2405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804" y="3467477"/>
            <a:ext cx="587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F331A"/>
                </a:solidFill>
              </a:rPr>
              <a:t>«Книжное дефиле»</a:t>
            </a:r>
          </a:p>
          <a:p>
            <a:pPr algn="ctr"/>
            <a:r>
              <a:rPr lang="ru-RU" b="1" dirty="0">
                <a:solidFill>
                  <a:srgbClr val="293269"/>
                </a:solidFill>
              </a:rPr>
              <a:t>как метод приобщения детей дошкольного возраста к художественной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3500413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9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749" y="126749"/>
            <a:ext cx="57489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F331A"/>
                </a:solidFill>
                <a:latin typeface="Gabriola" panose="04040605051002020D02" pitchFamily="82" charset="0"/>
              </a:rPr>
              <a:t>Мероприятия  </a:t>
            </a:r>
          </a:p>
          <a:p>
            <a:pPr algn="ctr"/>
            <a:r>
              <a:rPr lang="ru-RU" sz="3200" b="1" dirty="0">
                <a:solidFill>
                  <a:srgbClr val="CF331A"/>
                </a:solidFill>
                <a:latin typeface="Gabriola" panose="04040605051002020D02" pitchFamily="82" charset="0"/>
              </a:rPr>
              <a:t>Детского сада «Умка» г. Нефтегорска,</a:t>
            </a:r>
            <a:r>
              <a:rPr lang="ru-RU" sz="6600" b="1" dirty="0">
                <a:solidFill>
                  <a:srgbClr val="CF331A"/>
                </a:solidFill>
                <a:latin typeface="Gabriola" panose="04040605051002020D02" pitchFamily="82" charset="0"/>
              </a:rPr>
              <a:t> посвященные приобщению детей к чтению</a:t>
            </a:r>
          </a:p>
        </p:txBody>
      </p:sp>
    </p:spTree>
    <p:extLst>
      <p:ext uri="{BB962C8B-B14F-4D97-AF65-F5344CB8AC3E}">
        <p14:creationId xmlns:p14="http://schemas.microsoft.com/office/powerpoint/2010/main" val="148823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r="17228"/>
          <a:stretch/>
        </p:blipFill>
        <p:spPr>
          <a:xfrm>
            <a:off x="0" y="0"/>
            <a:ext cx="915430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5129" y="162962"/>
            <a:ext cx="456567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Чтение художественной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76412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856" y="6147303"/>
            <a:ext cx="461216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Gabriola" panose="04040605051002020D02" pitchFamily="82" charset="0"/>
              </a:rPr>
              <a:t>Акция «Дарите книги с любовью»</a:t>
            </a:r>
          </a:p>
        </p:txBody>
      </p:sp>
    </p:spTree>
    <p:extLst>
      <p:ext uri="{BB962C8B-B14F-4D97-AF65-F5344CB8AC3E}">
        <p14:creationId xmlns:p14="http://schemas.microsoft.com/office/powerpoint/2010/main" val="308002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4" b="1783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8951" y="81481"/>
            <a:ext cx="2569934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Gabriola" panose="04040605051002020D02" pitchFamily="82" charset="0"/>
              </a:rPr>
              <a:t>Книжная ярмарка</a:t>
            </a:r>
          </a:p>
        </p:txBody>
      </p:sp>
    </p:spTree>
    <p:extLst>
      <p:ext uri="{BB962C8B-B14F-4D97-AF65-F5344CB8AC3E}">
        <p14:creationId xmlns:p14="http://schemas.microsoft.com/office/powerpoint/2010/main" val="350634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6825" r="15079" b="38413"/>
          <a:stretch/>
        </p:blipFill>
        <p:spPr>
          <a:xfrm>
            <a:off x="-1" y="0"/>
            <a:ext cx="6857999" cy="68600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2286000" cy="304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048000"/>
            <a:ext cx="2286001" cy="3846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025" y="81481"/>
            <a:ext cx="5137945" cy="107721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Gabriola" panose="04040605051002020D02" pitchFamily="82" charset="0"/>
              </a:rPr>
              <a:t>Тематические выставки творчества </a:t>
            </a:r>
          </a:p>
          <a:p>
            <a:pPr algn="ctr"/>
            <a:r>
              <a:rPr lang="ru-RU" sz="3200" b="1" dirty="0">
                <a:latin typeface="Gabriola" panose="04040605051002020D02" pitchFamily="82" charset="0"/>
              </a:rPr>
              <a:t>по литературным произведениям</a:t>
            </a:r>
          </a:p>
        </p:txBody>
      </p:sp>
    </p:spTree>
    <p:extLst>
      <p:ext uri="{BB962C8B-B14F-4D97-AF65-F5344CB8AC3E}">
        <p14:creationId xmlns:p14="http://schemas.microsoft.com/office/powerpoint/2010/main" val="50888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89"/>
            <a:ext cx="9062519" cy="4790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9000" l="3899" r="95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37" y="254706"/>
            <a:ext cx="9560460" cy="2405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804" y="3467477"/>
            <a:ext cx="5875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F331A"/>
                </a:solidFill>
              </a:rPr>
              <a:t>Спасибо за внимание</a:t>
            </a:r>
          </a:p>
          <a:p>
            <a:pPr algn="ctr"/>
            <a:r>
              <a:rPr lang="ru-RU" b="1" dirty="0">
                <a:solidFill>
                  <a:srgbClr val="293269"/>
                </a:solidFill>
              </a:rPr>
              <a:t>Презентацию подготовил методист Детского сада «Умка» г. Нефтегорска</a:t>
            </a:r>
          </a:p>
          <a:p>
            <a:pPr algn="ctr"/>
            <a:r>
              <a:rPr lang="ru-RU" b="1" dirty="0">
                <a:solidFill>
                  <a:srgbClr val="293269"/>
                </a:solidFill>
              </a:rPr>
              <a:t>Суркина О.В.</a:t>
            </a:r>
          </a:p>
        </p:txBody>
      </p:sp>
    </p:spTree>
    <p:extLst>
      <p:ext uri="{BB962C8B-B14F-4D97-AF65-F5344CB8AC3E}">
        <p14:creationId xmlns:p14="http://schemas.microsoft.com/office/powerpoint/2010/main" val="194332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315" y="371193"/>
            <a:ext cx="416459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Проблема: </a:t>
            </a:r>
            <a:r>
              <a:rPr lang="ru-RU" sz="2400" b="1" dirty="0">
                <a:solidFill>
                  <a:srgbClr val="FF0000"/>
                </a:solidFill>
              </a:rPr>
              <a:t>кризис чтения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отсутствием интереса к чтению</a:t>
            </a:r>
          </a:p>
          <a:p>
            <a:r>
              <a:rPr lang="ru-RU" sz="2000" b="1" dirty="0"/>
              <a:t>у значительной части населения (в </a:t>
            </a:r>
          </a:p>
          <a:p>
            <a:r>
              <a:rPr lang="ru-RU" sz="2000" b="1" dirty="0"/>
              <a:t>том числе у молодых родителей),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отсутствие должного уровня </a:t>
            </a:r>
          </a:p>
          <a:p>
            <a:r>
              <a:rPr lang="ru-RU" sz="2000" b="1" dirty="0"/>
              <a:t>экспертизы книг, особенно для </a:t>
            </a:r>
          </a:p>
          <a:p>
            <a:r>
              <a:rPr lang="ru-RU" sz="2000" b="1" dirty="0"/>
              <a:t>детей и подростков,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изменение практик чтения – </a:t>
            </a:r>
          </a:p>
          <a:p>
            <a:r>
              <a:rPr lang="ru-RU" sz="2000" b="1" dirty="0"/>
              <a:t>от чтения на бумаге к чтению </a:t>
            </a:r>
          </a:p>
          <a:p>
            <a:r>
              <a:rPr lang="ru-RU" sz="2000" b="1" dirty="0"/>
              <a:t>на экране,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ослабление концентрации </a:t>
            </a:r>
          </a:p>
          <a:p>
            <a:r>
              <a:rPr lang="ru-RU" sz="2000" b="1" dirty="0"/>
              <a:t>внимания у детей, </a:t>
            </a:r>
            <a:r>
              <a:rPr lang="ru-RU" sz="2000" b="1" dirty="0" err="1"/>
              <a:t>клиповость</a:t>
            </a:r>
            <a:r>
              <a:rPr lang="ru-RU" sz="2000" b="1" dirty="0"/>
              <a:t> </a:t>
            </a:r>
          </a:p>
          <a:p>
            <a:r>
              <a:rPr lang="ru-RU" sz="2000" b="1" dirty="0"/>
              <a:t>восприятия и мышления, </a:t>
            </a:r>
          </a:p>
          <a:p>
            <a:r>
              <a:rPr lang="ru-RU" sz="2000" b="1" dirty="0"/>
              <a:t>ослабление когнитивных </a:t>
            </a:r>
          </a:p>
          <a:p>
            <a:r>
              <a:rPr lang="ru-RU" sz="2000" b="1" dirty="0"/>
              <a:t>способностей молодого </a:t>
            </a:r>
          </a:p>
          <a:p>
            <a:r>
              <a:rPr lang="ru-RU" sz="2000" b="1" dirty="0"/>
              <a:t>поколения,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аналитическое чтение все чаще </a:t>
            </a:r>
          </a:p>
          <a:p>
            <a:r>
              <a:rPr lang="ru-RU" sz="2000" b="1" dirty="0"/>
              <a:t>подменяется поверхностным </a:t>
            </a:r>
          </a:p>
          <a:p>
            <a:r>
              <a:rPr lang="ru-RU" sz="2000" b="1" dirty="0"/>
              <a:t>просмотром текстов. </a:t>
            </a:r>
          </a:p>
        </p:txBody>
      </p:sp>
      <p:sp>
        <p:nvSpPr>
          <p:cNvPr id="5" name="Прямоугольник 4"/>
          <p:cNvSpPr/>
          <p:nvPr/>
        </p:nvSpPr>
        <p:spPr>
          <a:xfrm rot="20976429">
            <a:off x="5016942" y="1337697"/>
            <a:ext cx="3439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Чтение книг – тропинка, по которой умелый, умный, думающий воспитатель находит путь к сердцу ребенка. </a:t>
            </a:r>
          </a:p>
          <a:p>
            <a:pPr algn="r"/>
            <a:r>
              <a:rPr lang="ru-RU" sz="3200" b="1" dirty="0">
                <a:solidFill>
                  <a:srgbClr val="FF0000"/>
                </a:solidFill>
                <a:latin typeface="Gabriola" panose="04040605051002020D02" pitchFamily="82" charset="0"/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26011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109" y="354542"/>
            <a:ext cx="385224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Пути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Переход к комплексному, вариативному образованию, направленному на формирование целостно восприятия художественно-образной картины мира и творческого потенциала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Взаимопроникновение и взаимовлияние разных видов творчества. Синтез искусств является системообразующим фактором, создающим креативную движущую силу процесса воспитания и обучения.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097926">
            <a:off x="5006330" y="246986"/>
            <a:ext cx="381086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93269"/>
                </a:solidFill>
                <a:latin typeface="Gabriola" panose="04040605051002020D02" pitchFamily="82" charset="0"/>
              </a:rPr>
              <a:t>Художественная литература,</a:t>
            </a:r>
            <a:r>
              <a:rPr lang="ru-RU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 является тем видом искусства, которое выполняет эстетическую и этическую функцию образования и воспитания детей, а </a:t>
            </a:r>
            <a:r>
              <a:rPr lang="ru-RU" sz="2800" b="1" dirty="0">
                <a:solidFill>
                  <a:srgbClr val="293269"/>
                </a:solidFill>
                <a:latin typeface="Gabriola" panose="04040605051002020D02" pitchFamily="82" charset="0"/>
              </a:rPr>
              <a:t>изобразительное искусство </a:t>
            </a:r>
            <a:r>
              <a:rPr lang="ru-RU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позволяет на практике применить полученные </a:t>
            </a:r>
          </a:p>
          <a:p>
            <a:r>
              <a:rPr lang="ru-RU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знания, воплотить в изобразительном </a:t>
            </a:r>
          </a:p>
          <a:p>
            <a:r>
              <a:rPr lang="ru-RU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творчестве свое отношение </a:t>
            </a:r>
          </a:p>
          <a:p>
            <a:r>
              <a:rPr lang="ru-RU" sz="2800" b="1" dirty="0">
                <a:solidFill>
                  <a:srgbClr val="FF0000"/>
                </a:solidFill>
                <a:latin typeface="Gabriola" panose="04040605051002020D02" pitchFamily="82" charset="0"/>
              </a:rPr>
              <a:t>к прочитанному. </a:t>
            </a:r>
          </a:p>
        </p:txBody>
      </p:sp>
    </p:spTree>
    <p:extLst>
      <p:ext uri="{BB962C8B-B14F-4D97-AF65-F5344CB8AC3E}">
        <p14:creationId xmlns:p14="http://schemas.microsoft.com/office/powerpoint/2010/main" val="318330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19206" r="24881" b="3016"/>
          <a:stretch/>
        </p:blipFill>
        <p:spPr>
          <a:xfrm>
            <a:off x="1858879" y="500742"/>
            <a:ext cx="5426241" cy="58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7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5101" y="208231"/>
            <a:ext cx="3983524" cy="642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93269"/>
                </a:solidFill>
              </a:rPr>
              <a:t>Книжное дефиле </a:t>
            </a:r>
            <a:r>
              <a:rPr lang="ru-RU" sz="2400" b="1" dirty="0">
                <a:solidFill>
                  <a:srgbClr val="FF0000"/>
                </a:solidFill>
              </a:rPr>
              <a:t>— торжественный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проход по сцене, подиуму участников в ярких, красивых костюмах литературных героев. Модели для книжного дефиле подбираются под впечатлением сюжетов и образов художественной литературы и отражают творчество конкретного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писателя, либо конкретное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литературное произведение.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Возможно дефиле  обложек книг.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30436" y="208231"/>
            <a:ext cx="388846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293269"/>
                </a:solidFill>
              </a:rPr>
              <a:t>Книжное дефиле </a:t>
            </a:r>
            <a:r>
              <a:rPr lang="ru-RU" sz="2400" b="1" dirty="0">
                <a:solidFill>
                  <a:srgbClr val="FF0000"/>
                </a:solidFill>
              </a:rPr>
              <a:t>— 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чтение отрывков из любимых книг. Выбираются самые яркие и интересные отрывки из художественных произведений. Может проводиться с привлечением родителей, приглашенных гостей, школьников-волонтеров.</a:t>
            </a:r>
          </a:p>
        </p:txBody>
      </p:sp>
    </p:spTree>
    <p:extLst>
      <p:ext uri="{BB962C8B-B14F-4D97-AF65-F5344CB8AC3E}">
        <p14:creationId xmlns:p14="http://schemas.microsoft.com/office/powerpoint/2010/main" val="183936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89"/>
            <a:ext cx="9062519" cy="4790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9000" l="3899" r="957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37" y="254706"/>
            <a:ext cx="9560460" cy="2405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4804" y="3467477"/>
            <a:ext cx="587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CF331A"/>
                </a:solidFill>
              </a:rPr>
              <a:t>«Книги – наша броня»</a:t>
            </a:r>
          </a:p>
          <a:p>
            <a:pPr algn="ctr"/>
            <a:r>
              <a:rPr lang="ru-RU" b="1" dirty="0">
                <a:solidFill>
                  <a:srgbClr val="293269"/>
                </a:solidFill>
              </a:rPr>
              <a:t>Коллекция расписанных вручную жилетов, по мотивам любимых литературных 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90873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7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5714" r="19524" b="3810"/>
          <a:stretch/>
        </p:blipFill>
        <p:spPr>
          <a:xfrm>
            <a:off x="762000" y="511629"/>
            <a:ext cx="3396343" cy="5519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11905" r="13598" b="1905"/>
          <a:stretch/>
        </p:blipFill>
        <p:spPr>
          <a:xfrm>
            <a:off x="4953621" y="564372"/>
            <a:ext cx="3412671" cy="546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60171" y="6182733"/>
            <a:ext cx="393569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Н.Агафонов «Доброта духовная»</a:t>
            </a:r>
          </a:p>
        </p:txBody>
      </p:sp>
    </p:spTree>
    <p:extLst>
      <p:ext uri="{BB962C8B-B14F-4D97-AF65-F5344CB8AC3E}">
        <p14:creationId xmlns:p14="http://schemas.microsoft.com/office/powerpoint/2010/main" val="267790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7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t="12540" r="13598" b="158"/>
          <a:stretch/>
        </p:blipFill>
        <p:spPr>
          <a:xfrm>
            <a:off x="903514" y="337456"/>
            <a:ext cx="3385457" cy="598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10159" r="16349" b="2540"/>
          <a:stretch/>
        </p:blipFill>
        <p:spPr>
          <a:xfrm>
            <a:off x="5066870" y="439955"/>
            <a:ext cx="3316801" cy="588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08314" y="6138835"/>
            <a:ext cx="657263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С. Алексеев «Рассказы о Великой Отечественной войне»</a:t>
            </a:r>
          </a:p>
        </p:txBody>
      </p:sp>
    </p:spTree>
    <p:extLst>
      <p:ext uri="{BB962C8B-B14F-4D97-AF65-F5344CB8AC3E}">
        <p14:creationId xmlns:p14="http://schemas.microsoft.com/office/powerpoint/2010/main" val="186854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57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9" t="14445" r="17832" b="1269"/>
          <a:stretch/>
        </p:blipFill>
        <p:spPr>
          <a:xfrm>
            <a:off x="1121227" y="435429"/>
            <a:ext cx="2852059" cy="5780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12381" r="22699" b="-1"/>
          <a:stretch/>
        </p:blipFill>
        <p:spPr>
          <a:xfrm>
            <a:off x="5094513" y="424543"/>
            <a:ext cx="3000513" cy="579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60171" y="6182733"/>
            <a:ext cx="365997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Gabriola" panose="04040605051002020D02" pitchFamily="82" charset="0"/>
              </a:rPr>
              <a:t>К. Паустовский «Кот-ворюга»</a:t>
            </a:r>
          </a:p>
        </p:txBody>
      </p:sp>
    </p:spTree>
    <p:extLst>
      <p:ext uri="{BB962C8B-B14F-4D97-AF65-F5344CB8AC3E}">
        <p14:creationId xmlns:p14="http://schemas.microsoft.com/office/powerpoint/2010/main" val="1028923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357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Oxana S</dc:creator>
  <cp:lastModifiedBy>User</cp:lastModifiedBy>
  <cp:revision>12</cp:revision>
  <dcterms:created xsi:type="dcterms:W3CDTF">2020-03-19T01:06:29Z</dcterms:created>
  <dcterms:modified xsi:type="dcterms:W3CDTF">2020-05-25T07:36:40Z</dcterms:modified>
</cp:coreProperties>
</file>