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9" r:id="rId4"/>
    <p:sldId id="266" r:id="rId5"/>
    <p:sldId id="267" r:id="rId6"/>
    <p:sldId id="257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DA4C9-700E-4379-B930-1F9803D1F44C}" type="doc">
      <dgm:prSet loTypeId="urn:microsoft.com/office/officeart/2005/8/layout/hProcess7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08AF525-4D46-4974-B4AD-9F5212571BBC}">
      <dgm:prSet phldrT="[Текст]" custT="1"/>
      <dgm:spPr/>
      <dgm:t>
        <a:bodyPr vert="vert"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8F810F20-4E8C-4A10-9EC6-5379BEB967C7}" type="parTrans" cxnId="{836A9908-37CD-47A8-85EF-A6C3D8355336}">
      <dgm:prSet/>
      <dgm:spPr/>
      <dgm:t>
        <a:bodyPr/>
        <a:lstStyle/>
        <a:p>
          <a:endParaRPr lang="ru-RU"/>
        </a:p>
      </dgm:t>
    </dgm:pt>
    <dgm:pt modelId="{DF1BA61C-CE0F-4FCC-BF04-080853099AE9}" type="sibTrans" cxnId="{836A9908-37CD-47A8-85EF-A6C3D8355336}">
      <dgm:prSet/>
      <dgm:spPr/>
      <dgm:t>
        <a:bodyPr/>
        <a:lstStyle/>
        <a:p>
          <a:endParaRPr lang="ru-RU"/>
        </a:p>
      </dgm:t>
    </dgm:pt>
    <dgm:pt modelId="{0D105F18-B7AF-42A8-A69E-0DFC153915FB}">
      <dgm:prSet phldrT="[Текст]" custT="1"/>
      <dgm:spPr/>
      <dgm:t>
        <a:bodyPr/>
        <a:lstStyle/>
        <a:p>
          <a:r>
            <a:rPr lang="ru-RU" sz="1250" dirty="0" smtClean="0"/>
            <a:t>Издает </a:t>
          </a:r>
          <a:r>
            <a:rPr lang="ru-RU" sz="1250" u="sng" dirty="0" smtClean="0"/>
            <a:t>приказ</a:t>
          </a:r>
          <a:r>
            <a:rPr lang="ru-RU" sz="1250" dirty="0" smtClean="0"/>
            <a:t> по ОО об освобождении от работы, сохранении места работы, средней заработной платы и </a:t>
          </a:r>
          <a:r>
            <a:rPr lang="ru-RU" sz="1250" b="1" dirty="0" smtClean="0"/>
            <a:t>направлении педагогического работника на ППЭ / ППЭР </a:t>
          </a:r>
          <a:r>
            <a:rPr lang="ru-RU" sz="1250" dirty="0" smtClean="0"/>
            <a:t>для участия в организации и проведении ГИА.</a:t>
          </a:r>
          <a:endParaRPr lang="ru-RU" sz="1250" dirty="0"/>
        </a:p>
      </dgm:t>
    </dgm:pt>
    <dgm:pt modelId="{E4F5FC22-69D5-4C76-AA4F-27FBC993527C}" type="parTrans" cxnId="{5CCE4559-2BF2-4D9C-ABC4-A39AF7603ACE}">
      <dgm:prSet/>
      <dgm:spPr/>
      <dgm:t>
        <a:bodyPr/>
        <a:lstStyle/>
        <a:p>
          <a:endParaRPr lang="ru-RU"/>
        </a:p>
      </dgm:t>
    </dgm:pt>
    <dgm:pt modelId="{0F964ABE-303B-4032-8995-D5991FDBF42B}" type="sibTrans" cxnId="{5CCE4559-2BF2-4D9C-ABC4-A39AF7603ACE}">
      <dgm:prSet/>
      <dgm:spPr/>
      <dgm:t>
        <a:bodyPr/>
        <a:lstStyle/>
        <a:p>
          <a:endParaRPr lang="ru-RU"/>
        </a:p>
      </dgm:t>
    </dgm:pt>
    <dgm:pt modelId="{308C8C80-F7DA-4B30-BAE4-CD34F54D5781}">
      <dgm:prSet phldrT="[Текст]" custT="1"/>
      <dgm:spPr/>
      <dgm:t>
        <a:bodyPr vert="vert"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5E77D89C-4C99-483E-A759-18A543AC3349}" type="parTrans" cxnId="{DE16DEE3-C795-4CB5-B1D1-D8E5E4E37E47}">
      <dgm:prSet/>
      <dgm:spPr/>
      <dgm:t>
        <a:bodyPr/>
        <a:lstStyle/>
        <a:p>
          <a:endParaRPr lang="ru-RU"/>
        </a:p>
      </dgm:t>
    </dgm:pt>
    <dgm:pt modelId="{8C9768B9-251C-44A9-93F4-27161EDDA47C}" type="sibTrans" cxnId="{DE16DEE3-C795-4CB5-B1D1-D8E5E4E37E47}">
      <dgm:prSet/>
      <dgm:spPr/>
      <dgm:t>
        <a:bodyPr/>
        <a:lstStyle/>
        <a:p>
          <a:endParaRPr lang="ru-RU"/>
        </a:p>
      </dgm:t>
    </dgm:pt>
    <dgm:pt modelId="{974F5E9F-84F1-43D7-80F1-B0FE55CE382A}">
      <dgm:prSet phldrT="[Текст]" custT="1"/>
      <dgm:spPr/>
      <dgm:t>
        <a:bodyPr/>
        <a:lstStyle/>
        <a:p>
          <a:r>
            <a:rPr lang="ru-RU" sz="1300" dirty="0" smtClean="0"/>
            <a:t>Обеспечивает работников ППЭ / экспертов ППЭР </a:t>
          </a:r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ведомостью</a:t>
          </a:r>
          <a:r>
            <a:rPr lang="ru-RU" sz="1300" dirty="0" smtClean="0"/>
            <a:t> учета дней участия педагогических работников в подготовке и проведении ГИА в 2020 году (форма 1).</a:t>
          </a:r>
          <a:endParaRPr lang="ru-RU" sz="1300" dirty="0"/>
        </a:p>
      </dgm:t>
    </dgm:pt>
    <dgm:pt modelId="{3C7F4DC0-DB17-4027-8BCE-45EFBB2A08EB}" type="parTrans" cxnId="{A0D02FFB-CFA1-48C4-A607-EEAC65565051}">
      <dgm:prSet/>
      <dgm:spPr/>
      <dgm:t>
        <a:bodyPr/>
        <a:lstStyle/>
        <a:p>
          <a:endParaRPr lang="ru-RU"/>
        </a:p>
      </dgm:t>
    </dgm:pt>
    <dgm:pt modelId="{91E9A95B-4E51-449B-A68E-53206213AB94}" type="sibTrans" cxnId="{A0D02FFB-CFA1-48C4-A607-EEAC65565051}">
      <dgm:prSet/>
      <dgm:spPr/>
      <dgm:t>
        <a:bodyPr/>
        <a:lstStyle/>
        <a:p>
          <a:endParaRPr lang="ru-RU"/>
        </a:p>
      </dgm:t>
    </dgm:pt>
    <dgm:pt modelId="{C7600EB3-8534-4433-8215-3A59D7CDB180}">
      <dgm:prSet phldrT="[Текст]" custT="1"/>
      <dgm:spPr/>
      <dgm:t>
        <a:bodyPr vert="vert"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9A79E0A1-57E9-4176-9B6E-81FDD1B68CE9}" type="parTrans" cxnId="{653E3693-BD9F-4FFC-A27F-EC20523B8DE7}">
      <dgm:prSet/>
      <dgm:spPr/>
      <dgm:t>
        <a:bodyPr/>
        <a:lstStyle/>
        <a:p>
          <a:endParaRPr lang="ru-RU"/>
        </a:p>
      </dgm:t>
    </dgm:pt>
    <dgm:pt modelId="{E4D65A5E-87A8-4ED3-B647-821A9CAA6EF2}" type="sibTrans" cxnId="{653E3693-BD9F-4FFC-A27F-EC20523B8DE7}">
      <dgm:prSet/>
      <dgm:spPr/>
      <dgm:t>
        <a:bodyPr/>
        <a:lstStyle/>
        <a:p>
          <a:endParaRPr lang="ru-RU"/>
        </a:p>
      </dgm:t>
    </dgm:pt>
    <dgm:pt modelId="{AF17F79A-EE65-405B-A481-D644B5282DBE}">
      <dgm:prSet phldrT="[Текст]" custT="1"/>
      <dgm:spPr/>
      <dgm:t>
        <a:bodyPr/>
        <a:lstStyle/>
        <a:p>
          <a:r>
            <a:rPr lang="ru-RU" sz="1300" dirty="0" smtClean="0"/>
            <a:t>Назначает ответственного работника в ОО за формирование </a:t>
          </a:r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сводной ведомости </a:t>
          </a:r>
          <a:r>
            <a:rPr lang="ru-RU" sz="1300" dirty="0" smtClean="0"/>
            <a:t>учета дней участия сотрудников ОО в работе ППЭ (форма 2</a:t>
          </a:r>
          <a:r>
            <a:rPr lang="ru-RU" sz="1200" dirty="0" smtClean="0"/>
            <a:t>).</a:t>
          </a:r>
          <a:endParaRPr lang="ru-RU" sz="1200" dirty="0"/>
        </a:p>
      </dgm:t>
    </dgm:pt>
    <dgm:pt modelId="{99DEB741-2B0B-4679-83D4-080767FCDB9E}" type="parTrans" cxnId="{2CD15BDC-BDFC-47AB-818D-244C964F6178}">
      <dgm:prSet/>
      <dgm:spPr/>
      <dgm:t>
        <a:bodyPr/>
        <a:lstStyle/>
        <a:p>
          <a:endParaRPr lang="ru-RU"/>
        </a:p>
      </dgm:t>
    </dgm:pt>
    <dgm:pt modelId="{7DFD7103-394A-4E22-A6B2-E35811E296DE}" type="sibTrans" cxnId="{2CD15BDC-BDFC-47AB-818D-244C964F6178}">
      <dgm:prSet/>
      <dgm:spPr/>
      <dgm:t>
        <a:bodyPr/>
        <a:lstStyle/>
        <a:p>
          <a:endParaRPr lang="ru-RU"/>
        </a:p>
      </dgm:t>
    </dgm:pt>
    <dgm:pt modelId="{CFA1C80E-0405-4055-9151-1CA8CC162E94}" type="pres">
      <dgm:prSet presAssocID="{867DA4C9-700E-4379-B930-1F9803D1F4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B0C62-D9A3-4C3A-BB06-0D3239BE5881}" type="pres">
      <dgm:prSet presAssocID="{C08AF525-4D46-4974-B4AD-9F5212571BB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6CBE4-6174-4AA1-9AA4-2156FA53D1EE}" type="pres">
      <dgm:prSet presAssocID="{C08AF525-4D46-4974-B4AD-9F5212571BBC}" presName="bgRect" presStyleLbl="node1" presStyleIdx="0" presStyleCnt="3" custLinFactNeighborX="-23"/>
      <dgm:spPr/>
      <dgm:t>
        <a:bodyPr/>
        <a:lstStyle/>
        <a:p>
          <a:endParaRPr lang="ru-RU"/>
        </a:p>
      </dgm:t>
    </dgm:pt>
    <dgm:pt modelId="{6187C99A-4712-463E-B38D-0D783DCC6CAF}" type="pres">
      <dgm:prSet presAssocID="{C08AF525-4D46-4974-B4AD-9F5212571BB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ABC2F-FB99-4C1B-B71B-DCA4827C17B1}" type="pres">
      <dgm:prSet presAssocID="{C08AF525-4D46-4974-B4AD-9F5212571BB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E2800-C2DF-4C44-8C15-9F267507299C}" type="pres">
      <dgm:prSet presAssocID="{DF1BA61C-CE0F-4FCC-BF04-080853099AE9}" presName="hSp" presStyleCnt="0"/>
      <dgm:spPr/>
      <dgm:t>
        <a:bodyPr/>
        <a:lstStyle/>
        <a:p>
          <a:endParaRPr lang="ru-RU"/>
        </a:p>
      </dgm:t>
    </dgm:pt>
    <dgm:pt modelId="{43563FA0-7201-475F-9845-989D3FFDBA0B}" type="pres">
      <dgm:prSet presAssocID="{DF1BA61C-CE0F-4FCC-BF04-080853099AE9}" presName="vProcSp" presStyleCnt="0"/>
      <dgm:spPr/>
      <dgm:t>
        <a:bodyPr/>
        <a:lstStyle/>
        <a:p>
          <a:endParaRPr lang="ru-RU"/>
        </a:p>
      </dgm:t>
    </dgm:pt>
    <dgm:pt modelId="{7649221D-75BF-477D-8B40-E0136D8BD8E3}" type="pres">
      <dgm:prSet presAssocID="{DF1BA61C-CE0F-4FCC-BF04-080853099AE9}" presName="vSp1" presStyleCnt="0"/>
      <dgm:spPr/>
      <dgm:t>
        <a:bodyPr/>
        <a:lstStyle/>
        <a:p>
          <a:endParaRPr lang="ru-RU"/>
        </a:p>
      </dgm:t>
    </dgm:pt>
    <dgm:pt modelId="{E53C014A-BB55-40E5-8A7D-44EBE783DC29}" type="pres">
      <dgm:prSet presAssocID="{DF1BA61C-CE0F-4FCC-BF04-080853099AE9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D6F980B6-4BC8-476C-8008-309E1E2C46C4}" type="pres">
      <dgm:prSet presAssocID="{DF1BA61C-CE0F-4FCC-BF04-080853099AE9}" presName="vSp2" presStyleCnt="0"/>
      <dgm:spPr/>
      <dgm:t>
        <a:bodyPr/>
        <a:lstStyle/>
        <a:p>
          <a:endParaRPr lang="ru-RU"/>
        </a:p>
      </dgm:t>
    </dgm:pt>
    <dgm:pt modelId="{97637D4F-A9B3-4337-8087-00A4FE9259BC}" type="pres">
      <dgm:prSet presAssocID="{DF1BA61C-CE0F-4FCC-BF04-080853099AE9}" presName="sibTrans" presStyleCnt="0"/>
      <dgm:spPr/>
      <dgm:t>
        <a:bodyPr/>
        <a:lstStyle/>
        <a:p>
          <a:endParaRPr lang="ru-RU"/>
        </a:p>
      </dgm:t>
    </dgm:pt>
    <dgm:pt modelId="{90F6A5C0-B9A7-4BA6-8754-9DD6EDF70D18}" type="pres">
      <dgm:prSet presAssocID="{308C8C80-F7DA-4B30-BAE4-CD34F54D578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E5AF6-724B-444B-A209-D824778FF1F9}" type="pres">
      <dgm:prSet presAssocID="{308C8C80-F7DA-4B30-BAE4-CD34F54D5781}" presName="bgRect" presStyleLbl="node1" presStyleIdx="1" presStyleCnt="3"/>
      <dgm:spPr/>
      <dgm:t>
        <a:bodyPr/>
        <a:lstStyle/>
        <a:p>
          <a:endParaRPr lang="ru-RU"/>
        </a:p>
      </dgm:t>
    </dgm:pt>
    <dgm:pt modelId="{D91CDCFD-B3F7-4D38-BC62-2555B1B3D6C5}" type="pres">
      <dgm:prSet presAssocID="{308C8C80-F7DA-4B30-BAE4-CD34F54D578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38D17-A9C4-468C-9E40-EDAE75EDCB50}" type="pres">
      <dgm:prSet presAssocID="{308C8C80-F7DA-4B30-BAE4-CD34F54D578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FF00F-8952-4D74-AB81-93224F72214B}" type="pres">
      <dgm:prSet presAssocID="{8C9768B9-251C-44A9-93F4-27161EDDA47C}" presName="hSp" presStyleCnt="0"/>
      <dgm:spPr/>
      <dgm:t>
        <a:bodyPr/>
        <a:lstStyle/>
        <a:p>
          <a:endParaRPr lang="ru-RU"/>
        </a:p>
      </dgm:t>
    </dgm:pt>
    <dgm:pt modelId="{5A83D9C1-461D-4480-A14C-BEC44D2C752F}" type="pres">
      <dgm:prSet presAssocID="{8C9768B9-251C-44A9-93F4-27161EDDA47C}" presName="vProcSp" presStyleCnt="0"/>
      <dgm:spPr/>
      <dgm:t>
        <a:bodyPr/>
        <a:lstStyle/>
        <a:p>
          <a:endParaRPr lang="ru-RU"/>
        </a:p>
      </dgm:t>
    </dgm:pt>
    <dgm:pt modelId="{C96731AC-974E-4DF8-99EF-57A7032FBEF3}" type="pres">
      <dgm:prSet presAssocID="{8C9768B9-251C-44A9-93F4-27161EDDA47C}" presName="vSp1" presStyleCnt="0"/>
      <dgm:spPr/>
      <dgm:t>
        <a:bodyPr/>
        <a:lstStyle/>
        <a:p>
          <a:endParaRPr lang="ru-RU"/>
        </a:p>
      </dgm:t>
    </dgm:pt>
    <dgm:pt modelId="{DF85AFD3-4BAC-4FC4-9714-48FE5DB3AC88}" type="pres">
      <dgm:prSet presAssocID="{8C9768B9-251C-44A9-93F4-27161EDDA47C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43DA4EE7-41FF-4043-8842-D8783C02FC7F}" type="pres">
      <dgm:prSet presAssocID="{8C9768B9-251C-44A9-93F4-27161EDDA47C}" presName="vSp2" presStyleCnt="0"/>
      <dgm:spPr/>
      <dgm:t>
        <a:bodyPr/>
        <a:lstStyle/>
        <a:p>
          <a:endParaRPr lang="ru-RU"/>
        </a:p>
      </dgm:t>
    </dgm:pt>
    <dgm:pt modelId="{98F5BF21-29DE-4750-8DDF-E237738DFF5C}" type="pres">
      <dgm:prSet presAssocID="{8C9768B9-251C-44A9-93F4-27161EDDA47C}" presName="sibTrans" presStyleCnt="0"/>
      <dgm:spPr/>
      <dgm:t>
        <a:bodyPr/>
        <a:lstStyle/>
        <a:p>
          <a:endParaRPr lang="ru-RU"/>
        </a:p>
      </dgm:t>
    </dgm:pt>
    <dgm:pt modelId="{91910233-626F-47B5-80C9-F4F1EF23425C}" type="pres">
      <dgm:prSet presAssocID="{C7600EB3-8534-4433-8215-3A59D7CDB18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22C97-3444-48BE-BD3C-DD30DEC36C23}" type="pres">
      <dgm:prSet presAssocID="{C7600EB3-8534-4433-8215-3A59D7CDB180}" presName="bgRect" presStyleLbl="node1" presStyleIdx="2" presStyleCnt="3"/>
      <dgm:spPr/>
      <dgm:t>
        <a:bodyPr/>
        <a:lstStyle/>
        <a:p>
          <a:endParaRPr lang="ru-RU"/>
        </a:p>
      </dgm:t>
    </dgm:pt>
    <dgm:pt modelId="{C6C6D34E-C93E-4435-BEB5-3BD42A9916DF}" type="pres">
      <dgm:prSet presAssocID="{C7600EB3-8534-4433-8215-3A59D7CDB18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05AC8-3A60-4313-9CDD-344B4060ABC6}" type="pres">
      <dgm:prSet presAssocID="{C7600EB3-8534-4433-8215-3A59D7CDB18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336A5-2FA1-452F-BB0C-2372742667E2}" type="presOf" srcId="{C08AF525-4D46-4974-B4AD-9F5212571BBC}" destId="{5D76CBE4-6174-4AA1-9AA4-2156FA53D1EE}" srcOrd="0" destOrd="0" presId="urn:microsoft.com/office/officeart/2005/8/layout/hProcess7"/>
    <dgm:cxn modelId="{8B13F1E8-EE2C-4C99-80A7-B65C95EAC9C8}" type="presOf" srcId="{308C8C80-F7DA-4B30-BAE4-CD34F54D5781}" destId="{2B4E5AF6-724B-444B-A209-D824778FF1F9}" srcOrd="0" destOrd="0" presId="urn:microsoft.com/office/officeart/2005/8/layout/hProcess7"/>
    <dgm:cxn modelId="{2CD15BDC-BDFC-47AB-818D-244C964F6178}" srcId="{C7600EB3-8534-4433-8215-3A59D7CDB180}" destId="{AF17F79A-EE65-405B-A481-D644B5282DBE}" srcOrd="0" destOrd="0" parTransId="{99DEB741-2B0B-4679-83D4-080767FCDB9E}" sibTransId="{7DFD7103-394A-4E22-A6B2-E35811E296DE}"/>
    <dgm:cxn modelId="{C31CAA21-C863-40C7-9794-6478EE0CB6D8}" type="presOf" srcId="{C08AF525-4D46-4974-B4AD-9F5212571BBC}" destId="{6187C99A-4712-463E-B38D-0D783DCC6CAF}" srcOrd="1" destOrd="0" presId="urn:microsoft.com/office/officeart/2005/8/layout/hProcess7"/>
    <dgm:cxn modelId="{A0D02FFB-CFA1-48C4-A607-EEAC65565051}" srcId="{308C8C80-F7DA-4B30-BAE4-CD34F54D5781}" destId="{974F5E9F-84F1-43D7-80F1-B0FE55CE382A}" srcOrd="0" destOrd="0" parTransId="{3C7F4DC0-DB17-4027-8BCE-45EFBB2A08EB}" sibTransId="{91E9A95B-4E51-449B-A68E-53206213AB94}"/>
    <dgm:cxn modelId="{C0434FBF-EDED-4F46-995A-418721B88440}" type="presOf" srcId="{0D105F18-B7AF-42A8-A69E-0DFC153915FB}" destId="{544ABC2F-FB99-4C1B-B71B-DCA4827C17B1}" srcOrd="0" destOrd="0" presId="urn:microsoft.com/office/officeart/2005/8/layout/hProcess7"/>
    <dgm:cxn modelId="{ED380007-E532-445F-B3A4-C618D9DFF178}" type="presOf" srcId="{308C8C80-F7DA-4B30-BAE4-CD34F54D5781}" destId="{D91CDCFD-B3F7-4D38-BC62-2555B1B3D6C5}" srcOrd="1" destOrd="0" presId="urn:microsoft.com/office/officeart/2005/8/layout/hProcess7"/>
    <dgm:cxn modelId="{469CB8BE-78F5-418D-A4AA-C3DDDE39EED1}" type="presOf" srcId="{AF17F79A-EE65-405B-A481-D644B5282DBE}" destId="{D9A05AC8-3A60-4313-9CDD-344B4060ABC6}" srcOrd="0" destOrd="0" presId="urn:microsoft.com/office/officeart/2005/8/layout/hProcess7"/>
    <dgm:cxn modelId="{F3F299B9-CC38-4711-A980-A0BB92BBD3DF}" type="presOf" srcId="{867DA4C9-700E-4379-B930-1F9803D1F44C}" destId="{CFA1C80E-0405-4055-9151-1CA8CC162E94}" srcOrd="0" destOrd="0" presId="urn:microsoft.com/office/officeart/2005/8/layout/hProcess7"/>
    <dgm:cxn modelId="{836A9908-37CD-47A8-85EF-A6C3D8355336}" srcId="{867DA4C9-700E-4379-B930-1F9803D1F44C}" destId="{C08AF525-4D46-4974-B4AD-9F5212571BBC}" srcOrd="0" destOrd="0" parTransId="{8F810F20-4E8C-4A10-9EC6-5379BEB967C7}" sibTransId="{DF1BA61C-CE0F-4FCC-BF04-080853099AE9}"/>
    <dgm:cxn modelId="{E90E18A4-DA23-4D0E-837D-F16C754770FC}" type="presOf" srcId="{C7600EB3-8534-4433-8215-3A59D7CDB180}" destId="{E9B22C97-3444-48BE-BD3C-DD30DEC36C23}" srcOrd="0" destOrd="0" presId="urn:microsoft.com/office/officeart/2005/8/layout/hProcess7"/>
    <dgm:cxn modelId="{DE16DEE3-C795-4CB5-B1D1-D8E5E4E37E47}" srcId="{867DA4C9-700E-4379-B930-1F9803D1F44C}" destId="{308C8C80-F7DA-4B30-BAE4-CD34F54D5781}" srcOrd="1" destOrd="0" parTransId="{5E77D89C-4C99-483E-A759-18A543AC3349}" sibTransId="{8C9768B9-251C-44A9-93F4-27161EDDA47C}"/>
    <dgm:cxn modelId="{7184DA1C-776C-4E2C-8D93-A49E8E5A35D6}" type="presOf" srcId="{C7600EB3-8534-4433-8215-3A59D7CDB180}" destId="{C6C6D34E-C93E-4435-BEB5-3BD42A9916DF}" srcOrd="1" destOrd="0" presId="urn:microsoft.com/office/officeart/2005/8/layout/hProcess7"/>
    <dgm:cxn modelId="{7DBDE65D-ACFF-4184-BDDB-DA1FA5F04ECB}" type="presOf" srcId="{974F5E9F-84F1-43D7-80F1-B0FE55CE382A}" destId="{80F38D17-A9C4-468C-9E40-EDAE75EDCB50}" srcOrd="0" destOrd="0" presId="urn:microsoft.com/office/officeart/2005/8/layout/hProcess7"/>
    <dgm:cxn modelId="{653E3693-BD9F-4FFC-A27F-EC20523B8DE7}" srcId="{867DA4C9-700E-4379-B930-1F9803D1F44C}" destId="{C7600EB3-8534-4433-8215-3A59D7CDB180}" srcOrd="2" destOrd="0" parTransId="{9A79E0A1-57E9-4176-9B6E-81FDD1B68CE9}" sibTransId="{E4D65A5E-87A8-4ED3-B647-821A9CAA6EF2}"/>
    <dgm:cxn modelId="{5CCE4559-2BF2-4D9C-ABC4-A39AF7603ACE}" srcId="{C08AF525-4D46-4974-B4AD-9F5212571BBC}" destId="{0D105F18-B7AF-42A8-A69E-0DFC153915FB}" srcOrd="0" destOrd="0" parTransId="{E4F5FC22-69D5-4C76-AA4F-27FBC993527C}" sibTransId="{0F964ABE-303B-4032-8995-D5991FDBF42B}"/>
    <dgm:cxn modelId="{0BB87F8B-C156-4DD8-A4C0-5BC3ED4EE1CB}" type="presParOf" srcId="{CFA1C80E-0405-4055-9151-1CA8CC162E94}" destId="{CABB0C62-D9A3-4C3A-BB06-0D3239BE5881}" srcOrd="0" destOrd="0" presId="urn:microsoft.com/office/officeart/2005/8/layout/hProcess7"/>
    <dgm:cxn modelId="{AC93FC9F-2303-4635-A28D-2F191E2A060F}" type="presParOf" srcId="{CABB0C62-D9A3-4C3A-BB06-0D3239BE5881}" destId="{5D76CBE4-6174-4AA1-9AA4-2156FA53D1EE}" srcOrd="0" destOrd="0" presId="urn:microsoft.com/office/officeart/2005/8/layout/hProcess7"/>
    <dgm:cxn modelId="{285729A4-BFCB-4FD6-AEE2-A1C84DFAB830}" type="presParOf" srcId="{CABB0C62-D9A3-4C3A-BB06-0D3239BE5881}" destId="{6187C99A-4712-463E-B38D-0D783DCC6CAF}" srcOrd="1" destOrd="0" presId="urn:microsoft.com/office/officeart/2005/8/layout/hProcess7"/>
    <dgm:cxn modelId="{81969601-A5A6-4E85-9682-D1078E66B754}" type="presParOf" srcId="{CABB0C62-D9A3-4C3A-BB06-0D3239BE5881}" destId="{544ABC2F-FB99-4C1B-B71B-DCA4827C17B1}" srcOrd="2" destOrd="0" presId="urn:microsoft.com/office/officeart/2005/8/layout/hProcess7"/>
    <dgm:cxn modelId="{28EFDE12-624B-42FC-92F7-8822B36D97F7}" type="presParOf" srcId="{CFA1C80E-0405-4055-9151-1CA8CC162E94}" destId="{CC7E2800-C2DF-4C44-8C15-9F267507299C}" srcOrd="1" destOrd="0" presId="urn:microsoft.com/office/officeart/2005/8/layout/hProcess7"/>
    <dgm:cxn modelId="{06F322AF-68A2-471B-A103-1CEE544A9F55}" type="presParOf" srcId="{CFA1C80E-0405-4055-9151-1CA8CC162E94}" destId="{43563FA0-7201-475F-9845-989D3FFDBA0B}" srcOrd="2" destOrd="0" presId="urn:microsoft.com/office/officeart/2005/8/layout/hProcess7"/>
    <dgm:cxn modelId="{40784468-E18B-4A79-84E3-C8BBEA2AE012}" type="presParOf" srcId="{43563FA0-7201-475F-9845-989D3FFDBA0B}" destId="{7649221D-75BF-477D-8B40-E0136D8BD8E3}" srcOrd="0" destOrd="0" presId="urn:microsoft.com/office/officeart/2005/8/layout/hProcess7"/>
    <dgm:cxn modelId="{167F71F9-1FD3-44AD-85E3-A2A02E82C4AB}" type="presParOf" srcId="{43563FA0-7201-475F-9845-989D3FFDBA0B}" destId="{E53C014A-BB55-40E5-8A7D-44EBE783DC29}" srcOrd="1" destOrd="0" presId="urn:microsoft.com/office/officeart/2005/8/layout/hProcess7"/>
    <dgm:cxn modelId="{5F4E7779-C71C-4EAD-95CF-55300606C01B}" type="presParOf" srcId="{43563FA0-7201-475F-9845-989D3FFDBA0B}" destId="{D6F980B6-4BC8-476C-8008-309E1E2C46C4}" srcOrd="2" destOrd="0" presId="urn:microsoft.com/office/officeart/2005/8/layout/hProcess7"/>
    <dgm:cxn modelId="{869AB4AD-D590-44CA-8AE0-6F94029EF038}" type="presParOf" srcId="{CFA1C80E-0405-4055-9151-1CA8CC162E94}" destId="{97637D4F-A9B3-4337-8087-00A4FE9259BC}" srcOrd="3" destOrd="0" presId="urn:microsoft.com/office/officeart/2005/8/layout/hProcess7"/>
    <dgm:cxn modelId="{6EFE87A3-08ED-4866-8F8D-2FA6D066EF2B}" type="presParOf" srcId="{CFA1C80E-0405-4055-9151-1CA8CC162E94}" destId="{90F6A5C0-B9A7-4BA6-8754-9DD6EDF70D18}" srcOrd="4" destOrd="0" presId="urn:microsoft.com/office/officeart/2005/8/layout/hProcess7"/>
    <dgm:cxn modelId="{3D5AB9CF-B73B-4CB3-A611-EF858CC903EE}" type="presParOf" srcId="{90F6A5C0-B9A7-4BA6-8754-9DD6EDF70D18}" destId="{2B4E5AF6-724B-444B-A209-D824778FF1F9}" srcOrd="0" destOrd="0" presId="urn:microsoft.com/office/officeart/2005/8/layout/hProcess7"/>
    <dgm:cxn modelId="{13FEF87E-AFF0-451D-97D6-F79C76B05500}" type="presParOf" srcId="{90F6A5C0-B9A7-4BA6-8754-9DD6EDF70D18}" destId="{D91CDCFD-B3F7-4D38-BC62-2555B1B3D6C5}" srcOrd="1" destOrd="0" presId="urn:microsoft.com/office/officeart/2005/8/layout/hProcess7"/>
    <dgm:cxn modelId="{7E6F877F-E172-4AC1-87DE-D9E5FC3CC755}" type="presParOf" srcId="{90F6A5C0-B9A7-4BA6-8754-9DD6EDF70D18}" destId="{80F38D17-A9C4-468C-9E40-EDAE75EDCB50}" srcOrd="2" destOrd="0" presId="urn:microsoft.com/office/officeart/2005/8/layout/hProcess7"/>
    <dgm:cxn modelId="{5CDE7BAC-44CB-4BDE-9E69-5E65D4F5E939}" type="presParOf" srcId="{CFA1C80E-0405-4055-9151-1CA8CC162E94}" destId="{2ECFF00F-8952-4D74-AB81-93224F72214B}" srcOrd="5" destOrd="0" presId="urn:microsoft.com/office/officeart/2005/8/layout/hProcess7"/>
    <dgm:cxn modelId="{284A0757-DDD9-40ED-A5DD-BB3C7B5DBCD9}" type="presParOf" srcId="{CFA1C80E-0405-4055-9151-1CA8CC162E94}" destId="{5A83D9C1-461D-4480-A14C-BEC44D2C752F}" srcOrd="6" destOrd="0" presId="urn:microsoft.com/office/officeart/2005/8/layout/hProcess7"/>
    <dgm:cxn modelId="{6FFB0C2C-B61A-4525-B4E4-D3265AB53732}" type="presParOf" srcId="{5A83D9C1-461D-4480-A14C-BEC44D2C752F}" destId="{C96731AC-974E-4DF8-99EF-57A7032FBEF3}" srcOrd="0" destOrd="0" presId="urn:microsoft.com/office/officeart/2005/8/layout/hProcess7"/>
    <dgm:cxn modelId="{BAA09265-A249-41D0-BB8C-A4CFD1DD4AEB}" type="presParOf" srcId="{5A83D9C1-461D-4480-A14C-BEC44D2C752F}" destId="{DF85AFD3-4BAC-4FC4-9714-48FE5DB3AC88}" srcOrd="1" destOrd="0" presId="urn:microsoft.com/office/officeart/2005/8/layout/hProcess7"/>
    <dgm:cxn modelId="{9CCA7294-63C1-494A-825D-FBA258765FDC}" type="presParOf" srcId="{5A83D9C1-461D-4480-A14C-BEC44D2C752F}" destId="{43DA4EE7-41FF-4043-8842-D8783C02FC7F}" srcOrd="2" destOrd="0" presId="urn:microsoft.com/office/officeart/2005/8/layout/hProcess7"/>
    <dgm:cxn modelId="{A4149C39-5C40-4407-96A3-AEE1D237BB16}" type="presParOf" srcId="{CFA1C80E-0405-4055-9151-1CA8CC162E94}" destId="{98F5BF21-29DE-4750-8DDF-E237738DFF5C}" srcOrd="7" destOrd="0" presId="urn:microsoft.com/office/officeart/2005/8/layout/hProcess7"/>
    <dgm:cxn modelId="{E967C294-982F-4290-AA30-BC96E5225369}" type="presParOf" srcId="{CFA1C80E-0405-4055-9151-1CA8CC162E94}" destId="{91910233-626F-47B5-80C9-F4F1EF23425C}" srcOrd="8" destOrd="0" presId="urn:microsoft.com/office/officeart/2005/8/layout/hProcess7"/>
    <dgm:cxn modelId="{82C1AF6C-7127-41D4-BFB2-06DA3AAD1563}" type="presParOf" srcId="{91910233-626F-47B5-80C9-F4F1EF23425C}" destId="{E9B22C97-3444-48BE-BD3C-DD30DEC36C23}" srcOrd="0" destOrd="0" presId="urn:microsoft.com/office/officeart/2005/8/layout/hProcess7"/>
    <dgm:cxn modelId="{217FC165-2664-4FBF-866D-44DBFC4AA394}" type="presParOf" srcId="{91910233-626F-47B5-80C9-F4F1EF23425C}" destId="{C6C6D34E-C93E-4435-BEB5-3BD42A9916DF}" srcOrd="1" destOrd="0" presId="urn:microsoft.com/office/officeart/2005/8/layout/hProcess7"/>
    <dgm:cxn modelId="{FC74E43B-5379-403B-8164-0DFF6C8D17E3}" type="presParOf" srcId="{91910233-626F-47B5-80C9-F4F1EF23425C}" destId="{D9A05AC8-3A60-4313-9CDD-344B4060ABC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F99A3-A932-45F5-AD99-6CE9FF72E667}" type="doc">
      <dgm:prSet loTypeId="urn:microsoft.com/office/officeart/2005/8/layout/chevron1" loCatId="process" qsTypeId="urn:microsoft.com/office/officeart/2005/8/quickstyle/3d2" qsCatId="3D" csTypeId="urn:microsoft.com/office/officeart/2005/8/colors/accent2_1" csCatId="accent2" phldr="1"/>
      <dgm:spPr/>
    </dgm:pt>
    <dgm:pt modelId="{D1FBA588-405A-4C7F-ADB1-A3C7C2918E0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Привлечение директоров,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заместителей директоров и других работников образовательных учреждений</a:t>
          </a:r>
          <a:r>
            <a:rPr lang="ru-RU" dirty="0" smtClean="0"/>
            <a:t>, </a:t>
          </a:r>
          <a:r>
            <a:rPr lang="ru-RU" dirty="0" smtClean="0">
              <a:solidFill>
                <a:srgbClr val="FF0000"/>
              </a:solidFill>
            </a:rPr>
            <a:t>кроме педагогических</a:t>
          </a:r>
          <a:endParaRPr lang="ru-RU" sz="1800" dirty="0"/>
        </a:p>
      </dgm:t>
    </dgm:pt>
    <dgm:pt modelId="{1379C568-DFF4-4CB6-8FBC-487723E2E98E}" type="parTrans" cxnId="{B5D4096A-0153-4265-89AE-CC7B329B3A4C}">
      <dgm:prSet/>
      <dgm:spPr/>
      <dgm:t>
        <a:bodyPr/>
        <a:lstStyle/>
        <a:p>
          <a:endParaRPr lang="ru-RU" sz="1800"/>
        </a:p>
      </dgm:t>
    </dgm:pt>
    <dgm:pt modelId="{16DBEB05-0D2F-4CC4-ACBB-7FDF0BD9336D}" type="sibTrans" cxnId="{B5D4096A-0153-4265-89AE-CC7B329B3A4C}">
      <dgm:prSet/>
      <dgm:spPr/>
      <dgm:t>
        <a:bodyPr/>
        <a:lstStyle/>
        <a:p>
          <a:endParaRPr lang="ru-RU" sz="1800"/>
        </a:p>
      </dgm:t>
    </dgm:pt>
    <dgm:pt modelId="{6E33168D-AC0D-48C2-A3F6-B774EC3F48B2}" type="pres">
      <dgm:prSet presAssocID="{94DF99A3-A932-45F5-AD99-6CE9FF72E667}" presName="Name0" presStyleCnt="0">
        <dgm:presLayoutVars>
          <dgm:dir/>
          <dgm:animLvl val="lvl"/>
          <dgm:resizeHandles val="exact"/>
        </dgm:presLayoutVars>
      </dgm:prSet>
      <dgm:spPr/>
    </dgm:pt>
    <dgm:pt modelId="{203ABEE6-7391-48BD-B2DE-7A317C52CEDF}" type="pres">
      <dgm:prSet presAssocID="{D1FBA588-405A-4C7F-ADB1-A3C7C2918E0A}" presName="parTxOnly" presStyleLbl="node1" presStyleIdx="0" presStyleCnt="1" custLinFactY="-115524" custLinFactNeighborX="4118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7383E-5E35-4A34-9644-95934D49B3D5}" type="presOf" srcId="{94DF99A3-A932-45F5-AD99-6CE9FF72E667}" destId="{6E33168D-AC0D-48C2-A3F6-B774EC3F48B2}" srcOrd="0" destOrd="0" presId="urn:microsoft.com/office/officeart/2005/8/layout/chevron1"/>
    <dgm:cxn modelId="{AF87D32A-0CAD-4044-8FBB-8D12CC5EF4B1}" type="presOf" srcId="{D1FBA588-405A-4C7F-ADB1-A3C7C2918E0A}" destId="{203ABEE6-7391-48BD-B2DE-7A317C52CEDF}" srcOrd="0" destOrd="0" presId="urn:microsoft.com/office/officeart/2005/8/layout/chevron1"/>
    <dgm:cxn modelId="{B5D4096A-0153-4265-89AE-CC7B329B3A4C}" srcId="{94DF99A3-A932-45F5-AD99-6CE9FF72E667}" destId="{D1FBA588-405A-4C7F-ADB1-A3C7C2918E0A}" srcOrd="0" destOrd="0" parTransId="{1379C568-DFF4-4CB6-8FBC-487723E2E98E}" sibTransId="{16DBEB05-0D2F-4CC4-ACBB-7FDF0BD9336D}"/>
    <dgm:cxn modelId="{43FF3262-36A6-441B-8069-34CD6601B56E}" type="presParOf" srcId="{6E33168D-AC0D-48C2-A3F6-B774EC3F48B2}" destId="{203ABEE6-7391-48BD-B2DE-7A317C52CED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5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5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6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4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6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2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4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8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8DA3-255B-429C-B629-6D5034458B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6C22-B5B9-4840-A827-825E71392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3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1700808"/>
            <a:ext cx="8229600" cy="2735263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работу 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подготовке и проведению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итоговой аттестации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образовательным программам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и среднего общего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 bwMode="auto">
          <a:xfrm>
            <a:off x="755650" y="5300663"/>
            <a:ext cx="8229600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Бакулина С.Ю., </a:t>
            </a: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министра</a:t>
            </a: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и науки Самарской области</a:t>
            </a: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мая 2020 года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7938"/>
            <a:ext cx="36639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7382"/>
            <a:ext cx="8568952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Предполагается ли расширение перечня категорий работников </a:t>
            </a:r>
            <a:r>
              <a:rPr lang="ru-RU" dirty="0" smtClean="0"/>
              <a:t>ППЭ? </a:t>
            </a:r>
          </a:p>
          <a:p>
            <a:pPr marL="719138" indent="-274638"/>
            <a:r>
              <a:rPr lang="ru-RU" dirty="0" smtClean="0"/>
              <a:t>специалисты </a:t>
            </a:r>
            <a:r>
              <a:rPr lang="ru-RU" dirty="0"/>
              <a:t>по проведению инструктажа и обеспечению лабораторных работ; </a:t>
            </a:r>
            <a:endParaRPr lang="ru-RU" dirty="0" smtClean="0"/>
          </a:p>
          <a:p>
            <a:pPr marL="719138" indent="-274638"/>
            <a:r>
              <a:rPr lang="ru-RU" dirty="0" smtClean="0"/>
              <a:t>экзаменаторы- </a:t>
            </a:r>
            <a:r>
              <a:rPr lang="ru-RU" dirty="0"/>
              <a:t>собеседники; </a:t>
            </a:r>
            <a:endParaRPr lang="ru-RU" dirty="0" smtClean="0"/>
          </a:p>
          <a:p>
            <a:pPr marL="719138" indent="-274638"/>
            <a:r>
              <a:rPr lang="ru-RU" dirty="0" smtClean="0"/>
              <a:t>эксперты</a:t>
            </a:r>
            <a:r>
              <a:rPr lang="ru-RU" dirty="0"/>
              <a:t>, оценивающие выполнение лабораторных работ по химии</a:t>
            </a:r>
            <a:r>
              <a:rPr lang="ru-RU" dirty="0" smtClean="0"/>
              <a:t>;</a:t>
            </a:r>
          </a:p>
          <a:p>
            <a:pPr marL="719138" indent="-274638"/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руководитель ППЭР (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на базе Тольятти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). </a:t>
            </a:r>
          </a:p>
          <a:p>
            <a:r>
              <a:rPr lang="ru-RU" dirty="0"/>
              <a:t>Будет ли производиться </a:t>
            </a:r>
            <a:r>
              <a:rPr lang="ru-RU" dirty="0" smtClean="0"/>
              <a:t>оплата специалистам</a:t>
            </a:r>
            <a:r>
              <a:rPr lang="ru-RU" dirty="0"/>
              <a:t>, которые не являются </a:t>
            </a:r>
            <a:r>
              <a:rPr lang="ru-RU" dirty="0" smtClean="0"/>
              <a:t>педагогическими работниками: </a:t>
            </a:r>
          </a:p>
          <a:p>
            <a:pPr marL="719138" indent="-274638"/>
            <a:r>
              <a:rPr lang="ru-RU" dirty="0" smtClean="0"/>
              <a:t>работникам и методистам РЦ, заместителям директоров;</a:t>
            </a:r>
            <a:r>
              <a:rPr lang="ru-RU" dirty="0"/>
              <a:t>  </a:t>
            </a:r>
            <a:endParaRPr lang="ru-RU" dirty="0" smtClean="0"/>
          </a:p>
          <a:p>
            <a:pPr marL="719138" indent="-274638"/>
            <a:r>
              <a:rPr lang="ru-RU" dirty="0" smtClean="0"/>
              <a:t>работникам </a:t>
            </a:r>
            <a:r>
              <a:rPr lang="ru-RU"/>
              <a:t>частных </a:t>
            </a:r>
            <a:r>
              <a:rPr lang="ru-RU" smtClean="0"/>
              <a:t>школ;</a:t>
            </a:r>
            <a:endParaRPr lang="ru-RU" dirty="0" smtClean="0"/>
          </a:p>
          <a:p>
            <a:pPr marL="719138" indent="-274638"/>
            <a:r>
              <a:rPr lang="ru-RU" dirty="0" smtClean="0"/>
              <a:t>лаборантам, техническим </a:t>
            </a:r>
            <a:r>
              <a:rPr lang="ru-RU" dirty="0"/>
              <a:t>специалистам</a:t>
            </a:r>
            <a:r>
              <a:rPr lang="ru-RU" dirty="0" smtClean="0"/>
              <a:t>.</a:t>
            </a:r>
          </a:p>
        </p:txBody>
      </p:sp>
      <p:grpSp>
        <p:nvGrpSpPr>
          <p:cNvPr id="13" name="Группа 58"/>
          <p:cNvGrpSpPr>
            <a:grpSpLocks/>
          </p:cNvGrpSpPr>
          <p:nvPr/>
        </p:nvGrpSpPr>
        <p:grpSpPr bwMode="auto">
          <a:xfrm>
            <a:off x="0" y="3177"/>
            <a:ext cx="9144000" cy="6854824"/>
            <a:chOff x="1" y="3664"/>
            <a:chExt cx="9144000" cy="6875601"/>
          </a:xfrm>
        </p:grpSpPr>
        <p:sp>
          <p:nvSpPr>
            <p:cNvPr id="14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 smtClean="0"/>
                <a:t>        Вопросы </a:t>
              </a:r>
              <a:endParaRPr lang="ru-RU" sz="2000" dirty="0"/>
            </a:p>
          </p:txBody>
        </p:sp>
        <p:grpSp>
          <p:nvGrpSpPr>
            <p:cNvPr id="15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7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1709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6469" y="808003"/>
            <a:ext cx="8451061" cy="604773"/>
          </a:xfrm>
        </p:spPr>
        <p:txBody>
          <a:bodyPr>
            <a:noAutofit/>
          </a:bodyPr>
          <a:lstStyle/>
          <a:p>
            <a:pPr lvl="0"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29.12.2012 № 273-ФЗ </a:t>
            </a:r>
            <a:r>
              <a:rPr lang="ru-RU" sz="1800" dirty="0"/>
              <a:t>(ред. от 03.07.2016)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образовании в Российской федерации»  </a:t>
            </a:r>
            <a:r>
              <a:rPr lang="ru-RU" sz="1800" dirty="0"/>
              <a:t>(с изм. и доп., вступ. в силу с 01.09.2016) (ст. 47, ч.9).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6" y="3236403"/>
            <a:ext cx="3964392" cy="2246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2187"/>
            <a:ext cx="3976221" cy="180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76221" cy="2480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Группа 58"/>
          <p:cNvGrpSpPr>
            <a:grpSpLocks/>
          </p:cNvGrpSpPr>
          <p:nvPr/>
        </p:nvGrpSpPr>
        <p:grpSpPr bwMode="auto">
          <a:xfrm>
            <a:off x="0" y="3177"/>
            <a:ext cx="9144000" cy="6854824"/>
            <a:chOff x="1" y="3664"/>
            <a:chExt cx="9144000" cy="6875601"/>
          </a:xfrm>
        </p:grpSpPr>
        <p:sp>
          <p:nvSpPr>
            <p:cNvPr id="9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 smtClean="0"/>
                <a:t>        Нормативные </a:t>
              </a:r>
              <a:r>
                <a:rPr lang="ru-RU" sz="2000" dirty="0"/>
                <a:t>правовые </a:t>
              </a:r>
              <a:r>
                <a:rPr lang="ru-RU" sz="2000" dirty="0" smtClean="0"/>
                <a:t>документы </a:t>
              </a:r>
              <a:endParaRPr lang="ru-RU" sz="2000" dirty="0"/>
            </a:p>
          </p:txBody>
        </p:sp>
        <p:grpSp>
          <p:nvGrpSpPr>
            <p:cNvPr id="10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11" name="Блок-схема: процесс 10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2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10" y="3861048"/>
            <a:ext cx="3988135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77" y="5661248"/>
            <a:ext cx="4038600" cy="1146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92080" y="5157192"/>
            <a:ext cx="20882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2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5"/>
          <a:stretch/>
        </p:blipFill>
        <p:spPr bwMode="auto">
          <a:xfrm>
            <a:off x="3851920" y="876201"/>
            <a:ext cx="5139487" cy="5737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8" y="876201"/>
            <a:ext cx="3521490" cy="388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58"/>
          <p:cNvGrpSpPr>
            <a:grpSpLocks/>
          </p:cNvGrpSpPr>
          <p:nvPr/>
        </p:nvGrpSpPr>
        <p:grpSpPr bwMode="auto">
          <a:xfrm>
            <a:off x="0" y="3177"/>
            <a:ext cx="9144000" cy="6854824"/>
            <a:chOff x="1" y="3664"/>
            <a:chExt cx="9144000" cy="6875601"/>
          </a:xfrm>
        </p:grpSpPr>
        <p:sp>
          <p:nvSpPr>
            <p:cNvPr id="11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2000" dirty="0" smtClean="0"/>
                <a:t>        Ведомости учета, утвержденные </a:t>
              </a:r>
              <a:r>
                <a:rPr lang="ru-RU" sz="2000" dirty="0"/>
                <a:t>приказом министерства от 07.05.2020 № </a:t>
              </a:r>
              <a:r>
                <a:rPr lang="ru-RU" sz="2000" dirty="0" smtClean="0"/>
                <a:t>225-од </a:t>
              </a:r>
              <a:endParaRPr lang="ru-RU" sz="2000" dirty="0"/>
            </a:p>
          </p:txBody>
        </p:sp>
        <p:grpSp>
          <p:nvGrpSpPr>
            <p:cNvPr id="12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4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9" name="Группа 18"/>
          <p:cNvGrpSpPr/>
          <p:nvPr/>
        </p:nvGrpSpPr>
        <p:grpSpPr>
          <a:xfrm>
            <a:off x="106334" y="4990014"/>
            <a:ext cx="4167161" cy="720080"/>
            <a:chOff x="0" y="0"/>
            <a:chExt cx="6569969" cy="47933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Нашивка 19"/>
            <p:cNvSpPr/>
            <p:nvPr/>
          </p:nvSpPr>
          <p:spPr>
            <a:xfrm>
              <a:off x="0" y="0"/>
              <a:ext cx="6569969" cy="479332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239666" y="0"/>
              <a:ext cx="6090637" cy="479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Форму заполняет 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ответственный работник в ППЭ или ППК в ППЭР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7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5" y="836712"/>
            <a:ext cx="5376689" cy="2963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43" y="3378016"/>
            <a:ext cx="4777195" cy="314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Группа 58"/>
          <p:cNvGrpSpPr>
            <a:grpSpLocks/>
          </p:cNvGrpSpPr>
          <p:nvPr/>
        </p:nvGrpSpPr>
        <p:grpSpPr bwMode="auto">
          <a:xfrm>
            <a:off x="0" y="3177"/>
            <a:ext cx="9144000" cy="6854824"/>
            <a:chOff x="1" y="3664"/>
            <a:chExt cx="9144000" cy="6875601"/>
          </a:xfrm>
        </p:grpSpPr>
        <p:sp>
          <p:nvSpPr>
            <p:cNvPr id="1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2000" dirty="0" smtClean="0"/>
                <a:t>        Ведомости учета, утвержденные </a:t>
              </a:r>
              <a:r>
                <a:rPr lang="ru-RU" sz="2000" dirty="0"/>
                <a:t>приказом министерства от 07.05.2020 № </a:t>
              </a:r>
              <a:r>
                <a:rPr lang="ru-RU" sz="2000" dirty="0" smtClean="0"/>
                <a:t>225-од </a:t>
              </a:r>
              <a:endParaRPr lang="ru-RU" sz="2000" dirty="0"/>
            </a:p>
          </p:txBody>
        </p:sp>
        <p:grpSp>
          <p:nvGrpSpPr>
            <p:cNvPr id="18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19" name="Блок-схема: процесс 18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0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21" name="Полилиния 20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4" name="Группа 23"/>
          <p:cNvGrpSpPr/>
          <p:nvPr/>
        </p:nvGrpSpPr>
        <p:grpSpPr>
          <a:xfrm>
            <a:off x="188814" y="5373216"/>
            <a:ext cx="4167161" cy="720080"/>
            <a:chOff x="0" y="0"/>
            <a:chExt cx="6569969" cy="47933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Нашивка 24"/>
            <p:cNvSpPr/>
            <p:nvPr/>
          </p:nvSpPr>
          <p:spPr>
            <a:xfrm>
              <a:off x="0" y="0"/>
              <a:ext cx="6569969" cy="479332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239666" y="0"/>
              <a:ext cx="6090637" cy="479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Форму заполняет ответственный работник 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ППЭ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5000525" y="1958559"/>
            <a:ext cx="4167161" cy="720080"/>
            <a:chOff x="0" y="0"/>
            <a:chExt cx="6569969" cy="47933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Нашивка 27"/>
            <p:cNvSpPr/>
            <p:nvPr/>
          </p:nvSpPr>
          <p:spPr>
            <a:xfrm>
              <a:off x="0" y="0"/>
              <a:ext cx="6569969" cy="479332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Нашивка 4"/>
            <p:cNvSpPr/>
            <p:nvPr/>
          </p:nvSpPr>
          <p:spPr>
            <a:xfrm rot="10800000">
              <a:off x="239666" y="0"/>
              <a:ext cx="6090637" cy="479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Форму заполняет ответственный работник 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ОО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0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0244"/>
            <a:ext cx="2439168" cy="2106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266" y="5786680"/>
            <a:ext cx="377991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Памятка</a:t>
            </a: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 реализации Постановления Правительства Самарской области от 22.05.2019 № 336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2416" y="4400323"/>
            <a:ext cx="3779912" cy="784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Письмо министерства образования и науки Самарской области от 30.05.2019 № МО-16-09-01 / 532-ТУ</a:t>
            </a:r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45645" y="908720"/>
            <a:ext cx="1159718" cy="968009"/>
            <a:chOff x="899592" y="548680"/>
            <a:chExt cx="1159718" cy="96800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548680"/>
              <a:ext cx="1159718" cy="968009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903966" y="993469"/>
              <a:ext cx="115534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директор </a:t>
              </a:r>
            </a:p>
            <a:p>
              <a:pPr algn="ctr"/>
              <a:r>
                <a:rPr lang="ru-RU" sz="1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школы</a:t>
              </a:r>
              <a:endParaRPr lang="ru-RU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211960" y="2996952"/>
            <a:ext cx="4608512" cy="36240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</a:t>
            </a:r>
            <a:r>
              <a:rPr lang="ru-RU" sz="850" dirty="0" smtClean="0"/>
              <a:t> приказа:</a:t>
            </a:r>
          </a:p>
          <a:p>
            <a:pPr indent="355600" algn="just"/>
            <a:r>
              <a:rPr lang="ru-RU" sz="850" dirty="0" smtClean="0"/>
              <a:t>В </a:t>
            </a:r>
            <a:r>
              <a:rPr lang="ru-RU" sz="850" dirty="0"/>
              <a:t>связи с привлечением к подготовке и проведению государственной итоговой </a:t>
            </a:r>
            <a:r>
              <a:rPr lang="ru-RU" sz="850" dirty="0" smtClean="0"/>
              <a:t>аттестации </a:t>
            </a:r>
            <a:r>
              <a:rPr lang="ru-RU" sz="850" dirty="0"/>
              <a:t>по образовательным программам основного общего и среднего </a:t>
            </a:r>
            <a:r>
              <a:rPr lang="ru-RU" sz="850" dirty="0" smtClean="0"/>
              <a:t>общего </a:t>
            </a:r>
            <a:r>
              <a:rPr lang="ru-RU" sz="850" dirty="0"/>
              <a:t>образования (далее - ГИА) согласно ч. 1 ст. 170 ТК РФ, п. 9 ст. 47 Федерального закона от 29.12.2012 </a:t>
            </a:r>
            <a:r>
              <a:rPr lang="en-US" sz="850" dirty="0"/>
              <a:t>N </a:t>
            </a:r>
            <a:r>
              <a:rPr lang="ru-RU" sz="850" dirty="0"/>
              <a:t>273-ФЗ «Об образовании в Российской Федерации», п.9.5.2 Соглашения по социально-трудовым вопросам работников образования и науки Самарской области на 2018-2020 годы </a:t>
            </a:r>
            <a:r>
              <a:rPr lang="ru-RU" sz="850" b="1" dirty="0" smtClean="0"/>
              <a:t>ПРИКАЗЫВАЮ:</a:t>
            </a:r>
            <a:endParaRPr lang="ru-RU" sz="850" dirty="0"/>
          </a:p>
          <a:p>
            <a:pPr lvl="0" indent="355600" algn="just"/>
            <a:r>
              <a:rPr lang="ru-RU" sz="850" dirty="0" smtClean="0"/>
              <a:t>1. </a:t>
            </a:r>
            <a:r>
              <a:rPr lang="ru-RU" sz="850" dirty="0"/>
              <a:t>Освободить Иванову М.И., учителя математики, от работы с сохранением за ней места работы (должности), средней заработной платы на время выполнения ею работ подготовке и проведению ГИА с ______________  по ______________ .</a:t>
            </a:r>
          </a:p>
          <a:p>
            <a:pPr lvl="0" indent="355600" algn="just"/>
            <a:r>
              <a:rPr lang="ru-RU" sz="850" dirty="0"/>
              <a:t>2. Направить Иванову М.И., учителя математики, с ______________ по ______________ в пункт проведения экзамена, расположенный по адресу</a:t>
            </a:r>
            <a:r>
              <a:rPr lang="ru-RU" sz="850" dirty="0" smtClean="0"/>
              <a:t>:____________________________________________________, </a:t>
            </a:r>
            <a:r>
              <a:rPr lang="ru-RU" sz="850" dirty="0"/>
              <a:t>в качестве _____________________________ .</a:t>
            </a:r>
          </a:p>
          <a:p>
            <a:pPr indent="355600" algn="just"/>
            <a:endParaRPr lang="ru-RU" sz="850" dirty="0"/>
          </a:p>
          <a:p>
            <a:pPr lvl="0" indent="355600" algn="just"/>
            <a:r>
              <a:rPr lang="ru-RU" sz="850" dirty="0"/>
              <a:t>3. Произвести Ивановой М.И., учителю математики, компенсацию за работу по подготовке и проведению ГИА и в соответствии с пунктами 6,7 Порядка выплаты и размера компенсации за работу по </a:t>
            </a:r>
            <a:r>
              <a:rPr lang="ru-RU" sz="850" dirty="0" smtClean="0"/>
              <a:t>подготовке </a:t>
            </a:r>
            <a:r>
              <a:rPr lang="ru-RU" sz="850" dirty="0"/>
              <a:t>и проведению государственной итоговой аттестации по образовательным программам основного общего и среднего общего образования, выплачиваемой педагогическим работникам образовательных учреждений, участвующим по решению уполномоченных органов исполнительной власти Самарской области в проведении государственной итоговой аттестации, утвержденных постановлением Правительства Самарской области от 22.05.2019 № 336 за счет средств ассигнований областного бюджета, выделенных на проведение ГИА.</a:t>
            </a:r>
          </a:p>
          <a:p>
            <a:pPr indent="355600" algn="just"/>
            <a:r>
              <a:rPr lang="ru-RU" sz="850" dirty="0"/>
              <a:t>Основание: приказ министерства образования и науки Самарской области (</a:t>
            </a:r>
            <a:r>
              <a:rPr lang="ru-RU" sz="850" dirty="0" smtClean="0"/>
              <a:t>или территориального </a:t>
            </a:r>
            <a:r>
              <a:rPr lang="ru-RU" sz="850" dirty="0"/>
              <a:t>управления ) </a:t>
            </a:r>
            <a:r>
              <a:rPr lang="ru-RU" sz="850" dirty="0" smtClean="0"/>
              <a:t>от__________ № __ «</a:t>
            </a:r>
            <a:r>
              <a:rPr lang="ru-RU" sz="850" dirty="0"/>
              <a:t>Об </a:t>
            </a:r>
            <a:r>
              <a:rPr lang="ru-RU" sz="850" dirty="0" smtClean="0"/>
              <a:t>утверждении Состава _____________________» </a:t>
            </a:r>
            <a:r>
              <a:rPr lang="ru-RU" sz="850" dirty="0"/>
              <a:t>и информация о дате и месте проведения ЕГЭ</a:t>
            </a:r>
            <a:r>
              <a:rPr lang="ru-RU" sz="850" dirty="0" smtClean="0"/>
              <a:t>.</a:t>
            </a:r>
            <a:endParaRPr lang="ru-RU" sz="85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78442046"/>
              </p:ext>
            </p:extLst>
          </p:nvPr>
        </p:nvGraphicFramePr>
        <p:xfrm>
          <a:off x="1619672" y="820936"/>
          <a:ext cx="609600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Группа 58"/>
          <p:cNvGrpSpPr>
            <a:grpSpLocks/>
          </p:cNvGrpSpPr>
          <p:nvPr/>
        </p:nvGrpSpPr>
        <p:grpSpPr bwMode="auto">
          <a:xfrm>
            <a:off x="0" y="3177"/>
            <a:ext cx="9144000" cy="6854824"/>
            <a:chOff x="1" y="3664"/>
            <a:chExt cx="9144000" cy="6875601"/>
          </a:xfrm>
        </p:grpSpPr>
        <p:sp>
          <p:nvSpPr>
            <p:cNvPr id="1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2000" dirty="0" smtClean="0"/>
                <a:t> </a:t>
              </a:r>
              <a:r>
                <a:rPr lang="ru-RU" sz="2000" dirty="0"/>
                <a:t>Для 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ПЕДАГОГИЧЕСКИХ РАБОТНИКОВ </a:t>
              </a:r>
              <a:r>
                <a:rPr lang="ru-RU" sz="2000" dirty="0"/>
                <a:t>ОО</a:t>
              </a:r>
            </a:p>
          </p:txBody>
        </p:sp>
        <p:grpSp>
          <p:nvGrpSpPr>
            <p:cNvPr id="18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19" name="Блок-схема: процесс 18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0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21" name="Полилиния 20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320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42229" y="777563"/>
            <a:ext cx="1584176" cy="1613740"/>
            <a:chOff x="388509" y="476672"/>
            <a:chExt cx="1584176" cy="16137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14" y="973047"/>
              <a:ext cx="1562271" cy="111736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88509" y="476672"/>
              <a:ext cx="1584176" cy="6037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Руководитель ППЭ</a:t>
              </a:r>
              <a:endParaRPr lang="ru-RU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051720" y="764704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Руководитель ППЭ (руководитель РЦОИ) </a:t>
            </a:r>
            <a:r>
              <a:rPr lang="ru-RU" dirty="0" smtClean="0"/>
              <a:t>определяет </a:t>
            </a:r>
            <a:r>
              <a:rPr lang="ru-RU" dirty="0" smtClean="0">
                <a:solidFill>
                  <a:srgbClr val="FF0000"/>
                </a:solidFill>
              </a:rPr>
              <a:t>ОТВЕТСТВЕННОГО </a:t>
            </a:r>
            <a:r>
              <a:rPr lang="ru-RU" dirty="0"/>
              <a:t>за </a:t>
            </a:r>
            <a:r>
              <a:rPr lang="ru-RU" dirty="0" smtClean="0">
                <a:solidFill>
                  <a:srgbClr val="FF0000"/>
                </a:solidFill>
              </a:rPr>
              <a:t>РЕГИСТРАЦИЮ</a:t>
            </a:r>
            <a:r>
              <a:rPr lang="ru-RU" dirty="0" smtClean="0"/>
              <a:t> работников ППЭ/ППЭР 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ЗАПОЛНЕНИЕ ВЕДОМОСТИ </a:t>
            </a:r>
            <a:r>
              <a:rPr lang="ru-RU" dirty="0" smtClean="0"/>
              <a:t>учета </a:t>
            </a:r>
            <a:r>
              <a:rPr lang="ru-RU" dirty="0"/>
              <a:t>дней участия педагогического работника в подготовке и проведении ГИА в </a:t>
            </a:r>
            <a:r>
              <a:rPr lang="ru-RU" dirty="0" smtClean="0"/>
              <a:t>2020 </a:t>
            </a:r>
            <a:r>
              <a:rPr lang="ru-RU" dirty="0"/>
              <a:t>году (форма №</a:t>
            </a:r>
            <a:r>
              <a:rPr lang="ru-RU" dirty="0" smtClean="0"/>
              <a:t>1)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И ЖУРНАЛА </a:t>
            </a:r>
            <a:r>
              <a:rPr lang="ru-RU" dirty="0"/>
              <a:t>учета дней участия педагогических работников в подготовке и проведении государственной итоговой аттестации, осуществляемого руководителем ППЭ/ППЭР, в </a:t>
            </a:r>
            <a:r>
              <a:rPr lang="ru-RU" dirty="0" smtClean="0"/>
              <a:t>2020 </a:t>
            </a:r>
            <a:r>
              <a:rPr lang="ru-RU" dirty="0"/>
              <a:t>году </a:t>
            </a:r>
            <a:r>
              <a:rPr lang="ru-RU" dirty="0" smtClean="0"/>
              <a:t>(форма 3).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7499" y="422108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ППЭ / эксперт ППЭР обязан: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1</a:t>
            </a:r>
            <a:r>
              <a:rPr lang="ru-RU" dirty="0" smtClean="0"/>
              <a:t>)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дни работы на </a:t>
            </a:r>
            <a:r>
              <a:rPr lang="ru-RU" dirty="0" smtClean="0"/>
              <a:t>ППЭ/ППЭР </a:t>
            </a:r>
            <a:r>
              <a:rPr lang="ru-RU" dirty="0"/>
              <a:t>отмечать у ответственного в </a:t>
            </a:r>
            <a:r>
              <a:rPr lang="ru-RU" dirty="0" smtClean="0"/>
              <a:t>ППЭ/ППЭР </a:t>
            </a:r>
            <a:r>
              <a:rPr lang="ru-RU" dirty="0"/>
              <a:t>за регистрацию время </a:t>
            </a:r>
            <a:r>
              <a:rPr lang="ru-RU" dirty="0" smtClean="0"/>
              <a:t>прибытия(начало </a:t>
            </a:r>
            <a:r>
              <a:rPr lang="ru-RU" dirty="0"/>
              <a:t>работы) и ухода (окончание работы) с </a:t>
            </a:r>
            <a:r>
              <a:rPr lang="ru-RU" dirty="0" smtClean="0"/>
              <a:t>ППЭ/ППЭР </a:t>
            </a:r>
            <a:r>
              <a:rPr lang="ru-RU" dirty="0"/>
              <a:t>в ведомости.</a:t>
            </a:r>
          </a:p>
          <a:p>
            <a:r>
              <a:rPr lang="ru-RU" dirty="0"/>
              <a:t>2) П</a:t>
            </a:r>
            <a:r>
              <a:rPr lang="ru-RU" dirty="0" smtClean="0"/>
              <a:t>о </a:t>
            </a:r>
            <a:r>
              <a:rPr lang="ru-RU" dirty="0"/>
              <a:t>окончании ГИА передать ведомость в образовательную организацию по основному месту работы для регистрации его как входящего документа.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499" y="2876743"/>
            <a:ext cx="8564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работников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ППЭ/ППЭР обязан:</a:t>
            </a:r>
          </a:p>
          <a:p>
            <a:r>
              <a:rPr lang="ru-RU" dirty="0" smtClean="0"/>
              <a:t>1) Заполнить </a:t>
            </a:r>
            <a:r>
              <a:rPr lang="ru-RU" dirty="0"/>
              <a:t>ведомость </a:t>
            </a:r>
            <a:r>
              <a:rPr lang="ru-RU" dirty="0" smtClean="0"/>
              <a:t>(форма 1) и </a:t>
            </a:r>
            <a:r>
              <a:rPr lang="ru-RU" dirty="0"/>
              <a:t>журнал, заверить время прибытия и ухода работника </a:t>
            </a:r>
            <a:r>
              <a:rPr lang="ru-RU" dirty="0" smtClean="0"/>
              <a:t>ППЭ/ППЭР </a:t>
            </a:r>
            <a:r>
              <a:rPr lang="ru-RU" dirty="0"/>
              <a:t>личной </a:t>
            </a:r>
            <a:r>
              <a:rPr lang="ru-RU" dirty="0" smtClean="0"/>
              <a:t>подписью.</a:t>
            </a:r>
            <a:endParaRPr lang="ru-RU" dirty="0"/>
          </a:p>
          <a:p>
            <a:r>
              <a:rPr lang="ru-RU" dirty="0" smtClean="0"/>
              <a:t>2) Передать </a:t>
            </a:r>
            <a:r>
              <a:rPr lang="ru-RU" dirty="0"/>
              <a:t>журнал руководителю </a:t>
            </a:r>
            <a:r>
              <a:rPr lang="ru-RU" dirty="0" smtClean="0"/>
              <a:t>ППЭ (РЦОИ) </a:t>
            </a:r>
            <a:r>
              <a:rPr lang="ru-RU" dirty="0"/>
              <a:t>по окончании </a:t>
            </a:r>
            <a:r>
              <a:rPr lang="ru-RU" dirty="0" smtClean="0"/>
              <a:t>экзаменационного дня.</a:t>
            </a:r>
            <a:endParaRPr lang="ru-RU" dirty="0"/>
          </a:p>
        </p:txBody>
      </p:sp>
      <p:grpSp>
        <p:nvGrpSpPr>
          <p:cNvPr id="12" name="Группа 58"/>
          <p:cNvGrpSpPr>
            <a:grpSpLocks/>
          </p:cNvGrpSpPr>
          <p:nvPr/>
        </p:nvGrpSpPr>
        <p:grpSpPr bwMode="auto">
          <a:xfrm>
            <a:off x="0" y="3177"/>
            <a:ext cx="9144000" cy="6854824"/>
            <a:chOff x="1" y="3664"/>
            <a:chExt cx="9144000" cy="6875601"/>
          </a:xfrm>
        </p:grpSpPr>
        <p:sp>
          <p:nvSpPr>
            <p:cNvPr id="1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2000" dirty="0" smtClean="0"/>
                <a:t> </a:t>
              </a:r>
              <a:r>
                <a:rPr lang="ru-RU" sz="2000" dirty="0"/>
                <a:t>Для 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ПЕДАГОГИЧЕСКИХ РАБОТНИКОВ </a:t>
              </a:r>
              <a:r>
                <a:rPr lang="ru-RU" sz="2000" dirty="0"/>
                <a:t>ОО</a:t>
              </a:r>
            </a:p>
          </p:txBody>
        </p:sp>
        <p:grpSp>
          <p:nvGrpSpPr>
            <p:cNvPr id="1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15" name="Блок-схема: процесс 1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145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158" y="908720"/>
            <a:ext cx="46898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РЦОИ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обеспечивает председателей ПК и экспертов </a:t>
            </a:r>
            <a:r>
              <a:rPr lang="ru-RU" dirty="0"/>
              <a:t>ППЭР </a:t>
            </a:r>
            <a:r>
              <a:rPr lang="ru-RU" dirty="0" smtClean="0"/>
              <a:t>ведомостью (</a:t>
            </a:r>
            <a:r>
              <a:rPr lang="ru-RU" dirty="0"/>
              <a:t>форма </a:t>
            </a:r>
            <a:r>
              <a:rPr lang="ru-RU" dirty="0" smtClean="0"/>
              <a:t>1).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РЦОИ </a:t>
            </a:r>
            <a:r>
              <a:rPr lang="ru-RU" dirty="0" smtClean="0"/>
              <a:t>отмечает </a:t>
            </a:r>
            <a:r>
              <a:rPr lang="ru-RU" dirty="0"/>
              <a:t>в </a:t>
            </a:r>
            <a:r>
              <a:rPr lang="ru-RU" dirty="0" smtClean="0"/>
              <a:t>ведомости время </a:t>
            </a:r>
            <a:r>
              <a:rPr lang="ru-RU" dirty="0"/>
              <a:t>прибытия(начало работы) и ухода (окончание работы) председателей ПК</a:t>
            </a:r>
            <a:r>
              <a:rPr lang="ru-RU" dirty="0" smtClean="0"/>
              <a:t> в ППЭР.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отмечает </a:t>
            </a:r>
            <a:r>
              <a:rPr lang="ru-RU" dirty="0"/>
              <a:t>время в </a:t>
            </a:r>
            <a:r>
              <a:rPr lang="ru-RU" dirty="0" smtClean="0"/>
              <a:t>ведомости прибытия(начало </a:t>
            </a:r>
            <a:r>
              <a:rPr lang="ru-RU" dirty="0"/>
              <a:t>работы) и ухода (окончание работы) эксперта с </a:t>
            </a:r>
            <a:r>
              <a:rPr lang="ru-RU" dirty="0" smtClean="0"/>
              <a:t>ППЭР.</a:t>
            </a:r>
          </a:p>
          <a:p>
            <a:endParaRPr lang="ru-RU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Председатель </a:t>
            </a:r>
            <a:r>
              <a:rPr lang="ru-RU" dirty="0"/>
              <a:t>ПК и </a:t>
            </a:r>
            <a:r>
              <a:rPr lang="ru-RU" dirty="0" smtClean="0"/>
              <a:t>эксперт ПК </a:t>
            </a:r>
            <a:r>
              <a:rPr lang="ru-RU" dirty="0"/>
              <a:t>(работники </a:t>
            </a:r>
            <a:r>
              <a:rPr lang="ru-RU" dirty="0" smtClean="0"/>
              <a:t>вузов!) по </a:t>
            </a:r>
            <a:r>
              <a:rPr lang="ru-RU" dirty="0"/>
              <a:t>окончании ГИА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передают ведомость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(форма 1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Самарское </a:t>
            </a:r>
            <a:r>
              <a:rPr lang="ru-RU" dirty="0"/>
              <a:t>управление министерства </a:t>
            </a:r>
            <a:r>
              <a:rPr lang="ru-RU" dirty="0" smtClean="0"/>
              <a:t>для </a:t>
            </a:r>
            <a:r>
              <a:rPr lang="ru-RU" dirty="0"/>
              <a:t>регистрации его как входящего </a:t>
            </a:r>
            <a:r>
              <a:rPr lang="ru-RU" dirty="0" smtClean="0"/>
              <a:t>документа.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18" y="4720728"/>
            <a:ext cx="3426473" cy="158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18" y="962826"/>
            <a:ext cx="3426473" cy="361830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0" y="3177"/>
            <a:ext cx="9144000" cy="6854824"/>
            <a:chOff x="1" y="3664"/>
            <a:chExt cx="9144000" cy="6875601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 smtClean="0"/>
                <a:t>  Для п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редседателей 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ПК и 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экспертов ПК </a:t>
              </a:r>
              <a:r>
                <a:rPr lang="ru-RU" sz="2000" dirty="0"/>
                <a:t>(</a:t>
              </a:r>
              <a:r>
                <a:rPr lang="ru-RU" sz="2000" dirty="0" smtClean="0"/>
                <a:t>работников </a:t>
              </a:r>
              <a:r>
                <a:rPr lang="ru-RU" sz="2000" dirty="0"/>
                <a:t>вузов</a:t>
              </a:r>
              <a:r>
                <a:rPr lang="ru-RU" sz="2000" dirty="0" smtClean="0"/>
                <a:t>)</a:t>
              </a:r>
              <a:endParaRPr lang="ru-RU" sz="2000" dirty="0"/>
            </a:p>
          </p:txBody>
        </p:sp>
        <p:grpSp>
          <p:nvGrpSpPr>
            <p:cNvPr id="8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9" name="Блок-схема: процесс 8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8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00808"/>
            <a:ext cx="88351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Внести изменения в трудовые договоры</a:t>
            </a:r>
            <a:r>
              <a:rPr lang="ru-RU" sz="1600" dirty="0"/>
              <a:t>, заключенные с руководителями ОО.</a:t>
            </a:r>
          </a:p>
          <a:p>
            <a:pPr indent="355600"/>
            <a:r>
              <a:rPr lang="ru-RU" sz="1600" dirty="0"/>
              <a:t>Раздел «Работодатель имеет право» трудового договора дополнить словами:</a:t>
            </a:r>
          </a:p>
          <a:p>
            <a:pPr indent="355600"/>
            <a:r>
              <a:rPr lang="ru-RU" sz="1600" dirty="0"/>
              <a:t>«привлекать к участию в подготовке и проведению государственной итоговой аттестации по образовательным программам основного общего и среднего общего образования».</a:t>
            </a:r>
          </a:p>
          <a:p>
            <a:pPr indent="355600"/>
            <a:r>
              <a:rPr lang="ru-RU" sz="1600" dirty="0" smtClean="0"/>
              <a:t>Раздел </a:t>
            </a:r>
            <a:r>
              <a:rPr lang="ru-RU" sz="1600" dirty="0"/>
              <a:t>«Работодатель обязан» трудового договора дополнить словами:</a:t>
            </a:r>
          </a:p>
          <a:p>
            <a:pPr indent="355600"/>
            <a:r>
              <a:rPr lang="ru-RU" sz="1600" dirty="0"/>
              <a:t>«устанавливать доплату за участие в подготовке и проведении государственной итоговой аттестации по образовательным программам основного общего и среднего общего образования».</a:t>
            </a:r>
          </a:p>
          <a:p>
            <a:pPr indent="355600"/>
            <a:r>
              <a:rPr lang="ru-RU" sz="1600" dirty="0"/>
              <a:t>При установлении размера доплаты предлагаем руководствоваться пунктами 6</a:t>
            </a:r>
            <a:r>
              <a:rPr lang="ru-RU" sz="1600" dirty="0" smtClean="0"/>
              <a:t>, 7 </a:t>
            </a:r>
            <a:r>
              <a:rPr lang="ru-RU" sz="1600" dirty="0"/>
              <a:t>Порядка выплаты и размера компенсации за работу по подготовке и проведению </a:t>
            </a:r>
            <a:r>
              <a:rPr lang="ru-RU" sz="1600" dirty="0" smtClean="0"/>
              <a:t>ГИА по </a:t>
            </a:r>
            <a:r>
              <a:rPr lang="ru-RU" sz="1600" dirty="0"/>
              <a:t>образовательным программам основного общего и среднего общего образования, выплачиваемой педагогическим работникам образовательных учреждений, участвующим по решению уполномоченных органов исполнительной власти Самарской области в проведении государственной итоговой </a:t>
            </a:r>
            <a:r>
              <a:rPr lang="ru-RU" sz="1600" dirty="0" smtClean="0"/>
              <a:t>аттестации (постановление </a:t>
            </a:r>
            <a:r>
              <a:rPr lang="ru-RU" sz="1600" dirty="0"/>
              <a:t>Правительства Самарской области от 22.05.2019 № </a:t>
            </a:r>
            <a:r>
              <a:rPr lang="ru-RU" sz="1600" dirty="0" smtClean="0"/>
              <a:t>336).</a:t>
            </a:r>
            <a:endParaRPr lang="ru-RU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21" y="4675090"/>
            <a:ext cx="3521245" cy="1874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13509" y="5764243"/>
            <a:ext cx="3779912" cy="7849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Письмо министерства образования и науки Самарской области от 30.06.2019 № МО-16-09-01 / 533-ТУ</a:t>
            </a:r>
            <a:endParaRPr lang="ru-RU" sz="16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52122369"/>
              </p:ext>
            </p:extLst>
          </p:nvPr>
        </p:nvGraphicFramePr>
        <p:xfrm>
          <a:off x="35496" y="836712"/>
          <a:ext cx="842493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58"/>
          <p:cNvGrpSpPr>
            <a:grpSpLocks/>
          </p:cNvGrpSpPr>
          <p:nvPr/>
        </p:nvGrpSpPr>
        <p:grpSpPr bwMode="auto">
          <a:xfrm>
            <a:off x="0" y="3177"/>
            <a:ext cx="9144000" cy="6854824"/>
            <a:chOff x="1" y="3664"/>
            <a:chExt cx="9144000" cy="6875601"/>
          </a:xfrm>
        </p:grpSpPr>
        <p:sp>
          <p:nvSpPr>
            <p:cNvPr id="12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spcAft>
                  <a:spcPts val="0"/>
                </a:spcAft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Для иных работников ОО</a:t>
              </a:r>
              <a:r>
                <a:rPr lang="ru-RU" sz="2000" dirty="0" smtClean="0"/>
                <a:t>, </a:t>
              </a:r>
              <a:r>
                <a:rPr lang="ru-RU" sz="2000" dirty="0" smtClean="0">
                  <a:solidFill>
                    <a:srgbClr val="FF0000"/>
                  </a:solidFill>
                </a:rPr>
                <a:t>кроме </a:t>
              </a:r>
              <a:r>
                <a:rPr lang="ru-RU" sz="2000" dirty="0">
                  <a:solidFill>
                    <a:srgbClr val="FF0000"/>
                  </a:solidFill>
                </a:rPr>
                <a:t>педагогических</a:t>
              </a:r>
              <a:endParaRPr lang="ru-RU" sz="2000" dirty="0"/>
            </a:p>
          </p:txBody>
        </p:sp>
        <p:grpSp>
          <p:nvGrpSpPr>
            <p:cNvPr id="13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14" name="Блок-схема: процесс 13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5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16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929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 Оплата за работу  по подготовке и проведению  государственной итоговой аттестации  по образовательным программам  основного общего и среднего общего образования  </vt:lpstr>
      <vt:lpstr>Презентация PowerPoint</vt:lpstr>
      <vt:lpstr>Федеральный закон от 29.12.2012 № 273-ФЗ (ред. от 03.07.2016) «Об образовании в Российской федерации»  (с изм. и доп., вступ. в силу с 01.09.2016) (ст. 47, ч.9).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Пискеева</dc:creator>
  <cp:lastModifiedBy>NATA</cp:lastModifiedBy>
  <cp:revision>45</cp:revision>
  <dcterms:created xsi:type="dcterms:W3CDTF">2020-05-06T09:52:05Z</dcterms:created>
  <dcterms:modified xsi:type="dcterms:W3CDTF">2020-05-29T07:47:26Z</dcterms:modified>
</cp:coreProperties>
</file>