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288" r:id="rId3"/>
    <p:sldId id="266" r:id="rId4"/>
    <p:sldId id="277" r:id="rId5"/>
    <p:sldId id="276" r:id="rId6"/>
    <p:sldId id="289" r:id="rId7"/>
    <p:sldId id="275" r:id="rId8"/>
    <p:sldId id="279" r:id="rId9"/>
    <p:sldId id="280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271" autoAdjust="0"/>
  </p:normalViewPr>
  <p:slideViewPr>
    <p:cSldViewPr snapToGrid="0">
      <p:cViewPr varScale="1">
        <p:scale>
          <a:sx n="80" d="100"/>
          <a:sy n="80" d="100"/>
        </p:scale>
        <p:origin x="-96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1D7E2-9787-4D07-ACFD-4080BB703915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FD28F-CE97-4554-8730-3FCEA6FD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728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FD28F-CE97-4554-8730-3FCEA6FD13D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5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BFA2BF-E735-49AE-A774-EB393E188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70AC3D0-CDBD-4E3F-BBED-A249C014F0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C55C2E4-EC9C-47D1-88D3-66D844130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7AA8-2871-4D68-96C3-2DB2BCE1892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4429F6-9C4D-4482-8E06-B424BD629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7A46739-C4AB-4E19-BCDF-CEA5064E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7135-11A6-42EE-9A98-80E7873C8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02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4364AB-D54A-43C1-BAD2-B0C631E11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620DD22-1940-48D5-8E8E-44B15A08E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C136B0A-E1F0-4B39-895D-B7C67A0D1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7AA8-2871-4D68-96C3-2DB2BCE1892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15E994D-FED3-448C-B419-978F16E0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290652-8CFC-4702-8924-799C7E7BE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7135-11A6-42EE-9A98-80E7873C8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1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A39C39F-FD3A-4833-9047-DAF8AAAAC8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493CD62-E74F-41B2-84F3-430F55782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6443A0E-69DD-4EC3-837F-2144A295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7AA8-2871-4D68-96C3-2DB2BCE1892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A197707-F1F2-431B-B7B0-7C56F3D99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CEB343-BE5A-448A-B2BE-FEE5EBD11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7135-11A6-42EE-9A98-80E7873C8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8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750119-6C96-43A9-B3BD-7A170C3C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311826-F354-4B57-9EA9-7CFDA6691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FDE5DED-17F0-43DB-97A2-655E8E6B7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7AA8-2871-4D68-96C3-2DB2BCE1892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3E0B0F3-CDA1-4CDB-A8EF-2EE29E7D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0BCC010-763F-413C-96CB-650233A12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7135-11A6-42EE-9A98-80E7873C8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62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2F508E-CEAD-45CD-9943-0C450CC82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FB5F174-7723-41A8-805B-F5DC7CB46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62215F-4BB4-486C-88B5-B603A5E1D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7AA8-2871-4D68-96C3-2DB2BCE1892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751139-3DE0-4618-9BAC-4A7F3DE11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9176B4-0CDA-44EA-B393-F82534F3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7135-11A6-42EE-9A98-80E7873C8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2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64C4AD-CE05-42BF-A930-6EF040F8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36D001-E993-4F80-A99C-D67D4CAFA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9462C5E-DF88-4236-B556-15B20DB66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EDFDA47-626C-4E1F-ACAB-BF9A85269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7AA8-2871-4D68-96C3-2DB2BCE1892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0302167-080D-40D6-91CA-6CD92E23D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A185CD9-6A09-4C86-AEB3-0D1A8677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7135-11A6-42EE-9A98-80E7873C8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40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C21044-0228-4B08-94E4-8B6B9A4AE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FFDE7AA-6B8D-42AE-BD7D-4B5C920BF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412FF5F-DB9F-4CCE-8F08-BE90E0CF7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7FBE393-27D7-496A-99E7-5055FD5AB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B26BCCB-9668-4495-A853-FBF3DF67E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809BE54-27E4-4D75-8A22-D2960C51B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7AA8-2871-4D68-96C3-2DB2BCE1892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CDD65A9-D9E4-4B6C-9803-9E3D5BA36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3BB8F96-91F6-45E7-8AAA-09BA702DA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7135-11A6-42EE-9A98-80E7873C8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07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B65A7F-B26F-4E98-A917-E0BCD86FB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7DBCE13-DF23-4B06-A649-6F5DD3A02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7AA8-2871-4D68-96C3-2DB2BCE1892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70E87FE-88FD-4318-AF34-B0A23A835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1002DEF-220D-4745-9270-9E3CAE69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7135-11A6-42EE-9A98-80E7873C8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5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F90F00A-B5A8-4A90-ADC9-5AACEA4A2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7AA8-2871-4D68-96C3-2DB2BCE1892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E139605-F22C-4EBC-9CE4-2BAF94660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CC13AE7-C6E7-4859-B0EB-90264C1B1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7135-11A6-42EE-9A98-80E7873C8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81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CA5E56-FBF8-4175-8A79-CE3BE8C8F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F0CDAC-C86B-455B-852C-D42D87C37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3AC2B0B-81FE-4B9F-A4C9-577972A40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5A5CEDD-990B-40AA-8AAF-0232D9DE1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7AA8-2871-4D68-96C3-2DB2BCE1892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9EFC780-4570-4E74-837E-6B5D5AE04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3FCC25A-EE07-4C49-8F54-1CA0AE660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7135-11A6-42EE-9A98-80E7873C8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76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7E0ABF-E145-42DC-8DF3-9F96F46F7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9EE602F-CC84-4D0D-9BB5-62B2FEA316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6ABF942-5921-42E2-BA34-F587EA496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E54D275-0D74-40C5-BFB0-D1BD99906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7AA8-2871-4D68-96C3-2DB2BCE1892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9912919-5D99-408C-9C54-AF77C69A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463BECD-BECC-44EF-A0E2-60438A5E0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7135-11A6-42EE-9A98-80E7873C8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1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050434-23E6-429D-AF17-0CFF2412A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1E795E5-634F-4AD4-8BAA-21C1615E0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A6A387B-0B8B-44FC-83C6-95DF8B000B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A7AA8-2871-4D68-96C3-2DB2BCE1892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1CB388B-D026-486A-8AB8-89224701F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828AB44-ADCB-4E82-952E-D98BE70D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7135-11A6-42EE-9A98-80E7873C8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12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evkaschool.com.ru/35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evkaschool.com.ru/3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252896-41C2-4496-A844-3A53EC40D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532" y="558691"/>
            <a:ext cx="9144000" cy="3343312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Основная  документация </a:t>
            </a:r>
            <a:r>
              <a:rPr lang="ru-RU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сопровождению детей с ОВЗ в образовательном учреждении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A67859D-B9CD-4087-A5A3-E915F5E6A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54772"/>
            <a:ext cx="9144000" cy="978195"/>
          </a:xfrm>
        </p:spPr>
        <p:txBody>
          <a:bodyPr>
            <a:norm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Рахмаева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Р.Н. заместитель директора по УВР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ГБОУ СОШ с. Утевка 2021год</a:t>
            </a:r>
          </a:p>
        </p:txBody>
      </p:sp>
    </p:spTree>
    <p:extLst>
      <p:ext uri="{BB962C8B-B14F-4D97-AF65-F5344CB8AC3E}">
        <p14:creationId xmlns:p14="http://schemas.microsoft.com/office/powerpoint/2010/main" val="1959811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B9CBA8-A025-4FE6-9B8B-18834AD3D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26865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1661FE3F-36C1-42EB-A14F-3ADB90970269}"/>
              </a:ext>
            </a:extLst>
          </p:cNvPr>
          <p:cNvSpPr txBox="1">
            <a:spLocks/>
          </p:cNvSpPr>
          <p:nvPr/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C68B1D-CD3D-4010-A9F8-6A762AE37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011"/>
            <a:ext cx="10515600" cy="47643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Изученные материалы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E312C8-4196-4B86-AF07-EDBB2DC66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012D7A79-2C6C-4DBA-A625-07F3F7A36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126635"/>
              </p:ext>
            </p:extLst>
          </p:nvPr>
        </p:nvGraphicFramePr>
        <p:xfrm>
          <a:off x="425301" y="797442"/>
          <a:ext cx="11589490" cy="5162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263">
                  <a:extLst>
                    <a:ext uri="{9D8B030D-6E8A-4147-A177-3AD203B41FA5}">
                      <a16:colId xmlns:a16="http://schemas.microsoft.com/office/drawing/2014/main" xmlns="" val="4038228484"/>
                    </a:ext>
                  </a:extLst>
                </a:gridCol>
                <a:gridCol w="3535227">
                  <a:extLst>
                    <a:ext uri="{9D8B030D-6E8A-4147-A177-3AD203B41FA5}">
                      <a16:colId xmlns:a16="http://schemas.microsoft.com/office/drawing/2014/main" xmlns="" val="922873418"/>
                    </a:ext>
                  </a:extLst>
                </a:gridCol>
              </a:tblGrid>
              <a:tr h="456697">
                <a:tc>
                  <a:txBody>
                    <a:bodyPr/>
                    <a:lstStyle/>
                    <a:p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составитель: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2207560"/>
                  </a:ext>
                </a:extLst>
              </a:tr>
              <a:tr h="1586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«Инструктивное совещание с ТУ «</a:t>
                      </a:r>
                      <a:r>
                        <a:rPr lang="ru-RU" sz="1800" b="1" i="0" u="none" strike="noStrike" baseline="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МОиНСО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результатам изучения условий инклюзивного обучения и воспитания детей с ОВЗ в общеобразовательных учреждениях Самарской области»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Архангельская Ирина Владимировна,</a:t>
                      </a:r>
                    </a:p>
                    <a:p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ГБУ ДПО СО </a:t>
                      </a:r>
                    </a:p>
                    <a:p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«Центр специального образования»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0080209"/>
                  </a:ext>
                </a:extLst>
              </a:tr>
              <a:tr h="9547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«Специальные образовательные условия для обучающихся с ОВЗ: </a:t>
                      </a: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организационно-методологические аспекты»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Е.В. Брыткова 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«Центр специального образования»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2123050"/>
                  </a:ext>
                </a:extLst>
              </a:tr>
              <a:tr h="9762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</a:t>
                      </a:r>
                    </a:p>
                    <a:p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«Адаптированная рабочая программа учебного предмета, коррекционного курса»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Фахреева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Галина Николаевна,</a:t>
                      </a:r>
                    </a:p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 отдела сопровождения инклюзивного образования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3498566"/>
                  </a:ext>
                </a:extLst>
              </a:tr>
              <a:tr h="976273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 </a:t>
                      </a:r>
                    </a:p>
                    <a:p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«Отчет об изучении условий инклюзивного обучения и воспитания детей с ограниченными возможностями здоровья в общеобразовательных учреждениях Самарской области»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Ирина Владимировна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3885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6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78F074-C177-4E3A-B057-C513F1DE4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074"/>
            <a:ext cx="10515600" cy="102526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Документация </a:t>
            </a: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сопровождению детей с ОВЗ</a:t>
            </a: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35C575-0EE9-4047-B2DD-88F7965D1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385"/>
            <a:ext cx="10515600" cy="4351338"/>
          </a:xfrm>
        </p:spPr>
        <p:txBody>
          <a:bodyPr>
            <a:normAutofit fontScale="92500" lnSpcReduction="20000"/>
          </a:bodyPr>
          <a:lstStyle/>
          <a:p>
            <a:endParaRPr lang="ru-RU" sz="1400" dirty="0">
              <a:solidFill>
                <a:srgbClr val="000000"/>
              </a:solidFill>
              <a:latin typeface="Trebuchet MS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1.Локальные акты образовательного учреждения, регламентирующие обучение, воспитание и психолого-педагогическое сопровождение детей с ОВЗ.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2.Данные по контингенту и формам обучения детей.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3.Кадровое обеспечение обучения и коррекционно-педагогического сопровождения обучающихся с ОВЗ.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4.Программно-методическое обеспечение обучения детей с ОВЗ.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5.Документация психолого-педагогического консилиума образовательного учреждения.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6.Материально-техническое и информационное оснащение сопровождения детей с ОВЗ.</a:t>
            </a:r>
          </a:p>
        </p:txBody>
      </p:sp>
    </p:spTree>
    <p:extLst>
      <p:ext uri="{BB962C8B-B14F-4D97-AF65-F5344CB8AC3E}">
        <p14:creationId xmlns:p14="http://schemas.microsoft.com/office/powerpoint/2010/main" val="380986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5462E8-DC38-474A-A2C4-367792117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041" y="365125"/>
            <a:ext cx="1146131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</a:rPr>
              <a:t>Локальные акты </a:t>
            </a:r>
            <a:r>
              <a:rPr lang="ru-RU" sz="3600" b="1" dirty="0">
                <a:solidFill>
                  <a:srgbClr val="000000"/>
                </a:solidFill>
                <a:latin typeface="Times New Roman"/>
              </a:rPr>
              <a:t>образовательного учреждения, 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</a:rPr>
              <a:t>регламентирующие </a:t>
            </a:r>
            <a:r>
              <a:rPr lang="ru-RU" sz="3600" b="1" dirty="0">
                <a:solidFill>
                  <a:srgbClr val="000000"/>
                </a:solidFill>
                <a:latin typeface="Times New Roman"/>
              </a:rPr>
              <a:t>обучение и психолого-педагогическое сопровождение детей с ОВЗ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0119ED-EB27-49C3-8A7D-9603D83EA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69726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- положение о психолого-педагогическом консилиуме (далее - </a:t>
            </a:r>
            <a:r>
              <a:rPr lang="ru-RU" dirty="0" err="1">
                <a:latin typeface="Times New Roman"/>
                <a:ea typeface="Times New Roman"/>
              </a:rPr>
              <a:t>ППк</a:t>
            </a:r>
            <a:r>
              <a:rPr lang="ru-RU" dirty="0">
                <a:latin typeface="Times New Roman"/>
                <a:ea typeface="Times New Roman"/>
              </a:rPr>
              <a:t>);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 - положение о разработке и реализации индивидуального учебного плана;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- положение об инклюзивном обучении детей с ограниченными возможностями здоровья и детей-инвалидов;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- положение об организации образовательного процесса в форме обучения на дому;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- положение о разработке и реализации адаптированной образовательной программе;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- положение о рабочих программах (с указанием условий адаптации, дифференциации планируемых результатов и </a:t>
            </a:r>
            <a:r>
              <a:rPr lang="ru-RU" dirty="0" err="1">
                <a:latin typeface="Times New Roman"/>
                <a:ea typeface="Times New Roman"/>
              </a:rPr>
              <a:t>контрольно</a:t>
            </a:r>
            <a:r>
              <a:rPr lang="ru-RU" dirty="0">
                <a:latin typeface="Times New Roman"/>
                <a:ea typeface="Times New Roman"/>
              </a:rPr>
              <a:t> – измерительных материалов, представлением формы календарно – тематического планирования).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361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805C8A-EDE2-447E-B83B-1681FDB58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0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/>
                <a:ea typeface="Times New Roman"/>
              </a:rPr>
              <a:t>Документация </a:t>
            </a:r>
            <a:r>
              <a:rPr lang="ru-RU" sz="3200" b="1" dirty="0" err="1" smtClean="0">
                <a:latin typeface="Times New Roman"/>
                <a:ea typeface="Times New Roman"/>
              </a:rPr>
              <a:t>психолого</a:t>
            </a:r>
            <a:r>
              <a:rPr lang="ru-RU" sz="3200" b="1" dirty="0" smtClean="0">
                <a:latin typeface="Times New Roman"/>
                <a:ea typeface="Times New Roman"/>
              </a:rPr>
              <a:t> – </a:t>
            </a:r>
            <a:r>
              <a:rPr lang="ru-RU" sz="3200" b="1" dirty="0">
                <a:latin typeface="Times New Roman"/>
                <a:ea typeface="Times New Roman"/>
              </a:rPr>
              <a:t>педагогического сопровождения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D81BD8F-6C22-4068-A96E-4EABE8328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706"/>
            <a:ext cx="10515600" cy="47706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- журнал </a:t>
            </a:r>
            <a:r>
              <a:rPr lang="ru-RU" dirty="0">
                <a:latin typeface="Times New Roman"/>
                <a:ea typeface="Times New Roman"/>
              </a:rPr>
              <a:t>регистрации обращений</a:t>
            </a:r>
            <a:r>
              <a:rPr lang="ru-RU" dirty="0" smtClean="0">
                <a:latin typeface="Times New Roman"/>
                <a:ea typeface="Times New Roman"/>
              </a:rPr>
              <a:t>,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- </a:t>
            </a:r>
            <a:r>
              <a:rPr lang="ru-RU" dirty="0">
                <a:latin typeface="Times New Roman"/>
                <a:ea typeface="Times New Roman"/>
              </a:rPr>
              <a:t>журнал регистрации коллегиальных заключений</a:t>
            </a:r>
            <a:r>
              <a:rPr lang="ru-RU" dirty="0" smtClean="0">
                <a:latin typeface="Times New Roman"/>
                <a:ea typeface="Times New Roman"/>
              </a:rPr>
              <a:t>,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- график </a:t>
            </a:r>
            <a:r>
              <a:rPr lang="ru-RU" dirty="0">
                <a:latin typeface="Times New Roman"/>
                <a:ea typeface="Times New Roman"/>
              </a:rPr>
              <a:t>заседаний </a:t>
            </a:r>
            <a:r>
              <a:rPr lang="ru-RU" dirty="0" err="1">
                <a:latin typeface="Times New Roman"/>
                <a:ea typeface="Times New Roman"/>
              </a:rPr>
              <a:t>ППк</a:t>
            </a:r>
            <a:r>
              <a:rPr lang="ru-RU" dirty="0">
                <a:latin typeface="Times New Roman"/>
                <a:ea typeface="Times New Roman"/>
              </a:rPr>
              <a:t>, 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- протоколы </a:t>
            </a:r>
            <a:r>
              <a:rPr lang="ru-RU" dirty="0">
                <a:latin typeface="Times New Roman"/>
                <a:ea typeface="Times New Roman"/>
              </a:rPr>
              <a:t>заседаний </a:t>
            </a:r>
            <a:r>
              <a:rPr lang="ru-RU" dirty="0" err="1">
                <a:latin typeface="Times New Roman"/>
                <a:ea typeface="Times New Roman"/>
              </a:rPr>
              <a:t>ППк</a:t>
            </a:r>
            <a:r>
              <a:rPr lang="ru-RU" dirty="0">
                <a:latin typeface="Times New Roman"/>
                <a:ea typeface="Times New Roman"/>
              </a:rPr>
              <a:t>, 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- системный </a:t>
            </a:r>
            <a:r>
              <a:rPr lang="ru-RU" dirty="0">
                <a:latin typeface="Times New Roman"/>
                <a:ea typeface="Times New Roman"/>
              </a:rPr>
              <a:t>мониторинг эффективности сопровождения </a:t>
            </a:r>
            <a:r>
              <a:rPr lang="ru-RU" dirty="0" err="1">
                <a:latin typeface="Times New Roman"/>
                <a:ea typeface="Times New Roman"/>
              </a:rPr>
              <a:t>ППк</a:t>
            </a:r>
            <a:r>
              <a:rPr lang="ru-RU" dirty="0" smtClean="0">
                <a:latin typeface="Times New Roman"/>
                <a:ea typeface="Times New Roman"/>
              </a:rPr>
              <a:t>,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- карты </a:t>
            </a:r>
            <a:r>
              <a:rPr lang="ru-RU" dirty="0">
                <a:latin typeface="Times New Roman"/>
                <a:ea typeface="Times New Roman"/>
              </a:rPr>
              <a:t>развития обучающихся.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112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/>
              </a:rPr>
              <a:t>Учебно-методические </a:t>
            </a:r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материалы для организации обучения детей с ОВЗ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Основная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образовательная программа начального общего образования, содержащая «Программу коррекционной работы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»;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Основная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образовательная программа основного общего образования, содержащая «Программу коррекционной работы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»;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Адаптированные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основные общеобразовательные программы начального общего образования для обучающихся с ОВЗ (по нозологиям) и/или образования обучающихся с умственной отсталостью (интеллектуальными нарушениями) 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7103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022EC6-F2FE-4F55-A5BC-854D5AAAF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557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ОВЗ в образовательном учреждении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2863EE-9278-45BB-8A0B-FED243962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Наличие информации об организации обучения детей с ОВЗ на </a:t>
            </a:r>
            <a:r>
              <a:rPr lang="ru-RU" dirty="0" smtClean="0">
                <a:latin typeface="Times New Roman"/>
                <a:ea typeface="Times New Roman"/>
              </a:rPr>
              <a:t>сайте школы (</a:t>
            </a:r>
            <a:r>
              <a:rPr lang="ru-RU" sz="2400" dirty="0" smtClean="0">
                <a:latin typeface="Times New Roman"/>
                <a:ea typeface="Times New Roman"/>
              </a:rPr>
              <a:t>локальные акты, информация </a:t>
            </a:r>
            <a:r>
              <a:rPr lang="ru-RU" sz="2400" dirty="0">
                <a:latin typeface="Times New Roman"/>
                <a:ea typeface="Times New Roman"/>
              </a:rPr>
              <a:t>о программах </a:t>
            </a:r>
            <a:r>
              <a:rPr lang="ru-RU" sz="2400" dirty="0" smtClean="0">
                <a:latin typeface="Times New Roman"/>
                <a:ea typeface="Times New Roman"/>
              </a:rPr>
              <a:t>обучения, указаны </a:t>
            </a:r>
            <a:r>
              <a:rPr lang="ru-RU" sz="2400" dirty="0">
                <a:latin typeface="Times New Roman"/>
                <a:ea typeface="Times New Roman"/>
              </a:rPr>
              <a:t>реализуемые стандарты </a:t>
            </a:r>
            <a:r>
              <a:rPr lang="ru-RU" sz="2400" dirty="0" smtClean="0">
                <a:latin typeface="Times New Roman"/>
                <a:ea typeface="Times New Roman"/>
              </a:rPr>
              <a:t>обучения с ОВЗ, информация </a:t>
            </a:r>
            <a:r>
              <a:rPr lang="ru-RU" sz="2400" dirty="0">
                <a:latin typeface="Times New Roman"/>
                <a:ea typeface="Times New Roman"/>
              </a:rPr>
              <a:t>об учебном </a:t>
            </a:r>
            <a:r>
              <a:rPr lang="ru-RU" sz="2400" dirty="0" smtClean="0">
                <a:latin typeface="Times New Roman"/>
                <a:ea typeface="Times New Roman"/>
              </a:rPr>
              <a:t>плане, информация </a:t>
            </a:r>
            <a:r>
              <a:rPr lang="ru-RU" sz="2400" dirty="0">
                <a:latin typeface="Times New Roman"/>
                <a:ea typeface="Times New Roman"/>
              </a:rPr>
              <a:t>о специалистах сопровождения детей </a:t>
            </a:r>
            <a:r>
              <a:rPr lang="ru-RU" sz="2400" dirty="0" smtClean="0">
                <a:latin typeface="Times New Roman"/>
                <a:ea typeface="Times New Roman"/>
              </a:rPr>
              <a:t>с ОВЗ, материально-техническое </a:t>
            </a:r>
            <a:r>
              <a:rPr lang="ru-RU" sz="2400" dirty="0">
                <a:latin typeface="Times New Roman"/>
                <a:ea typeface="Times New Roman"/>
              </a:rPr>
              <a:t>оснащение</a:t>
            </a:r>
            <a:r>
              <a:rPr lang="ru-RU" dirty="0">
                <a:latin typeface="Times New Roman"/>
                <a:ea typeface="Times New Roman"/>
              </a:rPr>
              <a:t>) 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Кадровое </a:t>
            </a:r>
            <a:r>
              <a:rPr lang="ru-RU" dirty="0" smtClean="0">
                <a:latin typeface="Times New Roman"/>
                <a:ea typeface="Times New Roman"/>
              </a:rPr>
              <a:t>обеспечение: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  - </a:t>
            </a:r>
            <a:r>
              <a:rPr lang="ru-RU" sz="2200" dirty="0" smtClean="0">
                <a:latin typeface="Times New Roman"/>
                <a:ea typeface="Times New Roman"/>
              </a:rPr>
              <a:t>КПК </a:t>
            </a:r>
            <a:r>
              <a:rPr lang="ru-RU" sz="2200" dirty="0">
                <a:latin typeface="Times New Roman"/>
                <a:ea typeface="Times New Roman"/>
              </a:rPr>
              <a:t>за последние 3 </a:t>
            </a:r>
            <a:r>
              <a:rPr lang="ru-RU" sz="2200" dirty="0" smtClean="0">
                <a:latin typeface="Times New Roman"/>
                <a:ea typeface="Times New Roman"/>
              </a:rPr>
              <a:t>года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>
                <a:latin typeface="Times New Roman"/>
                <a:ea typeface="Times New Roman"/>
              </a:rPr>
              <a:t> </a:t>
            </a:r>
            <a:r>
              <a:rPr lang="ru-RU" sz="2200" dirty="0" smtClean="0">
                <a:latin typeface="Times New Roman"/>
                <a:ea typeface="Times New Roman"/>
              </a:rPr>
              <a:t>  - План </a:t>
            </a:r>
            <a:r>
              <a:rPr lang="ru-RU" sz="2200" dirty="0">
                <a:latin typeface="Times New Roman"/>
                <a:ea typeface="Times New Roman"/>
              </a:rPr>
              <a:t>повышения квалификации </a:t>
            </a:r>
            <a:r>
              <a:rPr lang="ru-RU" sz="2200" dirty="0" smtClean="0">
                <a:latin typeface="Times New Roman"/>
                <a:ea typeface="Times New Roman"/>
              </a:rPr>
              <a:t> </a:t>
            </a:r>
            <a:endParaRPr lang="ru-RU" sz="22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25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41DB19-CFD7-450F-ABC2-589BF1B21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5" y="300625"/>
            <a:ext cx="11311003" cy="1102290"/>
          </a:xfrm>
        </p:spPr>
        <p:txBody>
          <a:bodyPr>
            <a:noAutofit/>
          </a:bodyPr>
          <a:lstStyle/>
          <a:p>
            <a:pPr marL="144000" lvl="0" indent="-228600" algn="ctr">
              <a:lnSpc>
                <a:spcPct val="115000"/>
              </a:lnSpc>
              <a:spcBef>
                <a:spcPts val="0"/>
              </a:spcBef>
            </a:pPr>
            <a:r>
              <a:rPr lang="ru-RU" sz="3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Наличие </a:t>
            </a:r>
            <a:r>
              <a:rPr lang="ru-RU" sz="30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информации об организации обучения </a:t>
            </a:r>
            <a:r>
              <a:rPr lang="ru-RU" sz="3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3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3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детей </a:t>
            </a:r>
            <a:r>
              <a:rPr lang="ru-RU" sz="30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с ОВЗ на сайте. 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A6AFD1-FB63-40A3-8485-3F4B57417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5" y="1340285"/>
            <a:ext cx="11749413" cy="516072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ГБОУ СОШ с. Утевка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www.utevkaschool.com.ru/35.html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ООП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 ГБОУ СОШ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с.Утёвка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2020-2021 учебный год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учащихся с ОВЗ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обучающихся с ОВЗ и детях-инвалидах на 2020-2021 учебный год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образования детей школьного возраста с ограниченными возможностями здоровья в ГБОУ СОШ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с.Утёвка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обучения учащихся с ОВЗ и детей-инвалидов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 ППК ГБОУ СОШ с. Утевка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2020-2021 учебном году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педагогического консилиума на 2020-2021 учебный год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толерантного отношения к детям с ОВЗ, детям-инвалидам ГБОУ СОШ с. Утевка на 2020-2021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207226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E0718D-015E-41C5-9DB6-4AD1B509A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68" y="365126"/>
            <a:ext cx="11711835" cy="3739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 об организации обучения детей с ОВЗ на сайте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8909A10-C6B3-4F6D-B13D-258D9333B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5" y="889348"/>
            <a:ext cx="11774465" cy="56617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ГБОУ СОШ с. Утевка 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www.utevkaschool.com.ru/35.html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акты, регламентирующие организацию обучения и психолого-педагогического сопровождения детей с ОВЗ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обучения на дому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разработке и реализации ИУП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разработке и реализации АОП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адаптированных рабочих программах в соответствии с федеральным государственным образовательным стандартом (ФГОС)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инклюзивном обучении детей с ОВЗ и детей-инвалидов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реализации индивидуальной программы реабилитации или абилитации инвалида, ребёнка-инвалида (ИПРА) в части "Мероприятия по психолого-педагогической реабилитации или абилитации"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оказании логопедической помощи в ГБОУ СОШ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с.Утёвка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промежуточной  и текущей аттестации обучающихся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предоставления двухразового бесплатного питания или денежной компенсации обучающимся с ограниченными возможностями здоровья в ГБОУ СОШ с. Утевка по очной форме обучения и нуждающимся в предоставлении бесплатного питания согласно заявлениям родителей (законных представителей)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сопровождения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педагогических работников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37830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3069</TotalTime>
  <Words>745</Words>
  <Application>Microsoft Office PowerPoint</Application>
  <PresentationFormat>Произвольный</PresentationFormat>
  <Paragraphs>86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Основная  документация по сопровождению детей с ОВЗ в образовательном учреждении</vt:lpstr>
      <vt:lpstr>Изученные материалы</vt:lpstr>
      <vt:lpstr>Документация по сопровождению детей с ОВЗ </vt:lpstr>
      <vt:lpstr> Локальные акты образовательного учреждения, регламентирующие обучение и психолого-педагогическое сопровождение детей с ОВЗ</vt:lpstr>
      <vt:lpstr>Документация психолого – педагогического сопровождения</vt:lpstr>
      <vt:lpstr>Учебно-методические материалы для организации обучения детей с ОВЗ</vt:lpstr>
      <vt:lpstr>Сопровождение детей с ОВЗ в образовательном учреждении</vt:lpstr>
      <vt:lpstr>Наличие информации об организации обучения  детей с ОВЗ на сайте. </vt:lpstr>
      <vt:lpstr>Наличие информации об организации обучения детей с ОВЗ на сайте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Optimizations and opportunities of Container As a Service</dc:title>
  <dc:creator>Delamio</dc:creator>
  <cp:lastModifiedBy>Пользователь Windows</cp:lastModifiedBy>
  <cp:revision>68</cp:revision>
  <dcterms:created xsi:type="dcterms:W3CDTF">2020-12-09T11:03:25Z</dcterms:created>
  <dcterms:modified xsi:type="dcterms:W3CDTF">2021-01-27T16:21:35Z</dcterms:modified>
</cp:coreProperties>
</file>