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305" r:id="rId4"/>
    <p:sldId id="306" r:id="rId5"/>
    <p:sldId id="307" r:id="rId6"/>
    <p:sldId id="278" r:id="rId7"/>
    <p:sldId id="308" r:id="rId8"/>
    <p:sldId id="280" r:id="rId9"/>
    <p:sldId id="277" r:id="rId10"/>
    <p:sldId id="282" r:id="rId11"/>
    <p:sldId id="283" r:id="rId12"/>
    <p:sldId id="285" r:id="rId13"/>
    <p:sldId id="284" r:id="rId14"/>
    <p:sldId id="286" r:id="rId15"/>
    <p:sldId id="273" r:id="rId16"/>
    <p:sldId id="272" r:id="rId17"/>
    <p:sldId id="288" r:id="rId18"/>
    <p:sldId id="289" r:id="rId19"/>
    <p:sldId id="302" r:id="rId20"/>
    <p:sldId id="303" r:id="rId21"/>
    <p:sldId id="290" r:id="rId22"/>
    <p:sldId id="274" r:id="rId23"/>
    <p:sldId id="293" r:id="rId24"/>
    <p:sldId id="292" r:id="rId25"/>
    <p:sldId id="276" r:id="rId26"/>
    <p:sldId id="287" r:id="rId27"/>
    <p:sldId id="296" r:id="rId28"/>
    <p:sldId id="297" r:id="rId29"/>
    <p:sldId id="294" r:id="rId30"/>
    <p:sldId id="299" r:id="rId31"/>
    <p:sldId id="298" r:id="rId32"/>
    <p:sldId id="310" r:id="rId33"/>
    <p:sldId id="30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1" d="100"/>
          <a:sy n="61" d="100"/>
        </p:scale>
        <p:origin x="-95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2D3957-691E-467A-BC6B-A5D57142685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0694E51C-93C9-4DD6-BDB6-D45A93995D69}">
      <dgm:prSet phldrT="[Текст]"/>
      <dgm:spPr/>
      <dgm:t>
        <a:bodyPr/>
        <a:lstStyle/>
        <a:p>
          <a:r>
            <a:rPr lang="ru-RU" dirty="0" smtClean="0"/>
            <a:t>СРЕДНИЙ</a:t>
          </a:r>
          <a:endParaRPr lang="ru-RU" dirty="0"/>
        </a:p>
      </dgm:t>
    </dgm:pt>
    <dgm:pt modelId="{3F72975F-A82C-47C6-9E46-120B89AF2D81}" type="parTrans" cxnId="{27FEB310-9C14-4E13-B3F9-FF34B4C3182F}">
      <dgm:prSet/>
      <dgm:spPr/>
      <dgm:t>
        <a:bodyPr/>
        <a:lstStyle/>
        <a:p>
          <a:endParaRPr lang="ru-RU"/>
        </a:p>
      </dgm:t>
    </dgm:pt>
    <dgm:pt modelId="{C7AC543F-2DB6-42CF-A751-4B52779EF6F0}" type="sibTrans" cxnId="{27FEB310-9C14-4E13-B3F9-FF34B4C3182F}">
      <dgm:prSet/>
      <dgm:spPr/>
      <dgm:t>
        <a:bodyPr/>
        <a:lstStyle/>
        <a:p>
          <a:endParaRPr lang="ru-RU"/>
        </a:p>
      </dgm:t>
    </dgm:pt>
    <dgm:pt modelId="{2F1FFCE3-C099-4DD6-9FED-EC6EEA3D66BA}">
      <dgm:prSet phldrT="[Текст]"/>
      <dgm:spPr/>
      <dgm:t>
        <a:bodyPr/>
        <a:lstStyle/>
        <a:p>
          <a:r>
            <a:rPr lang="ru-RU" dirty="0" smtClean="0"/>
            <a:t>СЛАБЫЙ</a:t>
          </a:r>
          <a:endParaRPr lang="ru-RU" dirty="0"/>
        </a:p>
      </dgm:t>
    </dgm:pt>
    <dgm:pt modelId="{32EE9D7D-27D1-4752-9A46-6E1AF9DA458B}" type="parTrans" cxnId="{9B772B08-67A3-4A9C-84B9-877698895BBD}">
      <dgm:prSet/>
      <dgm:spPr/>
      <dgm:t>
        <a:bodyPr/>
        <a:lstStyle/>
        <a:p>
          <a:endParaRPr lang="ru-RU"/>
        </a:p>
      </dgm:t>
    </dgm:pt>
    <dgm:pt modelId="{4E1EA3B5-AE44-4C01-8F4C-31A74E144E68}" type="sibTrans" cxnId="{9B772B08-67A3-4A9C-84B9-877698895BBD}">
      <dgm:prSet/>
      <dgm:spPr/>
      <dgm:t>
        <a:bodyPr/>
        <a:lstStyle/>
        <a:p>
          <a:endParaRPr lang="ru-RU"/>
        </a:p>
      </dgm:t>
    </dgm:pt>
    <dgm:pt modelId="{B55D5717-9A55-4197-95BC-AB6E04D0B97B}">
      <dgm:prSet phldrT="[Текст]"/>
      <dgm:spPr/>
      <dgm:t>
        <a:bodyPr/>
        <a:lstStyle/>
        <a:p>
          <a:r>
            <a:rPr lang="ru-RU" dirty="0" smtClean="0"/>
            <a:t>НУЛЕВОЙ</a:t>
          </a:r>
          <a:endParaRPr lang="ru-RU" dirty="0"/>
        </a:p>
      </dgm:t>
    </dgm:pt>
    <dgm:pt modelId="{E5F1A753-02F6-4CD1-9EFD-524250974D26}" type="parTrans" cxnId="{25B08C77-9B97-4815-9CBD-522F3589CFDA}">
      <dgm:prSet/>
      <dgm:spPr/>
      <dgm:t>
        <a:bodyPr/>
        <a:lstStyle/>
        <a:p>
          <a:endParaRPr lang="ru-RU"/>
        </a:p>
      </dgm:t>
    </dgm:pt>
    <dgm:pt modelId="{9DE783B2-49E0-4A63-A7C8-B61F31DF53EA}" type="sibTrans" cxnId="{25B08C77-9B97-4815-9CBD-522F3589CFDA}">
      <dgm:prSet/>
      <dgm:spPr/>
      <dgm:t>
        <a:bodyPr/>
        <a:lstStyle/>
        <a:p>
          <a:endParaRPr lang="ru-RU"/>
        </a:p>
      </dgm:t>
    </dgm:pt>
    <dgm:pt modelId="{A4284B2E-D53A-4FB6-8EFA-FDDE50EB0BCD}" type="pres">
      <dgm:prSet presAssocID="{9D2D3957-691E-467A-BC6B-A5D571426850}" presName="compositeShape" presStyleCnt="0">
        <dgm:presLayoutVars>
          <dgm:dir/>
          <dgm:resizeHandles/>
        </dgm:presLayoutVars>
      </dgm:prSet>
      <dgm:spPr/>
    </dgm:pt>
    <dgm:pt modelId="{88FFCA9E-EDDD-4EE1-959A-31C369EEF763}" type="pres">
      <dgm:prSet presAssocID="{9D2D3957-691E-467A-BC6B-A5D571426850}" presName="pyramid" presStyleLbl="node1" presStyleIdx="0" presStyleCnt="1" custLinFactNeighborX="-14985" custLinFactNeighborY="-964"/>
      <dgm:spPr/>
    </dgm:pt>
    <dgm:pt modelId="{E9069A3E-BEAC-47BA-8F30-87443071DF16}" type="pres">
      <dgm:prSet presAssocID="{9D2D3957-691E-467A-BC6B-A5D571426850}" presName="theList" presStyleCnt="0"/>
      <dgm:spPr/>
    </dgm:pt>
    <dgm:pt modelId="{0789F6BA-B3A1-4DBC-82FF-70EFED00286B}" type="pres">
      <dgm:prSet presAssocID="{0694E51C-93C9-4DD6-BDB6-D45A93995D69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321181-AA17-482C-82B0-FF27044F44C3}" type="pres">
      <dgm:prSet presAssocID="{0694E51C-93C9-4DD6-BDB6-D45A93995D69}" presName="aSpace" presStyleCnt="0"/>
      <dgm:spPr/>
    </dgm:pt>
    <dgm:pt modelId="{C46FE244-7545-48AA-928A-0F75B0612234}" type="pres">
      <dgm:prSet presAssocID="{2F1FFCE3-C099-4DD6-9FED-EC6EEA3D66BA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0013AF-4B5C-4CCD-856E-B8F44F5E6B43}" type="pres">
      <dgm:prSet presAssocID="{2F1FFCE3-C099-4DD6-9FED-EC6EEA3D66BA}" presName="aSpace" presStyleCnt="0"/>
      <dgm:spPr/>
    </dgm:pt>
    <dgm:pt modelId="{BD0E51FC-96A5-4621-850D-3D1FFA7349BF}" type="pres">
      <dgm:prSet presAssocID="{B55D5717-9A55-4197-95BC-AB6E04D0B97B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86871-5EEE-4FC5-AAD4-C5AC0055CBFC}" type="pres">
      <dgm:prSet presAssocID="{B55D5717-9A55-4197-95BC-AB6E04D0B97B}" presName="aSpace" presStyleCnt="0"/>
      <dgm:spPr/>
    </dgm:pt>
  </dgm:ptLst>
  <dgm:cxnLst>
    <dgm:cxn modelId="{25B08C77-9B97-4815-9CBD-522F3589CFDA}" srcId="{9D2D3957-691E-467A-BC6B-A5D571426850}" destId="{B55D5717-9A55-4197-95BC-AB6E04D0B97B}" srcOrd="2" destOrd="0" parTransId="{E5F1A753-02F6-4CD1-9EFD-524250974D26}" sibTransId="{9DE783B2-49E0-4A63-A7C8-B61F31DF53EA}"/>
    <dgm:cxn modelId="{9B772B08-67A3-4A9C-84B9-877698895BBD}" srcId="{9D2D3957-691E-467A-BC6B-A5D571426850}" destId="{2F1FFCE3-C099-4DD6-9FED-EC6EEA3D66BA}" srcOrd="1" destOrd="0" parTransId="{32EE9D7D-27D1-4752-9A46-6E1AF9DA458B}" sibTransId="{4E1EA3B5-AE44-4C01-8F4C-31A74E144E68}"/>
    <dgm:cxn modelId="{27FEB310-9C14-4E13-B3F9-FF34B4C3182F}" srcId="{9D2D3957-691E-467A-BC6B-A5D571426850}" destId="{0694E51C-93C9-4DD6-BDB6-D45A93995D69}" srcOrd="0" destOrd="0" parTransId="{3F72975F-A82C-47C6-9E46-120B89AF2D81}" sibTransId="{C7AC543F-2DB6-42CF-A751-4B52779EF6F0}"/>
    <dgm:cxn modelId="{C3A23774-D02F-492B-85F6-A0EA3BA80A09}" type="presOf" srcId="{9D2D3957-691E-467A-BC6B-A5D571426850}" destId="{A4284B2E-D53A-4FB6-8EFA-FDDE50EB0BCD}" srcOrd="0" destOrd="0" presId="urn:microsoft.com/office/officeart/2005/8/layout/pyramid2"/>
    <dgm:cxn modelId="{D3D9CC43-C86F-4190-BD05-1C3D87842900}" type="presOf" srcId="{B55D5717-9A55-4197-95BC-AB6E04D0B97B}" destId="{BD0E51FC-96A5-4621-850D-3D1FFA7349BF}" srcOrd="0" destOrd="0" presId="urn:microsoft.com/office/officeart/2005/8/layout/pyramid2"/>
    <dgm:cxn modelId="{F8F463A0-795F-45B5-BCE9-8C12D2417FDB}" type="presOf" srcId="{0694E51C-93C9-4DD6-BDB6-D45A93995D69}" destId="{0789F6BA-B3A1-4DBC-82FF-70EFED00286B}" srcOrd="0" destOrd="0" presId="urn:microsoft.com/office/officeart/2005/8/layout/pyramid2"/>
    <dgm:cxn modelId="{173A8AE2-5F08-4BDF-9679-F445C007BDD1}" type="presOf" srcId="{2F1FFCE3-C099-4DD6-9FED-EC6EEA3D66BA}" destId="{C46FE244-7545-48AA-928A-0F75B0612234}" srcOrd="0" destOrd="0" presId="urn:microsoft.com/office/officeart/2005/8/layout/pyramid2"/>
    <dgm:cxn modelId="{07918AA1-E8CD-4994-868B-C33E16A1D40E}" type="presParOf" srcId="{A4284B2E-D53A-4FB6-8EFA-FDDE50EB0BCD}" destId="{88FFCA9E-EDDD-4EE1-959A-31C369EEF763}" srcOrd="0" destOrd="0" presId="urn:microsoft.com/office/officeart/2005/8/layout/pyramid2"/>
    <dgm:cxn modelId="{56D86A93-1A0B-43A2-B8B3-5FE8DE2949E0}" type="presParOf" srcId="{A4284B2E-D53A-4FB6-8EFA-FDDE50EB0BCD}" destId="{E9069A3E-BEAC-47BA-8F30-87443071DF16}" srcOrd="1" destOrd="0" presId="urn:microsoft.com/office/officeart/2005/8/layout/pyramid2"/>
    <dgm:cxn modelId="{50F609FE-56BA-4634-94EE-85570494A5CB}" type="presParOf" srcId="{E9069A3E-BEAC-47BA-8F30-87443071DF16}" destId="{0789F6BA-B3A1-4DBC-82FF-70EFED00286B}" srcOrd="0" destOrd="0" presId="urn:microsoft.com/office/officeart/2005/8/layout/pyramid2"/>
    <dgm:cxn modelId="{B7E09160-13A9-4BD0-BBBA-DBC5B1D4B1D8}" type="presParOf" srcId="{E9069A3E-BEAC-47BA-8F30-87443071DF16}" destId="{2C321181-AA17-482C-82B0-FF27044F44C3}" srcOrd="1" destOrd="0" presId="urn:microsoft.com/office/officeart/2005/8/layout/pyramid2"/>
    <dgm:cxn modelId="{2246E28A-57EA-4091-8E7B-3B0A7C17D46D}" type="presParOf" srcId="{E9069A3E-BEAC-47BA-8F30-87443071DF16}" destId="{C46FE244-7545-48AA-928A-0F75B0612234}" srcOrd="2" destOrd="0" presId="urn:microsoft.com/office/officeart/2005/8/layout/pyramid2"/>
    <dgm:cxn modelId="{84B28D6D-B107-4A64-9CB7-B21D9E9F21F8}" type="presParOf" srcId="{E9069A3E-BEAC-47BA-8F30-87443071DF16}" destId="{A70013AF-4B5C-4CCD-856E-B8F44F5E6B43}" srcOrd="3" destOrd="0" presId="urn:microsoft.com/office/officeart/2005/8/layout/pyramid2"/>
    <dgm:cxn modelId="{D9E2DFDE-EF06-49B4-835A-E74E069CBC19}" type="presParOf" srcId="{E9069A3E-BEAC-47BA-8F30-87443071DF16}" destId="{BD0E51FC-96A5-4621-850D-3D1FFA7349BF}" srcOrd="4" destOrd="0" presId="urn:microsoft.com/office/officeart/2005/8/layout/pyramid2"/>
    <dgm:cxn modelId="{93D631CB-A08F-4094-9094-3CD82CA64E68}" type="presParOf" srcId="{E9069A3E-BEAC-47BA-8F30-87443071DF16}" destId="{43B86871-5EEE-4FC5-AAD4-C5AC0055CBF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FCA9E-EDDD-4EE1-959A-31C369EEF763}">
      <dsp:nvSpPr>
        <dsp:cNvPr id="0" name=""/>
        <dsp:cNvSpPr/>
      </dsp:nvSpPr>
      <dsp:spPr>
        <a:xfrm>
          <a:off x="0" y="0"/>
          <a:ext cx="2959819" cy="295981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9F6BA-B3A1-4DBC-82FF-70EFED00286B}">
      <dsp:nvSpPr>
        <dsp:cNvPr id="0" name=""/>
        <dsp:cNvSpPr/>
      </dsp:nvSpPr>
      <dsp:spPr>
        <a:xfrm>
          <a:off x="1579237" y="297571"/>
          <a:ext cx="1923882" cy="7006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СРЕДНИЙ</a:t>
          </a:r>
          <a:endParaRPr lang="ru-RU" sz="2800" kern="1200" dirty="0"/>
        </a:p>
      </dsp:txBody>
      <dsp:txXfrm>
        <a:off x="1613440" y="331774"/>
        <a:ext cx="1855476" cy="632238"/>
      </dsp:txXfrm>
    </dsp:sp>
    <dsp:sp modelId="{C46FE244-7545-48AA-928A-0F75B0612234}">
      <dsp:nvSpPr>
        <dsp:cNvPr id="0" name=""/>
        <dsp:cNvSpPr/>
      </dsp:nvSpPr>
      <dsp:spPr>
        <a:xfrm>
          <a:off x="1579237" y="1085796"/>
          <a:ext cx="1923882" cy="7006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СЛАБЫЙ</a:t>
          </a:r>
          <a:endParaRPr lang="ru-RU" sz="2800" kern="1200" dirty="0"/>
        </a:p>
      </dsp:txBody>
      <dsp:txXfrm>
        <a:off x="1613440" y="1119999"/>
        <a:ext cx="1855476" cy="632238"/>
      </dsp:txXfrm>
    </dsp:sp>
    <dsp:sp modelId="{BD0E51FC-96A5-4621-850D-3D1FFA7349BF}">
      <dsp:nvSpPr>
        <dsp:cNvPr id="0" name=""/>
        <dsp:cNvSpPr/>
      </dsp:nvSpPr>
      <dsp:spPr>
        <a:xfrm>
          <a:off x="1579237" y="1874022"/>
          <a:ext cx="1923882" cy="7006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НУЛЕВОЙ</a:t>
          </a:r>
          <a:endParaRPr lang="ru-RU" sz="2800" kern="1200" dirty="0"/>
        </a:p>
      </dsp:txBody>
      <dsp:txXfrm>
        <a:off x="1613440" y="1908225"/>
        <a:ext cx="1855476" cy="632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hyperlink" Target="mailto:kolesnickowa.nina2012@yandex.ru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y-u-l-i-y-a1991@yandex.ru" TargetMode="External"/><Relationship Id="rId5" Type="http://schemas.openxmlformats.org/officeDocument/2006/relationships/hyperlink" Target="mailto:elena7hrustovskaya@gmail.com" TargetMode="Externa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4555" y="2708920"/>
            <a:ext cx="7772400" cy="91533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организации обучения двуязычных детей в общеобразовательной школе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918" y="260648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Юго-Восточное управление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науки Самарской области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№1 г. Нефтегорск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/>
              <a:t>                                                     _____________________________________________________________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059832" y="1916832"/>
            <a:ext cx="3161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СЕМИНАР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0845" y="5877272"/>
            <a:ext cx="213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Нефтегорск 2021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260648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Предупредительный диктант : работы учащихся</a:t>
            </a:r>
          </a:p>
        </p:txBody>
      </p:sp>
      <p:pic>
        <p:nvPicPr>
          <p:cNvPr id="6" name="Picture 3" descr="C:\Users\Учитель\Desktop\nrTbYXyHg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8275"/>
            <a:ext cx="5000660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737" y="1951856"/>
            <a:ext cx="6055843" cy="475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071678"/>
            <a:ext cx="2143140" cy="310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2786058"/>
            <a:ext cx="2286016" cy="329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3214686"/>
            <a:ext cx="2343204" cy="335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14348" y="285729"/>
            <a:ext cx="7772400" cy="1199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Словари – окно в русский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мир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78408"/>
            <a:ext cx="4000528" cy="380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428868"/>
            <a:ext cx="4071966" cy="378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14348" y="285729"/>
            <a:ext cx="7772400" cy="1055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Пополняем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словарный запас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72200" y="5733256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Задание №2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99748" y="5263523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Задание №1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23" y="1668300"/>
            <a:ext cx="5357850" cy="432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14348" y="285728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6082" y="6165304"/>
            <a:ext cx="3988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 «Каждому своё место»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14348" y="285729"/>
            <a:ext cx="7772400" cy="1055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Игровые технологии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916832"/>
            <a:ext cx="4220616" cy="3306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322" y="2886146"/>
            <a:ext cx="4106150" cy="3306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14348" y="285729"/>
            <a:ext cx="7772400" cy="1271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Приобщаемся к русской культуре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66124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«Музейная терапия»</a:t>
            </a:r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785786" y="142852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организации обучения двуязычных детей в общеобразовательной школе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00430" y="2928934"/>
            <a:ext cx="53578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- логопед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№1 г. Нефтегорска</a:t>
            </a:r>
          </a:p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Горбатенко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Ю.А.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«Особенности логопедического сопровождения детей-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Горбатенко Юлия Александровна 2в 53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299045" y="2202045"/>
            <a:ext cx="2857520" cy="4171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11158" y="2821578"/>
            <a:ext cx="552147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/>
                <a:cs typeface="Arial" pitchFamily="34" charset="0"/>
              </a:rPr>
              <a:t>В каком возрасте присоединился второй язык?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186" y="2280398"/>
            <a:ext cx="321471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/>
                <a:cs typeface="Arial" pitchFamily="34" charset="0"/>
              </a:rPr>
              <a:t>Какой язык был первым?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17999" y="4077072"/>
            <a:ext cx="5154965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/>
                <a:cs typeface="Arial" pitchFamily="34" charset="0"/>
              </a:rPr>
              <a:t>Кто основные носители данных языков в окружении ребенка?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22050" y="4897033"/>
            <a:ext cx="5150914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/>
                <a:cs typeface="Arial" pitchFamily="34" charset="0"/>
              </a:rPr>
              <a:t>В каких объемах и формах осуществляется общение на каждом из языков?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1158" y="5870161"/>
            <a:ext cx="8365624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/>
                <a:cs typeface="Arial" pitchFamily="34" charset="0"/>
              </a:rPr>
              <a:t>Имеет ли ребенок возможность слушать/ смотреть телепередачи, фильмы, читать книги на русском языке?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31" y="2095732"/>
            <a:ext cx="2571744" cy="170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6" y="3598675"/>
            <a:ext cx="2915610" cy="194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01131" y="692696"/>
            <a:ext cx="8385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ничего худшего, чем блуждать в чужих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краях. </a:t>
            </a:r>
          </a:p>
          <a:p>
            <a:pPr algn="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Гомер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85786" y="285728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06" y="643464"/>
            <a:ext cx="2126266" cy="1276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6171" y="602358"/>
            <a:ext cx="8584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ель – 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 уровня  владения  русским 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языком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 средством коммуникации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7043" y="1990473"/>
            <a:ext cx="468827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измерения уровня владения языком</a:t>
            </a:r>
          </a:p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М.И.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Краюшкиной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449455481"/>
              </p:ext>
            </p:extLst>
          </p:nvPr>
        </p:nvGraphicFramePr>
        <p:xfrm>
          <a:off x="659327" y="2780928"/>
          <a:ext cx="3602447" cy="2959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26" y="3387125"/>
            <a:ext cx="1700307" cy="1266011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510301" y="47268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бследования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звукопроизношения</a:t>
            </a:r>
          </a:p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(методика Власенко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И.Т., Чиркиной Г.В.)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7232"/>
            <a:ext cx="1791376" cy="122943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4248472" y="2636912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артикуляционного аппарата</a:t>
            </a:r>
          </a:p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(методика Власенко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И.Т., Чиркиной Г.В.)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53748"/>
            <a:ext cx="2512282" cy="3422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20" y="4365104"/>
            <a:ext cx="2882552" cy="1762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074901"/>
            <a:ext cx="2664296" cy="1695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718468"/>
            <a:ext cx="1188589" cy="1337535"/>
          </a:xfrm>
          <a:prstGeom prst="rect">
            <a:avLst/>
          </a:prstGeom>
        </p:spPr>
      </p:pic>
      <p:sp>
        <p:nvSpPr>
          <p:cNvPr id="9" name="AutoShape 2" descr="https://img4.labirint.ru/rc/283662abfaaa940b5e67f037bb608e9f/246x330/books49/483938/cover.jpg?15638175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50" y="1838094"/>
            <a:ext cx="1309293" cy="17189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03" y="2060848"/>
            <a:ext cx="1305146" cy="18101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42876"/>
            <a:ext cx="1427993" cy="187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07975" y="602358"/>
            <a:ext cx="6568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Е.А.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Хамраева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педагогических наук, профессор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кафедрой РКИ МПГУ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85786" y="285728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2" y="620688"/>
            <a:ext cx="5743575" cy="40767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8" y="4284197"/>
            <a:ext cx="8676456" cy="2366306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4752">
            <a:off x="6603692" y="2981308"/>
            <a:ext cx="2408065" cy="64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6252">
            <a:off x="4996388" y="2300520"/>
            <a:ext cx="3633761" cy="4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6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785786" y="142852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Модель организации обучения двуязычных детей в общеобразовательной школе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D:\СЕМИНАР\Коршунова Александра Владимировна англ.яз_1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39" y="2204864"/>
            <a:ext cx="2596993" cy="367240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500430" y="2928934"/>
            <a:ext cx="53578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№1 г. Нефтегорска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Коршунова А.В. 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создании оптимальных условий обучения, развития, социализации и адаптации учащихся с двуязычием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билингвистов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85786" y="285728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2068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программы занятий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1-ый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51685"/>
            <a:ext cx="6296025" cy="441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248" y="3284984"/>
            <a:ext cx="62103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0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5"/>
            <a:ext cx="8640960" cy="379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85786" y="285728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2" y="476671"/>
            <a:ext cx="8755085" cy="262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85786" y="285728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3"/>
            <a:ext cx="8856984" cy="386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" y="3348947"/>
            <a:ext cx="9000492" cy="35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48866"/>
            <a:ext cx="845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Обучающая тетрадь: работаем вместе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85786" y="285728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" name="Picture 2" descr="D:\Диск D\Рабочий стол\0-02-05-f4fce10f91d51b71a9013d2bb1bf8e13bc8784dddef1ae2e650fc64575f81df3_d96b5ef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9" b="43382"/>
          <a:stretch/>
        </p:blipFill>
        <p:spPr bwMode="auto">
          <a:xfrm>
            <a:off x="385705" y="1117945"/>
            <a:ext cx="4165395" cy="298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1" y="4460442"/>
            <a:ext cx="4817225" cy="170486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02864"/>
            <a:ext cx="3802771" cy="396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85786" y="285728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5" y="1340768"/>
            <a:ext cx="8332399" cy="5090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548680"/>
            <a:ext cx="616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ОБЩЕНИЕ – ПУТЬ К АДАПТАЦИИ 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785786" y="142852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00430" y="2928934"/>
            <a:ext cx="5357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- дефектолог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№1 г. Нефтегорска</a:t>
            </a:r>
          </a:p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Хрустовская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Е.И.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Arial Narrow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D:\СЕМИНАР\Хрустовкая_Елена_Игоревна_уч_нач_кл_2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476945" y="2428867"/>
            <a:ext cx="2883199" cy="395601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14362" y="544489"/>
            <a:ext cx="8262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организации обучения двуязычных </a:t>
            </a:r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общеобразовательной школе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0015" y="4725144"/>
            <a:ext cx="472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погружение в языковую среду»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71480"/>
            <a:ext cx="6030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трудно детям-</a:t>
            </a:r>
            <a:r>
              <a:rPr lang="ru-RU" sz="28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инофонам</a:t>
            </a:r>
            <a:r>
              <a:rPr lang="ru-RU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190" y="4008860"/>
            <a:ext cx="244659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20055763">
            <a:off x="2816635" y="2965988"/>
            <a:ext cx="855314" cy="688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759833">
            <a:off x="2940413" y="4942217"/>
            <a:ext cx="855314" cy="688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000364" y="3857628"/>
            <a:ext cx="778613" cy="8127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000496" y="26594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приходится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думать дважды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прежде чем использовать то или иное слово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406392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ложен</a:t>
            </a:r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период «смешения языков»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0496" y="52863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после 8–11 лет вероятность 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абсолютного овладения фонетической системой и языковыми конструкциями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уменьшается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1" y="4864252"/>
            <a:ext cx="2114863" cy="140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0" y="1998482"/>
            <a:ext cx="2114864" cy="141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9662" y="571479"/>
            <a:ext cx="633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вид деятельности - ИГРА</a:t>
            </a:r>
            <a:endParaRPr lang="ru-RU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4173" y="3931748"/>
            <a:ext cx="235745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3143248"/>
            <a:ext cx="385765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lnSpc>
                <a:spcPct val="200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ролевая игра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47275" y="5072074"/>
            <a:ext cx="385765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lnSpc>
                <a:spcPct val="200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подвижные игры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14810" y="4071942"/>
            <a:ext cx="3857652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языковые и речевые игры</a:t>
            </a:r>
          </a:p>
          <a:p>
            <a:pPr marL="342900" lvl="0" indent="-342900" algn="ctr"/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2285992"/>
            <a:ext cx="385765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lnSpc>
                <a:spcPct val="200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игры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14810" y="6000768"/>
            <a:ext cx="386081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ctr">
              <a:lnSpc>
                <a:spcPct val="200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3071802" y="3143248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3143240" y="3643314"/>
            <a:ext cx="714380" cy="80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143240" y="4000504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143240" y="4286256"/>
            <a:ext cx="71438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9" y="2094244"/>
            <a:ext cx="2226088" cy="1586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Прямая со стрелкой 17"/>
          <p:cNvCxnSpPr/>
          <p:nvPr/>
        </p:nvCxnSpPr>
        <p:spPr>
          <a:xfrm>
            <a:off x="3071802" y="4714884"/>
            <a:ext cx="64294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2383" y="571480"/>
            <a:ext cx="7819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погружение в языковую среду</a:t>
            </a:r>
            <a:endParaRPr lang="ru-RU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276872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b="1" dirty="0" smtClean="0">
                <a:solidFill>
                  <a:srgbClr val="40404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Задание 1.</a:t>
            </a:r>
            <a:r>
              <a:rPr lang="ru-RU" dirty="0" smtClean="0">
                <a:solidFill>
                  <a:srgbClr val="40404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Соедини друг с другом название и изображение (предмет и его функцию, предмет и персонаж, который может его использовать).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9598" y="3284984"/>
            <a:ext cx="405030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11960" y="50666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b="1" dirty="0" smtClean="0">
                <a:solidFill>
                  <a:srgbClr val="40404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Задание 2.</a:t>
            </a:r>
            <a:r>
              <a:rPr lang="ru-RU" dirty="0" smtClean="0">
                <a:solidFill>
                  <a:srgbClr val="40404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Прочитай поговорку, сделав логическое ударение на первом, втором… слове. Как изменился ее смысл?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607401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культуроспецифичных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феноменов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330889"/>
              </p:ext>
            </p:extLst>
          </p:nvPr>
        </p:nvGraphicFramePr>
        <p:xfrm>
          <a:off x="886294" y="3284984"/>
          <a:ext cx="7358114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057"/>
                <a:gridCol w="3679057"/>
              </a:tblGrid>
              <a:tr h="49379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Инофоны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(узбеки, казахи, киргизы)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Русские дети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815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добрый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злой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815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грозный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угрожающий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815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сильный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хитрый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815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храбрый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хищный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815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красивый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страшный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2520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49" y="1412776"/>
            <a:ext cx="1584176" cy="174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498941" y="7878895"/>
            <a:ext cx="2047123" cy="1309826"/>
          </a:xfrm>
          <a:prstGeom prst="rect">
            <a:avLst/>
          </a:prstGeom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38676" y="1926732"/>
            <a:ext cx="8273820" cy="9810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билингвы?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нофоны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1" y="2907734"/>
            <a:ext cx="2799492" cy="19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907734"/>
            <a:ext cx="2893275" cy="19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004048" y="4876211"/>
            <a:ext cx="3744415" cy="167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иной культурной среды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незащищен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знает или плохо знает язык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0917" y="47971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той же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культурной среды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вободно владеет русским языком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958872"/>
              </p:ext>
            </p:extLst>
          </p:nvPr>
        </p:nvGraphicFramePr>
        <p:xfrm>
          <a:off x="300917" y="836712"/>
          <a:ext cx="8447546" cy="1173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7563"/>
                <a:gridCol w="2354234"/>
                <a:gridCol w="2215749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Общее количество учащихся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612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100%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двуязычных учащихся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7,5 %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Учащиеся- билингвы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4,5 %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4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Учащиеся-</a:t>
                      </a:r>
                      <a:r>
                        <a:rPr lang="ru-RU" sz="1800" dirty="0" err="1">
                          <a:effectLst/>
                        </a:rPr>
                        <a:t>инофоны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8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Администратор\Рабочий стол\Билингвизм\IMG_20210323_091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8056866" cy="18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Администратор\Рабочий стол\Билингвизм\IMG_20210323_091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572008"/>
            <a:ext cx="7995032" cy="197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2390" y="666274"/>
            <a:ext cx="8637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Активируем словарный запас: работа с карточками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0841" y="836712"/>
            <a:ext cx="531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«Билингвизм: плюсы и минусы»</a:t>
            </a:r>
            <a:endParaRPr lang="ru-RU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3474" y="2276872"/>
            <a:ext cx="56166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занятиях с детьми-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мы: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 их с культурой нашей страны,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повышаем словарный запас детей,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развиваем их умственные способности,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учим высказывать свои мысли,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восстанавливаем пробелы в знаниях,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риобщаем к традициям школы, города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0" name="Picture 2" descr="https://img.7ya.ru/pub/img/11721/depositphotos_117670020_m-2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0888"/>
            <a:ext cx="3275856" cy="3437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Если возникли вопросы и предложения, рады сотрудничеству</a:t>
            </a:r>
            <a:endParaRPr lang="ru-RU" dirty="0"/>
          </a:p>
        </p:txBody>
      </p:sp>
      <p:pic>
        <p:nvPicPr>
          <p:cNvPr id="4" name="Picture 2" descr="D:\СЕМИНАР\Колесникова Нина Юрьевна психолог_1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04864"/>
            <a:ext cx="757888" cy="1154883"/>
          </a:xfrm>
          <a:prstGeom prst="rect">
            <a:avLst/>
          </a:prstGeom>
          <a:noFill/>
        </p:spPr>
      </p:pic>
      <p:pic>
        <p:nvPicPr>
          <p:cNvPr id="5" name="Picture 2" descr="D:\СЕМИНАР\Хрустовкая_Елена_Игоревна_уч_нач_кл_29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840843" y="3861048"/>
            <a:ext cx="811141" cy="111298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18476"/>
            <a:ext cx="829896" cy="121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66" y="3901858"/>
            <a:ext cx="66064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- дефектолог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Хрустовская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Игоревна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elena7hrustovskaya@gmail.com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(987) 926-70-61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43807" y="5379186"/>
            <a:ext cx="5716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Учитель - логопед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Горбатенко Юлия Александровна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y-u-l-i-y-a1991@yandex.ru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(927) 010-56-46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14183" y="2621722"/>
            <a:ext cx="6750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Колесникова Нина Юрьевна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kolesnickowa.nina2012@yandex.ru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(927) 011-61-68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143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4555" y="2708920"/>
            <a:ext cx="7772400" cy="91533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</a:t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внимание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73820" cy="97045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характерные для детей –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92352" y="3212976"/>
            <a:ext cx="4608511" cy="4320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языкового барьера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6176" y="4644176"/>
            <a:ext cx="2729204" cy="181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03848" y="2564904"/>
            <a:ext cx="4557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Психологический стресс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4005064"/>
            <a:ext cx="7186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в подготовке домашнего задания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353287"/>
            <a:ext cx="63820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помощи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4644176"/>
            <a:ext cx="63945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национального аспекта</a:t>
            </a:r>
          </a:p>
        </p:txBody>
      </p:sp>
      <p:pic>
        <p:nvPicPr>
          <p:cNvPr id="10" name="Picture 2" descr="http://addnt.ru/wp-content/uploads/2016/05/KMO_125135_00083_1_t218_190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2" y="1628800"/>
            <a:ext cx="2285738" cy="148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74250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121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успешной учебно-воспитательной работы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детьми-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инофонами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771800" y="2514423"/>
            <a:ext cx="6182011" cy="320218"/>
          </a:xfrm>
        </p:spPr>
        <p:txBody>
          <a:bodyPr>
            <a:no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учебно-методическим комплектом,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литературой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tatic.tildacdn.com/tild3435-3234-4361-a565-653162366236/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4" y="1759244"/>
            <a:ext cx="2118359" cy="1412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015" y="5182611"/>
            <a:ext cx="2190356" cy="146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2051720" y="3193882"/>
            <a:ext cx="7705511" cy="720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–педагогического сопровождения образовательного процесса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913490"/>
            <a:ext cx="8342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кабинета современным оборудованием, игровым и демонстрационным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материалом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658160"/>
            <a:ext cx="81369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семинаров совместно с образовательными учреждениями по взаимодействию и обмену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опытом</a:t>
            </a:r>
          </a:p>
          <a:p>
            <a:pPr lvl="0" algn="just"/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проблеме образования и воспитания </a:t>
            </a:r>
            <a:endParaRPr lang="ru-RU" sz="20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</a:t>
            </a:r>
            <a:r>
              <a:rPr lang="ru-RU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инофонов</a:t>
            </a: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785786" y="142852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организации обучения двуязычных детей в общеобразовательной школе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00430" y="2928934"/>
            <a:ext cx="53578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– психолог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№1 г. Нефтегорска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Колесникова Н.Ю.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«Модель психолого-педагогического сопровождения учащихся с двуязычием»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D:\СЕМИНАР\Колесникова Нина Юрьевна психолог_1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4"/>
            <a:ext cx="2812857" cy="428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428604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Алгоритм деятельности </a:t>
            </a:r>
            <a:r>
              <a:rPr lang="ru-RU" sz="2400" b="1" dirty="0" err="1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ППк</a:t>
            </a:r>
            <a:endParaRPr lang="ru-RU" sz="2400" b="1" dirty="0">
              <a:solidFill>
                <a:schemeClr val="bg1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37"/>
          <p:cNvGrpSpPr/>
          <p:nvPr/>
        </p:nvGrpSpPr>
        <p:grpSpPr>
          <a:xfrm>
            <a:off x="269180" y="1162746"/>
            <a:ext cx="8643998" cy="4996068"/>
            <a:chOff x="838196" y="929087"/>
            <a:chExt cx="8953961" cy="5789335"/>
          </a:xfrm>
        </p:grpSpPr>
        <p:grpSp>
          <p:nvGrpSpPr>
            <p:cNvPr id="4" name="Группа 27"/>
            <p:cNvGrpSpPr/>
            <p:nvPr/>
          </p:nvGrpSpPr>
          <p:grpSpPr>
            <a:xfrm>
              <a:off x="838196" y="929087"/>
              <a:ext cx="8953961" cy="5296207"/>
              <a:chOff x="849215" y="929086"/>
              <a:chExt cx="8953961" cy="5296207"/>
            </a:xfrm>
          </p:grpSpPr>
          <p:cxnSp>
            <p:nvCxnSpPr>
              <p:cNvPr id="7" name="Прямая соединительная линия 6"/>
              <p:cNvCxnSpPr/>
              <p:nvPr/>
            </p:nvCxnSpPr>
            <p:spPr>
              <a:xfrm>
                <a:off x="5733194" y="1922456"/>
                <a:ext cx="0" cy="4296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Прямоугольник 7"/>
              <p:cNvSpPr/>
              <p:nvPr/>
            </p:nvSpPr>
            <p:spPr>
              <a:xfrm>
                <a:off x="2500826" y="4296575"/>
                <a:ext cx="6411817" cy="5949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Согласование деятельности специалистов по коррекционно-развивающей работе</a:t>
                </a:r>
                <a:endParaRPr lang="ru-RU" dirty="0">
                  <a:ln w="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733194" y="3991976"/>
                <a:ext cx="0" cy="4296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Прямоугольник 9"/>
              <p:cNvSpPr/>
              <p:nvPr/>
            </p:nvSpPr>
            <p:spPr>
              <a:xfrm>
                <a:off x="849215" y="5321141"/>
                <a:ext cx="2251114" cy="9041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Индивидуальная коррекционная работа</a:t>
                </a:r>
                <a:endParaRPr lang="ru-RU" dirty="0">
                  <a:ln w="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7552062" y="5321140"/>
                <a:ext cx="2251114" cy="90415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Групповая коррекционная работа</a:t>
                </a:r>
                <a:endParaRPr lang="ru-RU" dirty="0">
                  <a:ln w="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3284861" y="5475389"/>
                <a:ext cx="4082669" cy="3525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Реализация рекомендаций консилиума</a:t>
                </a:r>
                <a:endParaRPr lang="ru-RU" dirty="0">
                  <a:ln w="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3525396" y="929086"/>
                <a:ext cx="4803354" cy="3525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Запрос на обследование  ребенка </a:t>
                </a:r>
                <a:r>
                  <a:rPr lang="ru-RU" dirty="0" err="1" smtClean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ПП</a:t>
                </a:r>
                <a:r>
                  <a:rPr lang="ru-RU" dirty="0" err="1" smtClean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</a:rPr>
                  <a:t>к</a:t>
                </a:r>
                <a:endParaRPr lang="ru-RU" dirty="0">
                  <a:ln w="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500826" y="1540525"/>
                <a:ext cx="6411817" cy="3525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Индивидуальное обследование ребенка специалистами </a:t>
                </a:r>
                <a:r>
                  <a:rPr lang="ru-RU" dirty="0" err="1" smtClean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ППк</a:t>
                </a:r>
                <a:endParaRPr lang="ru-RU" dirty="0">
                  <a:ln w="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717754" y="1255923"/>
                <a:ext cx="0" cy="2846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Прямоугольник 15"/>
              <p:cNvSpPr/>
              <p:nvPr/>
            </p:nvSpPr>
            <p:spPr>
              <a:xfrm>
                <a:off x="4253200" y="2336360"/>
                <a:ext cx="3472151" cy="154419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 smtClean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Коллегиальное обсуждение: определение образовательного маршрута и коррекционной помощи</a:t>
                </a:r>
                <a:endParaRPr lang="ru-RU" dirty="0">
                  <a:ln w="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2109269" y="6365882"/>
              <a:ext cx="6411817" cy="3525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ln w="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Оценка эффективности коррекционно-развивающей работы</a:t>
              </a:r>
              <a:endParaRPr lang="ru-RU" dirty="0">
                <a:ln w="0">
                  <a:solidFill>
                    <a:sysClr val="windowText" lastClr="000000"/>
                  </a:solidFill>
                </a:ln>
                <a:solidFill>
                  <a:prstClr val="black"/>
                </a:solidFill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5449676" y="5827930"/>
              <a:ext cx="5507" cy="5379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400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00042"/>
            <a:ext cx="8974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социально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психолого-педагогического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двуязычием</a:t>
            </a:r>
          </a:p>
        </p:txBody>
      </p:sp>
      <p:sp>
        <p:nvSpPr>
          <p:cNvPr id="6" name="Овал 5"/>
          <p:cNvSpPr/>
          <p:nvPr/>
        </p:nvSpPr>
        <p:spPr>
          <a:xfrm>
            <a:off x="3857620" y="2857496"/>
            <a:ext cx="2154540" cy="8076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 двуязычием</a:t>
            </a:r>
          </a:p>
        </p:txBody>
      </p:sp>
      <p:sp>
        <p:nvSpPr>
          <p:cNvPr id="7" name="Овал 6"/>
          <p:cNvSpPr/>
          <p:nvPr/>
        </p:nvSpPr>
        <p:spPr>
          <a:xfrm>
            <a:off x="2428860" y="2071678"/>
            <a:ext cx="1719284" cy="6815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357818" y="2071678"/>
            <a:ext cx="1566334" cy="6101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429256" y="3714752"/>
            <a:ext cx="1703642" cy="7260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Дефектолог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428860" y="3714752"/>
            <a:ext cx="1748917" cy="7243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руководители, воспитатели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86116" y="5143512"/>
            <a:ext cx="3620421" cy="81266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Коррекционно-образовательное пространство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2143116"/>
            <a:ext cx="1544121" cy="1185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-Психодиагностика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Психокоррекция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-Индивидуально-групповые коррекционные занятия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-Участие в </a:t>
            </a:r>
            <a:r>
              <a:rPr lang="ru-RU" sz="1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0034" y="4000504"/>
            <a:ext cx="1703642" cy="23088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-Диагностика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-Учебные занятия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-Коррекционные занятия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-Игровая деятельность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-Классные часы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-Праздники, развлечения, досуг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с семьей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-Сопровождение семьи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с воспитанниками группы риска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14321" y="2214553"/>
            <a:ext cx="1839705" cy="17693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-Диагностика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-Исправление дефектов речи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связанной речи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-Индивидуально-коррекционные занятия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с семьей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-Участие в </a:t>
            </a:r>
            <a:r>
              <a:rPr lang="ru-RU" sz="1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>
            <a:stCxn id="7" idx="6"/>
            <a:endCxn id="8" idx="2"/>
          </p:cNvCxnSpPr>
          <p:nvPr/>
        </p:nvCxnSpPr>
        <p:spPr>
          <a:xfrm flipV="1">
            <a:off x="4148144" y="2376742"/>
            <a:ext cx="1209674" cy="357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7" idx="2"/>
          </p:cNvCxnSpPr>
          <p:nvPr/>
        </p:nvCxnSpPr>
        <p:spPr>
          <a:xfrm>
            <a:off x="2009760" y="2412460"/>
            <a:ext cx="419100" cy="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7" idx="5"/>
          </p:cNvCxnSpPr>
          <p:nvPr/>
        </p:nvCxnSpPr>
        <p:spPr>
          <a:xfrm>
            <a:off x="3896361" y="2653431"/>
            <a:ext cx="175583" cy="35543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121661" y="2727316"/>
            <a:ext cx="81900" cy="91757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0" idx="3"/>
          </p:cNvCxnSpPr>
          <p:nvPr/>
        </p:nvCxnSpPr>
        <p:spPr>
          <a:xfrm flipV="1">
            <a:off x="2115593" y="4333047"/>
            <a:ext cx="569390" cy="38019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6" idx="5"/>
            <a:endCxn id="9" idx="1"/>
          </p:cNvCxnSpPr>
          <p:nvPr/>
        </p:nvCxnSpPr>
        <p:spPr>
          <a:xfrm flipH="1">
            <a:off x="5678749" y="3546833"/>
            <a:ext cx="17886" cy="2742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6"/>
            <a:endCxn id="9" idx="2"/>
          </p:cNvCxnSpPr>
          <p:nvPr/>
        </p:nvCxnSpPr>
        <p:spPr>
          <a:xfrm>
            <a:off x="4177777" y="4076941"/>
            <a:ext cx="1251479" cy="8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428521" y="2618506"/>
            <a:ext cx="685800" cy="6858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7358082" y="4714884"/>
            <a:ext cx="1464733" cy="7010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-Диагностика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-Коррекция ВПФ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-Индивидуально-групповые занятия</a:t>
            </a:r>
          </a:p>
        </p:txBody>
      </p:sp>
      <p:cxnSp>
        <p:nvCxnSpPr>
          <p:cNvPr id="38" name="Прямая со стрелкой 37"/>
          <p:cNvCxnSpPr>
            <a:stCxn id="9" idx="5"/>
            <a:endCxn id="34" idx="1"/>
          </p:cNvCxnSpPr>
          <p:nvPr/>
        </p:nvCxnSpPr>
        <p:spPr>
          <a:xfrm rot="16200000" flipH="1">
            <a:off x="6755269" y="4462580"/>
            <a:ext cx="730949" cy="47467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15297" y="2575054"/>
            <a:ext cx="300348" cy="300348"/>
          </a:xfrm>
          <a:prstGeom prst="rect">
            <a:avLst/>
          </a:prstGeom>
        </p:spPr>
      </p:pic>
      <p:cxnSp>
        <p:nvCxnSpPr>
          <p:cNvPr id="24" name="Прямая со стрелкой 23"/>
          <p:cNvCxnSpPr>
            <a:stCxn id="6" idx="3"/>
            <a:endCxn id="10" idx="7"/>
          </p:cNvCxnSpPr>
          <p:nvPr/>
        </p:nvCxnSpPr>
        <p:spPr>
          <a:xfrm flipH="1">
            <a:off x="3921654" y="3546833"/>
            <a:ext cx="251491" cy="2740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1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785786" y="142852"/>
            <a:ext cx="7772400" cy="1634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организации обучения двуязычных детей в общеобразовательной школе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00430" y="2928934"/>
            <a:ext cx="53578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№1 г. Нефтегорска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Чижова Т.В. 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«Роль классного руководителя в организации сопроводительной деятельности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семьи ребенка с двуязычием»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Чижова Татьяна Владимировна 2б 54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3116"/>
            <a:ext cx="3071834" cy="4429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1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1337</TotalTime>
  <Words>791</Words>
  <Application>Microsoft Office PowerPoint</Application>
  <PresentationFormat>Экран (4:3)</PresentationFormat>
  <Paragraphs>198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Волна</vt:lpstr>
      <vt:lpstr>Модель организации обучения двуязычных детей в общеобразовательной школе</vt:lpstr>
      <vt:lpstr>Презентация PowerPoint</vt:lpstr>
      <vt:lpstr>Учащиеся билингвы? инофоны?</vt:lpstr>
      <vt:lpstr>Проблемы, характерные для детей –инофонов</vt:lpstr>
      <vt:lpstr>Условия для успешной учебно-воспитательной работы с детьми-инофонами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возникли вопросы и предложения, рады сотрудничеству</vt:lpstr>
      <vt:lpstr>Спасибо  за 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  «Говорим правильно – нам подражают дети»</dc:title>
  <dc:creator>Учитель</dc:creator>
  <cp:lastModifiedBy>Щербакова</cp:lastModifiedBy>
  <cp:revision>72</cp:revision>
  <dcterms:created xsi:type="dcterms:W3CDTF">2021-03-01T05:35:37Z</dcterms:created>
  <dcterms:modified xsi:type="dcterms:W3CDTF">2021-03-26T07:59:05Z</dcterms:modified>
</cp:coreProperties>
</file>