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7004179462904391E-2"/>
          <c:y val="3.2579630288986312E-2"/>
          <c:w val="0.70734996651811488"/>
          <c:h val="0.836879598872806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Алексеевский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Борский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Нефтегорский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Округ</c:v>
                </c:pt>
              </c:strCache>
            </c:strRef>
          </c:tx>
          <c:dLbls>
            <c:dLbl>
              <c:idx val="0"/>
              <c:layout>
                <c:manualLayout>
                  <c:x val="2.3460410557184751E-2"/>
                  <c:y val="5.930318754633072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52.4</c:v>
                </c:pt>
              </c:numCache>
            </c:numRef>
          </c:val>
        </c:ser>
        <c:axId val="309825920"/>
        <c:axId val="309827840"/>
      </c:barChart>
      <c:catAx>
        <c:axId val="309825920"/>
        <c:scaling>
          <c:orientation val="minMax"/>
        </c:scaling>
        <c:axPos val="b"/>
        <c:tickLblPos val="nextTo"/>
        <c:crossAx val="309827840"/>
        <c:crosses val="autoZero"/>
        <c:auto val="1"/>
        <c:lblAlgn val="ctr"/>
        <c:lblOffset val="100"/>
      </c:catAx>
      <c:valAx>
        <c:axId val="309827840"/>
        <c:scaling>
          <c:orientation val="minMax"/>
        </c:scaling>
        <c:axPos val="l"/>
        <c:majorGridlines/>
        <c:numFmt formatCode="General" sourceLinked="1"/>
        <c:tickLblPos val="nextTo"/>
        <c:crossAx val="309825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Округ 2020г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79</c:v>
                </c:pt>
                <c:pt idx="1">
                  <c:v>72</c:v>
                </c:pt>
                <c:pt idx="2">
                  <c:v>74</c:v>
                </c:pt>
                <c:pt idx="3">
                  <c:v>29</c:v>
                </c:pt>
                <c:pt idx="4">
                  <c:v>90</c:v>
                </c:pt>
                <c:pt idx="5">
                  <c:v>96</c:v>
                </c:pt>
                <c:pt idx="6">
                  <c:v>81</c:v>
                </c:pt>
                <c:pt idx="7">
                  <c:v>67</c:v>
                </c:pt>
                <c:pt idx="8">
                  <c:v>65</c:v>
                </c:pt>
                <c:pt idx="9">
                  <c:v>89</c:v>
                </c:pt>
                <c:pt idx="10">
                  <c:v>90</c:v>
                </c:pt>
                <c:pt idx="11">
                  <c:v>75</c:v>
                </c:pt>
                <c:pt idx="12">
                  <c:v>53</c:v>
                </c:pt>
                <c:pt idx="13">
                  <c:v>36</c:v>
                </c:pt>
                <c:pt idx="14">
                  <c:v>81</c:v>
                </c:pt>
                <c:pt idx="15">
                  <c:v>69</c:v>
                </c:pt>
                <c:pt idx="16">
                  <c:v>92</c:v>
                </c:pt>
                <c:pt idx="17">
                  <c:v>68</c:v>
                </c:pt>
                <c:pt idx="18">
                  <c:v>68</c:v>
                </c:pt>
                <c:pt idx="19">
                  <c:v>64</c:v>
                </c:pt>
                <c:pt idx="20">
                  <c:v>81</c:v>
                </c:pt>
                <c:pt idx="21">
                  <c:v>63</c:v>
                </c:pt>
                <c:pt idx="22">
                  <c:v>85</c:v>
                </c:pt>
                <c:pt idx="23">
                  <c:v>69</c:v>
                </c:pt>
                <c:pt idx="24">
                  <c:v>32</c:v>
                </c:pt>
                <c:pt idx="25">
                  <c:v>11</c:v>
                </c:pt>
                <c:pt idx="26">
                  <c:v>19</c:v>
                </c:pt>
                <c:pt idx="27">
                  <c:v>67</c:v>
                </c:pt>
                <c:pt idx="28">
                  <c:v>24</c:v>
                </c:pt>
                <c:pt idx="29">
                  <c:v>18</c:v>
                </c:pt>
                <c:pt idx="30">
                  <c:v>11</c:v>
                </c:pt>
                <c:pt idx="3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округ 2021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Лист1!$C$2:$C$33</c:f>
              <c:numCache>
                <c:formatCode>General</c:formatCode>
                <c:ptCount val="32"/>
                <c:pt idx="0">
                  <c:v>76.48</c:v>
                </c:pt>
                <c:pt idx="1">
                  <c:v>71.88</c:v>
                </c:pt>
                <c:pt idx="2">
                  <c:v>83.3</c:v>
                </c:pt>
                <c:pt idx="3">
                  <c:v>70.599999999999994</c:v>
                </c:pt>
                <c:pt idx="4">
                  <c:v>50</c:v>
                </c:pt>
                <c:pt idx="5">
                  <c:v>57.9</c:v>
                </c:pt>
                <c:pt idx="6">
                  <c:v>65</c:v>
                </c:pt>
                <c:pt idx="7">
                  <c:v>70.099999999999994</c:v>
                </c:pt>
                <c:pt idx="8">
                  <c:v>72.95</c:v>
                </c:pt>
                <c:pt idx="9">
                  <c:v>58.9</c:v>
                </c:pt>
                <c:pt idx="10">
                  <c:v>79.98</c:v>
                </c:pt>
                <c:pt idx="11">
                  <c:v>73.400000000000006</c:v>
                </c:pt>
                <c:pt idx="12">
                  <c:v>67.7</c:v>
                </c:pt>
                <c:pt idx="13">
                  <c:v>56.85</c:v>
                </c:pt>
                <c:pt idx="14">
                  <c:v>80.5</c:v>
                </c:pt>
                <c:pt idx="15">
                  <c:v>67.8</c:v>
                </c:pt>
                <c:pt idx="16">
                  <c:v>56.6</c:v>
                </c:pt>
                <c:pt idx="17">
                  <c:v>40.700000000000003</c:v>
                </c:pt>
                <c:pt idx="18">
                  <c:v>56.55</c:v>
                </c:pt>
                <c:pt idx="19">
                  <c:v>73.099999999999994</c:v>
                </c:pt>
                <c:pt idx="20">
                  <c:v>64.349999999999994</c:v>
                </c:pt>
                <c:pt idx="21">
                  <c:v>65.75</c:v>
                </c:pt>
                <c:pt idx="22">
                  <c:v>81.3</c:v>
                </c:pt>
                <c:pt idx="23">
                  <c:v>55.8</c:v>
                </c:pt>
                <c:pt idx="24">
                  <c:v>26.8</c:v>
                </c:pt>
                <c:pt idx="25">
                  <c:v>51.1</c:v>
                </c:pt>
                <c:pt idx="26">
                  <c:v>24.3</c:v>
                </c:pt>
                <c:pt idx="27">
                  <c:v>50.75</c:v>
                </c:pt>
                <c:pt idx="28">
                  <c:v>34.85</c:v>
                </c:pt>
                <c:pt idx="29">
                  <c:v>24.3</c:v>
                </c:pt>
                <c:pt idx="30">
                  <c:v>40.4</c:v>
                </c:pt>
                <c:pt idx="31">
                  <c:v>6.8</c:v>
                </c:pt>
              </c:numCache>
            </c:numRef>
          </c:val>
        </c:ser>
        <c:marker val="1"/>
        <c:axId val="159919104"/>
        <c:axId val="160067584"/>
      </c:lineChart>
      <c:catAx>
        <c:axId val="159919104"/>
        <c:scaling>
          <c:orientation val="minMax"/>
        </c:scaling>
        <c:axPos val="b"/>
        <c:numFmt formatCode="General" sourceLinked="1"/>
        <c:majorTickMark val="none"/>
        <c:tickLblPos val="nextTo"/>
        <c:crossAx val="160067584"/>
        <c:crosses val="autoZero"/>
        <c:auto val="1"/>
        <c:lblAlgn val="ctr"/>
        <c:lblOffset val="100"/>
      </c:catAx>
      <c:valAx>
        <c:axId val="160067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1599191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369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РЕЗУЛЬТАТЫ ЕГЭ </a:t>
            </a:r>
            <a:b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ПО ФИЗИКЕ </a:t>
            </a:r>
            <a:b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2021 г</a:t>
            </a: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8659" r="15055" b="8515"/>
          <a:stretch>
            <a:fillRect/>
          </a:stretch>
        </p:blipFill>
        <p:spPr bwMode="auto">
          <a:xfrm>
            <a:off x="439893" y="0"/>
            <a:ext cx="11563808" cy="667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2363"/>
            <a:ext cx="10909300" cy="7572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Modern No. 20" pitchFamily="18" charset="0"/>
              </a:rPr>
              <a:t>СРЕДНИЙ БАЛЛ</a:t>
            </a:r>
            <a:endParaRPr lang="en-US" sz="4400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43600"/>
            <a:ext cx="9144000" cy="584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1993900" y="1838325"/>
          <a:ext cx="8661400" cy="428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2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1122363"/>
            <a:ext cx="11976100" cy="8842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Средний процент выполнения заданий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304800" y="1495424"/>
          <a:ext cx="11303000" cy="484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787" t="26449" r="24426" b="55435"/>
          <a:stretch>
            <a:fillRect/>
          </a:stretch>
        </p:blipFill>
        <p:spPr bwMode="auto">
          <a:xfrm>
            <a:off x="2809461" y="569843"/>
            <a:ext cx="6347791" cy="13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6676" t="20335" r="24639" b="61549"/>
          <a:stretch>
            <a:fillRect/>
          </a:stretch>
        </p:blipFill>
        <p:spPr bwMode="auto">
          <a:xfrm>
            <a:off x="2796208" y="1908313"/>
            <a:ext cx="6334539" cy="1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6676" t="21966" r="24639" b="73324"/>
          <a:stretch>
            <a:fillRect/>
          </a:stretch>
        </p:blipFill>
        <p:spPr bwMode="auto">
          <a:xfrm>
            <a:off x="2822713" y="3551582"/>
            <a:ext cx="6334539" cy="34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6778" t="19611" r="24740" b="57925"/>
          <a:stretch>
            <a:fillRect/>
          </a:stretch>
        </p:blipFill>
        <p:spPr bwMode="auto">
          <a:xfrm>
            <a:off x="2809460" y="3246783"/>
            <a:ext cx="6308035" cy="16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6778" t="77400" r="24842" b="3125"/>
          <a:stretch>
            <a:fillRect/>
          </a:stretch>
        </p:blipFill>
        <p:spPr bwMode="auto">
          <a:xfrm>
            <a:off x="2809460" y="4903304"/>
            <a:ext cx="6294783" cy="14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787" t="26449" r="24426" b="55435"/>
          <a:stretch>
            <a:fillRect/>
          </a:stretch>
        </p:blipFill>
        <p:spPr bwMode="auto">
          <a:xfrm>
            <a:off x="2809461" y="569843"/>
            <a:ext cx="6347791" cy="13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6787" t="69203" r="24629" b="24637"/>
          <a:stretch>
            <a:fillRect/>
          </a:stretch>
        </p:blipFill>
        <p:spPr bwMode="auto">
          <a:xfrm>
            <a:off x="2809461" y="1895060"/>
            <a:ext cx="6321287" cy="4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6676" t="19973" r="24639" b="25317"/>
          <a:stretch>
            <a:fillRect/>
          </a:stretch>
        </p:blipFill>
        <p:spPr bwMode="auto">
          <a:xfrm>
            <a:off x="2822711" y="2305879"/>
            <a:ext cx="6334539" cy="4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3417" t="18705" r="24537" b="3125"/>
          <a:stretch>
            <a:fillRect/>
          </a:stretch>
        </p:blipFill>
        <p:spPr bwMode="auto">
          <a:xfrm>
            <a:off x="278296" y="649356"/>
            <a:ext cx="6175513" cy="57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870" t="27944" r="21991" b="13179"/>
          <a:stretch>
            <a:fillRect/>
          </a:stretch>
        </p:blipFill>
        <p:spPr bwMode="auto">
          <a:xfrm>
            <a:off x="6202016" y="609601"/>
            <a:ext cx="5989983" cy="430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0972" t="50770" r="26370" b="8469"/>
          <a:stretch>
            <a:fillRect/>
          </a:stretch>
        </p:blipFill>
        <p:spPr bwMode="auto">
          <a:xfrm>
            <a:off x="6202017" y="4969565"/>
            <a:ext cx="5989983" cy="1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565" t="59058" r="29620" b="22464"/>
          <a:stretch>
            <a:fillRect/>
          </a:stretch>
        </p:blipFill>
        <p:spPr bwMode="auto">
          <a:xfrm>
            <a:off x="251791" y="609600"/>
            <a:ext cx="5830956" cy="135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2907" t="57654" r="26981" b="24774"/>
          <a:stretch>
            <a:fillRect/>
          </a:stretch>
        </p:blipFill>
        <p:spPr bwMode="auto">
          <a:xfrm>
            <a:off x="6202019" y="583095"/>
            <a:ext cx="5989981" cy="128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25158" t="20290" r="29111" b="40398"/>
          <a:stretch>
            <a:fillRect/>
          </a:stretch>
        </p:blipFill>
        <p:spPr bwMode="auto">
          <a:xfrm>
            <a:off x="212034" y="1961322"/>
            <a:ext cx="5883965" cy="25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24842" t="19792" r="24231" b="17346"/>
          <a:stretch>
            <a:fillRect/>
          </a:stretch>
        </p:blipFill>
        <p:spPr bwMode="auto">
          <a:xfrm>
            <a:off x="198782" y="3856542"/>
            <a:ext cx="5910469" cy="300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 l="22602" t="18705" r="26981" b="37455"/>
          <a:stretch>
            <a:fillRect/>
          </a:stretch>
        </p:blipFill>
        <p:spPr bwMode="auto">
          <a:xfrm>
            <a:off x="6082748" y="1881808"/>
            <a:ext cx="6109252" cy="25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 l="23315" t="19248" r="26472" b="18433"/>
          <a:stretch>
            <a:fillRect/>
          </a:stretch>
        </p:blipFill>
        <p:spPr bwMode="auto">
          <a:xfrm>
            <a:off x="5658678" y="3829878"/>
            <a:ext cx="6533322" cy="30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5259" t="24457" r="28500" b="55978"/>
          <a:stretch>
            <a:fillRect/>
          </a:stretch>
        </p:blipFill>
        <p:spPr bwMode="auto">
          <a:xfrm>
            <a:off x="278296" y="609600"/>
            <a:ext cx="6016487" cy="14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2907" t="48415" r="26880" b="30208"/>
          <a:stretch>
            <a:fillRect/>
          </a:stretch>
        </p:blipFill>
        <p:spPr bwMode="auto">
          <a:xfrm>
            <a:off x="6281531" y="556591"/>
            <a:ext cx="5910469" cy="14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25555" t="26313" r="28815" b="3125"/>
          <a:stretch>
            <a:fillRect/>
          </a:stretch>
        </p:blipFill>
        <p:spPr bwMode="auto">
          <a:xfrm>
            <a:off x="198783" y="1934817"/>
            <a:ext cx="5936974" cy="49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 l="25148" t="18705" r="28713" b="3125"/>
          <a:stretch>
            <a:fillRect/>
          </a:stretch>
        </p:blipFill>
        <p:spPr bwMode="auto">
          <a:xfrm>
            <a:off x="6162262" y="1981201"/>
            <a:ext cx="6029738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5158" t="45652" r="29009" b="10326"/>
          <a:stretch>
            <a:fillRect/>
          </a:stretch>
        </p:blipFill>
        <p:spPr bwMode="auto">
          <a:xfrm>
            <a:off x="251792" y="569844"/>
            <a:ext cx="5963478" cy="3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5454" t="42437" r="28815" b="18252"/>
          <a:stretch>
            <a:fillRect/>
          </a:stretch>
        </p:blipFill>
        <p:spPr bwMode="auto">
          <a:xfrm>
            <a:off x="6241774" y="3472070"/>
            <a:ext cx="5950226" cy="32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</Words>
  <Application>Microsoft Office PowerPoint</Application>
  <PresentationFormat>Произвольный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РЕЗУЛЬТАТЫ ЕГЭ  ПО ФИЗИКЕ  2021 г</vt:lpstr>
      <vt:lpstr>СРЕДНИЙ БАЛЛ</vt:lpstr>
      <vt:lpstr>Средний процент выполнения заданий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Наталья Борякина</dc:creator>
  <cp:lastModifiedBy>Asus</cp:lastModifiedBy>
  <cp:revision>17</cp:revision>
  <dcterms:created xsi:type="dcterms:W3CDTF">2019-07-17T18:37:23Z</dcterms:created>
  <dcterms:modified xsi:type="dcterms:W3CDTF">2021-08-25T15:14:24Z</dcterms:modified>
</cp:coreProperties>
</file>