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me" initials="H" lastIdx="1" clrIdx="0">
    <p:extLst>
      <p:ext uri="{19B8F6BF-5375-455C-9EA6-DF929625EA0E}">
        <p15:presenceInfo xmlns:p15="http://schemas.microsoft.com/office/powerpoint/2012/main" userId="Ho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45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9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38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67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1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20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7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96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49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34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8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E3767-805B-41DB-98DF-FFB0DB33CE1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7D6C1-D10B-439C-9027-448AC4A51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4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Воспитательные аспекты современного урока физики.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264400" y="4605867"/>
            <a:ext cx="4316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Пчелинцева</a:t>
            </a:r>
            <a:r>
              <a:rPr lang="ru-RU" dirty="0" smtClean="0"/>
              <a:t> Г.В.   ГБОУ СОШ с. Алексеевка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49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04000" y="406401"/>
            <a:ext cx="523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0" i="1" dirty="0" smtClean="0">
                <a:solidFill>
                  <a:srgbClr val="000000"/>
                </a:solidFill>
                <a:effectLst/>
                <a:latin typeface="Roboto"/>
              </a:rPr>
              <a:t>"Быть хорошим учителем можно, только будучи хорошим воспитателем. Воспитательная работа в процессе обучения - такой же целенаправленный, специально и преднамеренно организованный учителем процесс, в нем есть свои закономерности и особенности». </a:t>
            </a:r>
            <a:r>
              <a:rPr lang="ru-RU" sz="1200" b="0" i="1" dirty="0" err="1" smtClean="0">
                <a:solidFill>
                  <a:srgbClr val="000000"/>
                </a:solidFill>
                <a:effectLst/>
                <a:latin typeface="Roboto"/>
              </a:rPr>
              <a:t>В.А.Сухомлинский</a:t>
            </a:r>
            <a:endParaRPr lang="ru-R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77333" y="1828801"/>
            <a:ext cx="10837333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ходе урока физики можно выделить следующие воспитательные аспекты: </a:t>
            </a:r>
            <a:r>
              <a:rPr lang="ru-RU" dirty="0" smtClean="0"/>
              <a:t>нравственный, </a:t>
            </a:r>
            <a:r>
              <a:rPr lang="ru-RU" dirty="0"/>
              <a:t>эстетический, личностный, </a:t>
            </a:r>
            <a:r>
              <a:rPr lang="ru-RU" dirty="0" err="1" smtClean="0"/>
              <a:t>здоровьесберегающий</a:t>
            </a:r>
            <a:r>
              <a:rPr lang="ru-RU" dirty="0"/>
              <a:t>, </a:t>
            </a:r>
            <a:r>
              <a:rPr lang="ru-RU" dirty="0" smtClean="0"/>
              <a:t>экологический.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b="1" dirty="0" smtClean="0"/>
              <a:t>Нравственное </a:t>
            </a:r>
            <a:r>
              <a:rPr lang="ru-RU" b="1" dirty="0"/>
              <a:t>воспитание </a:t>
            </a:r>
            <a:r>
              <a:rPr lang="ru-RU" dirty="0"/>
              <a:t>на уроке </a:t>
            </a:r>
            <a:r>
              <a:rPr lang="ru-RU" dirty="0" smtClean="0"/>
              <a:t>физики способствует </a:t>
            </a:r>
            <a:r>
              <a:rPr lang="ru-RU" dirty="0"/>
              <a:t>формированию сознания связи с обществом, </a:t>
            </a:r>
            <a:r>
              <a:rPr lang="ru-RU" dirty="0" smtClean="0"/>
              <a:t>      осознанию </a:t>
            </a:r>
            <a:r>
              <a:rPr lang="ru-RU" dirty="0"/>
              <a:t>практической значимости того или иного открытия, осознанию значимости этого открытия на пути цивилизации человеческого общества, воспитанию уважения к ученым и их труду, формированию устойчивых нравственных чувств, высокой культуры поведения как одной из главных проявлений уважения человека к людям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При </a:t>
            </a:r>
            <a:r>
              <a:rPr lang="ru-RU" dirty="0"/>
              <a:t>рассмотрении вопросов того или иного открытия считаю обязательным</a:t>
            </a:r>
          </a:p>
          <a:p>
            <a:r>
              <a:rPr lang="ru-RU" dirty="0" smtClean="0"/>
              <a:t> привести </a:t>
            </a:r>
            <a:r>
              <a:rPr lang="ru-RU" dirty="0"/>
              <a:t>несколько интересных, поучительных фактов о личности самого</a:t>
            </a:r>
          </a:p>
          <a:p>
            <a:r>
              <a:rPr lang="ru-RU" dirty="0" smtClean="0"/>
              <a:t>  ученого</a:t>
            </a:r>
            <a:r>
              <a:rPr lang="ru-RU" dirty="0"/>
              <a:t>.</a:t>
            </a:r>
          </a:p>
          <a:p>
            <a:r>
              <a:rPr lang="ru-RU" dirty="0" smtClean="0"/>
              <a:t> «… </a:t>
            </a:r>
            <a:r>
              <a:rPr lang="ru-RU" dirty="0"/>
              <a:t>Мы обязательно должны знать не только, как рождались труды великих</a:t>
            </a:r>
          </a:p>
          <a:p>
            <a:r>
              <a:rPr lang="ru-RU" dirty="0" smtClean="0"/>
              <a:t> корифеев </a:t>
            </a:r>
            <a:r>
              <a:rPr lang="ru-RU" dirty="0"/>
              <a:t>науки, но и что это были за люди, сколько сил, энергии, здоровья,</a:t>
            </a:r>
          </a:p>
          <a:p>
            <a:r>
              <a:rPr lang="ru-RU" dirty="0" smtClean="0"/>
              <a:t> нервов </a:t>
            </a:r>
            <a:r>
              <a:rPr lang="ru-RU" dirty="0"/>
              <a:t>отдали они, чтобы мы сегодня узнали эти законы и прочли формулы в</a:t>
            </a:r>
          </a:p>
          <a:p>
            <a:r>
              <a:rPr lang="ru-RU" dirty="0" smtClean="0"/>
              <a:t>  учебниках</a:t>
            </a:r>
            <a:r>
              <a:rPr lang="ru-RU" dirty="0"/>
              <a:t>. Как порой отказывались они от богатства, почестей, радостей жизни</a:t>
            </a:r>
          </a:p>
          <a:p>
            <a:r>
              <a:rPr lang="ru-RU" dirty="0" smtClean="0"/>
              <a:t>  ради </a:t>
            </a:r>
            <a:r>
              <a:rPr lang="ru-RU" dirty="0"/>
              <a:t>торжества истины, как умирали, до последнего дыхания утверждая её.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39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5202" y="474136"/>
            <a:ext cx="81618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 </a:t>
            </a:r>
            <a:r>
              <a:rPr lang="ru-RU" b="1" i="0" dirty="0" smtClean="0">
                <a:solidFill>
                  <a:srgbClr val="000000"/>
                </a:solidFill>
                <a:effectLst/>
              </a:rPr>
              <a:t>Эстетическое воспитание </a:t>
            </a:r>
            <a:r>
              <a:rPr lang="ru-RU" b="0" i="0" dirty="0" smtClean="0">
                <a:solidFill>
                  <a:srgbClr val="000000"/>
                </a:solidFill>
                <a:effectLst/>
              </a:rPr>
              <a:t>- это формирование определенного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эстетического отношения человека к действительности. При изучении тем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раздела «Звук» отмечаем многообразие, красоту, значимость звуков в мире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музыки, </a:t>
            </a:r>
            <a:r>
              <a:rPr lang="ru-RU" b="0" i="0" dirty="0" smtClean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кино</a:t>
            </a:r>
            <a:r>
              <a:rPr lang="ru-RU" b="0" i="0" dirty="0" smtClean="0">
                <a:solidFill>
                  <a:srgbClr val="000000"/>
                </a:solidFill>
                <a:effectLst/>
              </a:rPr>
              <a:t>. При изучении «Волновой оптики» изучаем особенности одного из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красивейших явлений природы – радуги, как проявление дисперсии, открытой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Ньютоном. Обращаю внимание на гармонию звуков и цветов, на наличие семи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нот и семи основных цветов. «Физик, не воспринимающий поэзии и искусства, –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плохой физик» - говорил </a:t>
            </a:r>
            <a:r>
              <a:rPr lang="ru-RU" b="0" i="0" dirty="0" err="1" smtClean="0">
                <a:solidFill>
                  <a:srgbClr val="000000"/>
                </a:solidFill>
                <a:effectLst/>
              </a:rPr>
              <a:t>Л.Д.Ландау</a:t>
            </a:r>
            <a:r>
              <a:rPr lang="ru-RU" b="0" i="0" dirty="0" smtClean="0">
                <a:solidFill>
                  <a:srgbClr val="000000"/>
                </a:solidFill>
                <a:effectLst/>
              </a:rPr>
              <a:t> (основоположник советской теоретической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физики). При изучении многих тем физики использую различные жанры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литературного искусства: сказки, басни, пословицы, поэзию…</a:t>
            </a:r>
            <a:endParaRPr lang="ru-RU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5202" y="3336458"/>
            <a:ext cx="106849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В одной из своих баек барон Мюнхгаузен утверждал, что вытащил сам себя из болота за волосы.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 ложь или правда? По третьему закону Ньютона это невозможно, необходимо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взаимодействие тел. Или другая байка про пулю, пойманную Бароном в воздухе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во время полета на ядре, вполне правдоподобная, по причине относительности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скоростей. При изучении раздела «Силы» использую (как с физической, так и с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эстетической стороны) пословицы. «Скользкий, как налим», «Пеший конному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не товарищ» русские пословицы, «Брошенный вверх камень на твою же голову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упадет», «Учиться – что тележку в гору тащить, стоит отпустить, назад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покатится» японская пословица, «Камень тяжел, когда лежит на месте, если же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его покатить, он станет легким» курдская пословица и другие. Они помогают понять суть рассматриваемых вопросов.</a:t>
            </a:r>
            <a:endParaRPr lang="ru-RU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671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36134" y="192293"/>
            <a:ext cx="1124373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</a:rPr>
              <a:t>Урок – ключевой момент воспитания.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Уверена, что воспитывающий потенциал любого урока, не зависимо от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того, какие ученики перед нами, может быть очень высоким, если воспитание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происходит благодаря комплексным воздействиям: стиля образовательного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общения, дидактической структуры урока, методических приемов. Оптимальный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выбор всех этих средств – и есть педагогическое мастерство, профессионализм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Из всех стилей педагогического общения на своих уроках с обучающимися я придерживаюсь стиля педагогической поддержки. Коротко охарактеризовать этот стиль можно так: понимать ученика, принимать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 его таким, каков он есть, помогать ему. Достижения обучающегося сравниваю не с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успехами других, более сильных, учеников, а с его собственными. При этом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обучающийся познает радость своего собственного успеха. Важно заметить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малейшее продвижение ученика вперед и за это поощрить. Слабым, для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начала, предлагаю легкое задание, чтобы они познали радость успеха, поверили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в свои силы. Ситуация успеха – это эффективное средство воспитания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положительного отношения к учению.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Считаю самыми сильными воспитательными моментами на уроках,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особенно в старших классах, являются те, когда учитель мыслит вслух, ведёт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мысль учащихся, ищет правильный ход решения вопроса, что – то отвергает,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заменяет по ходу, объясняя почему, задумывается, приглашает как бы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посмотреть вперёд, к чему это приведёт. Это захватывает всех учеников; они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сообща ищут решение того или иного вопроса, занимают активную позицию,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создающую настрой коллективного поиска. Учителю не нужно опасаться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сделать ошибку. Ведь на ошибках мы учимся.</a:t>
            </a:r>
            <a:endParaRPr lang="ru-RU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992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200" y="982133"/>
            <a:ext cx="3403600" cy="931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          </a:t>
            </a:r>
            <a:r>
              <a:rPr lang="ru-RU" dirty="0" err="1" smtClean="0"/>
              <a:t>Оргмомент</a:t>
            </a:r>
            <a:endParaRPr lang="ru-RU" dirty="0"/>
          </a:p>
          <a:p>
            <a:r>
              <a:rPr lang="ru-RU" dirty="0" smtClean="0"/>
              <a:t>                   (</a:t>
            </a:r>
            <a:r>
              <a:rPr lang="ru-RU" dirty="0"/>
              <a:t>мотивация)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997200" y="1913467"/>
            <a:ext cx="1574800" cy="728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48733" y="2393686"/>
            <a:ext cx="3268134" cy="56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мотивация </a:t>
            </a:r>
            <a:r>
              <a:rPr lang="ru-RU" dirty="0"/>
              <a:t>на успех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393686"/>
            <a:ext cx="2641600" cy="688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воспитание интереса к</a:t>
            </a:r>
          </a:p>
          <a:p>
            <a:r>
              <a:rPr lang="ru-RU" dirty="0" smtClean="0"/>
              <a:t>               учению</a:t>
            </a:r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3" idx="2"/>
          </p:cNvCxnSpPr>
          <p:nvPr/>
        </p:nvCxnSpPr>
        <p:spPr>
          <a:xfrm>
            <a:off x="5842000" y="1913467"/>
            <a:ext cx="0" cy="728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119532" y="2393686"/>
            <a:ext cx="3403600" cy="688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       воспитание </a:t>
            </a:r>
            <a:r>
              <a:rPr lang="ru-RU" dirty="0"/>
              <a:t>к</a:t>
            </a:r>
          </a:p>
          <a:p>
            <a:r>
              <a:rPr lang="ru-RU" dirty="0" smtClean="0"/>
              <a:t>          процессу   познания                 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061200" y="1913467"/>
            <a:ext cx="2523067" cy="728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2"/>
          </p:cNvCxnSpPr>
          <p:nvPr/>
        </p:nvCxnSpPr>
        <p:spPr>
          <a:xfrm>
            <a:off x="5892800" y="3081867"/>
            <a:ext cx="0" cy="49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495800" y="3457441"/>
            <a:ext cx="2794000" cy="625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/>
              <a:t>Вхождение в тему урока .</a:t>
            </a:r>
          </a:p>
          <a:p>
            <a:r>
              <a:rPr lang="ru-RU"/>
              <a:t>Постановка целей и задач.</a:t>
            </a:r>
          </a:p>
        </p:txBody>
      </p:sp>
      <p:cxnSp>
        <p:nvCxnSpPr>
          <p:cNvPr id="17" name="Прямая соединительная линия 16"/>
          <p:cNvCxnSpPr>
            <a:stCxn id="15" idx="1"/>
          </p:cNvCxnSpPr>
          <p:nvPr/>
        </p:nvCxnSpPr>
        <p:spPr>
          <a:xfrm flipH="1" flipV="1">
            <a:off x="3556000" y="3770047"/>
            <a:ext cx="9398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5" idx="3"/>
          </p:cNvCxnSpPr>
          <p:nvPr/>
        </p:nvCxnSpPr>
        <p:spPr>
          <a:xfrm>
            <a:off x="7289800" y="3770048"/>
            <a:ext cx="829732" cy="1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57200" y="3491307"/>
            <a:ext cx="3268134" cy="509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     Умственное</a:t>
            </a:r>
            <a:endParaRPr lang="ru-RU" dirty="0"/>
          </a:p>
          <a:p>
            <a:r>
              <a:rPr lang="ru-RU" dirty="0" smtClean="0"/>
              <a:t>                воспитание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119532" y="3505201"/>
            <a:ext cx="3403600" cy="741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    Воспитание</a:t>
            </a:r>
            <a:endParaRPr lang="ru-RU" dirty="0"/>
          </a:p>
          <a:p>
            <a:r>
              <a:rPr lang="ru-RU" dirty="0" smtClean="0"/>
              <a:t>             уверенности </a:t>
            </a:r>
            <a:r>
              <a:rPr lang="ru-RU" dirty="0"/>
              <a:t>в</a:t>
            </a:r>
          </a:p>
          <a:p>
            <a:r>
              <a:rPr lang="ru-RU" dirty="0" smtClean="0"/>
              <a:t>                своих </a:t>
            </a:r>
            <a:r>
              <a:rPr lang="ru-RU" dirty="0"/>
              <a:t>силах</a:t>
            </a:r>
          </a:p>
        </p:txBody>
      </p:sp>
      <p:cxnSp>
        <p:nvCxnSpPr>
          <p:cNvPr id="24" name="Прямая соединительная линия 23"/>
          <p:cNvCxnSpPr>
            <a:stCxn id="15" idx="2"/>
          </p:cNvCxnSpPr>
          <p:nvPr/>
        </p:nvCxnSpPr>
        <p:spPr>
          <a:xfrm>
            <a:off x="5892800" y="4082654"/>
            <a:ext cx="0" cy="540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495800" y="4622800"/>
            <a:ext cx="2794000" cy="626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Воспитание </a:t>
            </a:r>
            <a:r>
              <a:rPr lang="ru-RU" dirty="0"/>
              <a:t>умения</a:t>
            </a:r>
          </a:p>
          <a:p>
            <a:r>
              <a:rPr lang="ru-RU" dirty="0" smtClean="0"/>
              <a:t>                 слушать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" y="4622800"/>
            <a:ext cx="3327400" cy="626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   Воспитание</a:t>
            </a:r>
            <a:endParaRPr lang="ru-RU" dirty="0"/>
          </a:p>
          <a:p>
            <a:r>
              <a:rPr lang="ru-RU" dirty="0" smtClean="0"/>
              <a:t>          культуры </a:t>
            </a:r>
            <a:r>
              <a:rPr lang="ru-RU" dirty="0"/>
              <a:t>общения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8119532" y="4622799"/>
            <a:ext cx="3403600" cy="752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       Воспитание</a:t>
            </a:r>
            <a:endParaRPr lang="ru-RU" dirty="0"/>
          </a:p>
          <a:p>
            <a:r>
              <a:rPr lang="ru-RU" dirty="0" smtClean="0"/>
              <a:t>               критического</a:t>
            </a:r>
            <a:endParaRPr lang="ru-RU" dirty="0"/>
          </a:p>
          <a:p>
            <a:r>
              <a:rPr lang="ru-RU" dirty="0" smtClean="0"/>
              <a:t>                 мышления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>
            <a:stCxn id="26" idx="3"/>
            <a:endCxn id="25" idx="1"/>
          </p:cNvCxnSpPr>
          <p:nvPr/>
        </p:nvCxnSpPr>
        <p:spPr>
          <a:xfrm>
            <a:off x="3784600" y="4936067"/>
            <a:ext cx="71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5" idx="3"/>
            <a:endCxn id="27" idx="1"/>
          </p:cNvCxnSpPr>
          <p:nvPr/>
        </p:nvCxnSpPr>
        <p:spPr>
          <a:xfrm>
            <a:off x="7289800" y="4936067"/>
            <a:ext cx="829732" cy="62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57200" y="5892800"/>
            <a:ext cx="33274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        Воспитание</a:t>
            </a:r>
            <a:endParaRPr lang="ru-RU" dirty="0"/>
          </a:p>
          <a:p>
            <a:r>
              <a:rPr lang="ru-RU" dirty="0" smtClean="0"/>
              <a:t>                  культуры </a:t>
            </a:r>
            <a:r>
              <a:rPr lang="ru-RU" dirty="0"/>
              <a:t>речи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495800" y="5892800"/>
            <a:ext cx="2794000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</a:t>
            </a:r>
            <a:r>
              <a:rPr lang="ru-RU" dirty="0" err="1" smtClean="0"/>
              <a:t>самооценивание</a:t>
            </a:r>
            <a:r>
              <a:rPr lang="ru-RU" dirty="0"/>
              <a:t>,</a:t>
            </a:r>
          </a:p>
          <a:p>
            <a:r>
              <a:rPr lang="ru-RU" dirty="0" smtClean="0"/>
              <a:t>        </a:t>
            </a:r>
            <a:r>
              <a:rPr lang="ru-RU" dirty="0" err="1" smtClean="0"/>
              <a:t>взаимооценивание</a:t>
            </a:r>
            <a:r>
              <a:rPr lang="ru-RU" dirty="0"/>
              <a:t>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119532" y="5892800"/>
            <a:ext cx="3547535" cy="626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Анализ и синтез.</a:t>
            </a:r>
          </a:p>
        </p:txBody>
      </p:sp>
      <p:cxnSp>
        <p:nvCxnSpPr>
          <p:cNvPr id="36" name="Прямая соединительная линия 35"/>
          <p:cNvCxnSpPr>
            <a:stCxn id="32" idx="3"/>
          </p:cNvCxnSpPr>
          <p:nvPr/>
        </p:nvCxnSpPr>
        <p:spPr>
          <a:xfrm flipV="1">
            <a:off x="3784600" y="6206066"/>
            <a:ext cx="787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3" idx="3"/>
            <a:endCxn id="34" idx="1"/>
          </p:cNvCxnSpPr>
          <p:nvPr/>
        </p:nvCxnSpPr>
        <p:spPr>
          <a:xfrm>
            <a:off x="7289800" y="6206067"/>
            <a:ext cx="829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5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2933" y="1126153"/>
            <a:ext cx="1012613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</a:rPr>
              <a:t>Воспитательный аспект </a:t>
            </a:r>
            <a:r>
              <a:rPr lang="ru-RU" b="1" i="0" dirty="0" err="1" smtClean="0">
                <a:solidFill>
                  <a:srgbClr val="000000"/>
                </a:solidFill>
                <a:effectLst/>
              </a:rPr>
              <a:t>здоровьесбережения</a:t>
            </a:r>
            <a:r>
              <a:rPr lang="ru-RU" b="1" i="0" dirty="0" smtClean="0">
                <a:solidFill>
                  <a:srgbClr val="000000"/>
                </a:solidFill>
                <a:effectLst/>
              </a:rPr>
              <a:t>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направлен научить организации жизни в условиях государственного учреждения средством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соблюдения режимных моментов, воспитывать стремление заботиться о своем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здоровье, научить вести себя в экстремальных ситуациях, уметь сохранять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хладнокровие, самообладание, не впадать в панику, правильно действовать при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различных ЧП, оказывать помощь пострадавшим. На уроках физики обязательно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рассматриваются принципы действия насосов, прессов, простых инструментов,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электроприборов. Отдельным вопросом оговариваем действие ЭМВ,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электроприборов, современных гаджетов на здоровье современного человека,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действие звуков на психологическое здоровье человека.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Примером привожу результаты эксперимента, проводимого японскими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учеными, которые в течение месяца в одно и тоже время «обращались» к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росткам риса в трех разных стаканах с водой, удаленных друг от друга, с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разными словами. Ростку в первом стакане говорили «я люблю тебя», второму –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«ты дурак», третьему – не говорили ничего, просто игнорировали. В итоге, в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первом стакане росток остался цел, во втором – почернел, в третьем –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заплесневел. Так и человек, чей мозг на 90% состоит из воды, реагирует на звуки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вокруг себя.</a:t>
            </a:r>
            <a:endParaRPr lang="ru-RU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9008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9065" y="948266"/>
            <a:ext cx="1012613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</a:rPr>
              <a:t>Экологическое воспитание </a:t>
            </a:r>
            <a:r>
              <a:rPr lang="ru-RU" b="0" i="0" dirty="0" smtClean="0">
                <a:solidFill>
                  <a:srgbClr val="000000"/>
                </a:solidFill>
                <a:effectLst/>
              </a:rPr>
              <a:t>учит любить окружающую нас природу,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видеть красоту и неповторимость родного края; разъяснять необходимость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соблюдения правил пребывания на природе и ответственности за их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несоблюдение. На уроках физики мы говорим не только о присутствии физики в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нашей жизни, но и влиянии деятельности человека на экологию Земли.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Загрязнение атмосферы выхлопными газами и другими продуктами сгорания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топлива, загрязнение водных ресурсов, электромагнитное загрязнение ведут к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гибели живых организмов флоры и фауны. В настоящее время все острее встает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проблема складирования и хранения радиоактивных отходов военной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промышленности и атомных электростанций. И от того, как люди будут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содействовать улучшению экологии природы, зависит будущее планеты!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Особо значима в воспитательном процессе на уроке личность самого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учителя. От учителя сегодня требуется больше, чем быть «носителем» и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«транслятором» информации. С этой задачей может справиться любой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поисковик в Интернете, только задай тему вопроса. Но кто сможет заменить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учителя в воспитательной работе? Поэтому для учителя важно не только и не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столько научить известному определенному количеству знаний по своему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предмету, сколько воспитать желание и умение приобретать эти знания и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пользоваться ими.</a:t>
            </a:r>
          </a:p>
          <a:p>
            <a:endParaRPr lang="ru-RU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599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8667" y="1896533"/>
            <a:ext cx="94149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Таким образом, при обучении физике возникают безграничные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возможности воспитания, если физика используется как средство для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приобщения учащихся к технической культуре, истории, достижениям народа не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только своей страны, но и других государств. И как бы высоко не шагнул научно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– технический прогресс, не надо забывать о человеческих ценностях и самом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человеке, как главном созидателе и творце завтрашнего дня, носителе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</a:rPr>
              <a:t>нравственной чистоты, красоты, добра, справедливости, трудолюбия.</a:t>
            </a:r>
            <a:endParaRPr lang="ru-RU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212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</TotalTime>
  <Words>1116</Words>
  <Application>Microsoft Office PowerPoint</Application>
  <PresentationFormat>Широкоэкранный</PresentationFormat>
  <Paragraphs>139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Тема Office</vt:lpstr>
      <vt:lpstr>Воспитательные аспекты современного урока физики.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Воспитательные аспекты современного урока физики.</dc:title>
  <dc:creator>Home</dc:creator>
  <cp:lastModifiedBy>Home</cp:lastModifiedBy>
  <cp:revision>6</cp:revision>
  <dcterms:created xsi:type="dcterms:W3CDTF">2021-08-26T11:31:58Z</dcterms:created>
  <dcterms:modified xsi:type="dcterms:W3CDTF">2021-08-26T12:22:53Z</dcterms:modified>
</cp:coreProperties>
</file>