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58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3300"/>
    <a:srgbClr val="996633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0FDA-77BF-4C69-A67C-4E567D6EB38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89CB-8132-4C91-B602-E0B62EE85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550A-B31E-4609-834E-9A60D702751E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D0C3-5658-434B-8137-C604F4C30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CD13-DAF3-4F41-9BFF-0196D29CC85A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1843-2B5A-4E7D-8CC2-BE7D8D5F1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A8CA6-E97E-41ED-B65B-85404F7E1A60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CB3D-F779-44A2-B3D6-B731C876A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090D-AD55-4CB4-8B9C-C1296529D183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2987-9135-46E3-A471-3653C1D08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50C6-43AB-4FB9-8631-5EFC188D8911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4CEE-EEFD-4DB2-AF87-876543A8F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4004-DA7C-4F10-93D9-CAA772815F14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AEF4-0CCD-450F-9153-CB755DAB8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5955-50EC-4EED-8B01-48077E489A75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68594-55CF-4CB5-B6B5-8791F80F6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B976C-258B-4F98-8067-2DBD1D49678F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E6E7-4DD1-4259-9E3F-389754A94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F2103-22BE-410F-91AD-34B49FE4BCC7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9EE20-C3EF-419E-991A-A1CE219C7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0303-2FF2-4A3C-9A5B-F5C16CC89487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C086-5503-4F4B-A031-65A3C0C64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B73BD-1DE4-4402-9783-2340F78939D3}" type="datetimeFigureOut">
              <a:rPr lang="ru-RU"/>
              <a:pPr>
                <a:defRPr/>
              </a:pPr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CEEB7B-7602-4A21-BEB8-3F2A163C4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383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latin typeface="Comic Sans MS" pitchFamily="66" charset="0"/>
              </a:rPr>
              <a:t>Оказание информационной и консультативной помощи родителям детей с РАС.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4572000"/>
            <a:ext cx="4927600" cy="1770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Подготовила: Татаринцева Т.Г.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читель-логопед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ГБУ ЦППМСП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м.р.Борский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 l="-459" t="346" r="41985" b="-346"/>
          <a:stretch>
            <a:fillRect/>
          </a:stretch>
        </p:blipFill>
        <p:spPr bwMode="auto">
          <a:xfrm>
            <a:off x="0" y="0"/>
            <a:ext cx="602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2700" y="-373063"/>
            <a:ext cx="10217150" cy="1793876"/>
          </a:xfrm>
        </p:spPr>
        <p:txBody>
          <a:bodyPr anchor="b"/>
          <a:lstStyle/>
          <a:p>
            <a:pPr algn="ctr" eaLnBrk="1" hangingPunct="1"/>
            <a:r>
              <a:rPr lang="ru-RU" sz="2400" b="1" smtClean="0">
                <a:solidFill>
                  <a:srgbClr val="993300"/>
                </a:solidFill>
                <a:latin typeface="Times New Roman" pitchFamily="18" charset="0"/>
              </a:rPr>
              <a:t>ПОДБОР МЕТОДИК ДЛЯ ПСИХОЛОГО - ПЕДАГОГИЧЕСКОГО ОБСЛЕДОВАНИЯ ДЕТЕЙ С НАРУШЕНИЯМИ АУТИСТИЧЕСКОГО СПЕКТРА</a:t>
            </a:r>
          </a:p>
        </p:txBody>
      </p:sp>
      <p:sp>
        <p:nvSpPr>
          <p:cNvPr id="2458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52463" y="1612900"/>
            <a:ext cx="10941050" cy="4779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1. Скрининг для выявления детей с подозрением на нарушения развития по аутичным типом. Маркеры диагностики; использование методик СНАТ, М СНАТ, ADI-R.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2. Дифференциальная диагностика для установления (подтверждения) диагноза, а также определение степени его тяжести. Опора на методики CARS и ADOS как соответствующие диагностическим критериям международных классификационных сборников DSM-IV и МКБ-10.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Использование соответствующего диагностического инструментария:</a:t>
            </a:r>
          </a:p>
          <a:p>
            <a:pPr marL="0" indent="0" algn="ctr">
              <a:buFont typeface="Arial" charset="0"/>
              <a:buNone/>
            </a:pP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- Шкала адаптивного поведения Вайнленда (Vineland Adaptive Behavior Scale VABS);</a:t>
            </a:r>
            <a:endParaRPr lang="en-US" sz="2000" b="1" smtClean="0">
              <a:solidFill>
                <a:srgbClr val="808000"/>
              </a:solidFill>
              <a:latin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-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Психолого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-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педагогический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профиль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(Psychoeducational Profile Revised, PEP-R);</a:t>
            </a:r>
          </a:p>
          <a:p>
            <a:pPr marL="0" indent="0" algn="ctr">
              <a:buFont typeface="Arial" charset="0"/>
              <a:buNone/>
            </a:pP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-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Оценка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уровня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вербальной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поведения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и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разработки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</a:t>
            </a:r>
            <a:r>
              <a:rPr lang="ru-RU" sz="2000" b="1" smtClean="0">
                <a:solidFill>
                  <a:srgbClr val="808000"/>
                </a:solidFill>
                <a:latin typeface="Times New Roman" pitchFamily="18" charset="0"/>
              </a:rPr>
              <a:t>программы</a:t>
            </a:r>
            <a:r>
              <a:rPr lang="en-US" sz="2000" b="1" smtClean="0">
                <a:solidFill>
                  <a:srgbClr val="808000"/>
                </a:solidFill>
                <a:latin typeface="Times New Roman" pitchFamily="18" charset="0"/>
              </a:rPr>
              <a:t> (The Verbal Behavior Milestones Assessment and Placement Program, VB-MAPP);</a:t>
            </a:r>
            <a:endParaRPr lang="ru-RU" sz="2000" b="1" smtClean="0">
              <a:solidFill>
                <a:srgbClr val="8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8352" y="2967335"/>
            <a:ext cx="787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23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4317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28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Кабинет по сопровождению детей с расстройством аутистического спектра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Цель: оказание информационной и консультативной помощи родителям (законным представителям) детей с РАС и иным организациям, работающим с детьми с расстройством аутистического спектра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2"/>
          <a:srcRect l="-459" t="346" r="41985" b="-346"/>
          <a:stretch>
            <a:fillRect/>
          </a:stretch>
        </p:blipFill>
        <p:spPr bwMode="auto">
          <a:xfrm>
            <a:off x="-66675" y="95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1282700" y="1027113"/>
            <a:ext cx="10217150" cy="1466850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  <a:t>Кабинет осуществляет консультативную помощь по следующим вопросам:</a:t>
            </a:r>
            <a:br>
              <a:rPr lang="ru-RU" sz="320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320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800" y="2800350"/>
            <a:ext cx="10941050" cy="2808288"/>
          </a:xfrm>
        </p:spPr>
        <p:txBody>
          <a:bodyPr/>
          <a:lstStyle/>
          <a:p>
            <a:pPr marL="342900" indent="-342900" algn="l" eaLnBrk="1" hangingPunct="1">
              <a:buFontTx/>
              <a:buChar char="-"/>
            </a:pPr>
            <a:r>
              <a:rPr lang="ru-RU" sz="2800" smtClean="0">
                <a:solidFill>
                  <a:srgbClr val="7F6000"/>
                </a:solidFill>
                <a:latin typeface="Comic Sans MS" pitchFamily="66" charset="0"/>
              </a:rPr>
              <a:t>возрастные, психофизические особенности детей с РАС;</a:t>
            </a:r>
          </a:p>
          <a:p>
            <a:pPr marL="342900" indent="-342900" algn="l" eaLnBrk="1" hangingPunct="1">
              <a:buFontTx/>
              <a:buChar char="-"/>
            </a:pPr>
            <a:r>
              <a:rPr lang="ru-RU" sz="2800" smtClean="0">
                <a:solidFill>
                  <a:srgbClr val="7F6000"/>
                </a:solidFill>
                <a:latin typeface="Comic Sans MS" pitchFamily="66" charset="0"/>
              </a:rPr>
              <a:t>маршрут сопровождения ребенка с РАС;</a:t>
            </a:r>
          </a:p>
          <a:p>
            <a:pPr marL="342900" indent="-342900" algn="l" eaLnBrk="1" hangingPunct="1">
              <a:buFontTx/>
              <a:buChar char="-"/>
            </a:pPr>
            <a:r>
              <a:rPr lang="ru-RU" sz="2800" smtClean="0">
                <a:solidFill>
                  <a:srgbClr val="7F6000"/>
                </a:solidFill>
                <a:latin typeface="Comic Sans MS" pitchFamily="66" charset="0"/>
              </a:rPr>
              <a:t>методики и технологии профилактики различных отклонений в поведении и развитии детей с РАС;</a:t>
            </a:r>
          </a:p>
          <a:p>
            <a:pPr marL="342900" indent="-342900" algn="l" eaLnBrk="1" hangingPunct="1">
              <a:buFontTx/>
              <a:buChar char="-"/>
            </a:pPr>
            <a:r>
              <a:rPr lang="ru-RU" sz="2800" smtClean="0">
                <a:solidFill>
                  <a:srgbClr val="7F6000"/>
                </a:solidFill>
                <a:latin typeface="Comic Sans MS" pitchFamily="66" charset="0"/>
              </a:rPr>
              <a:t>подготовка ребенка  к включению в образовательное пространство. </a:t>
            </a:r>
          </a:p>
          <a:p>
            <a:pPr marL="342900" indent="-342900" algn="l" eaLnBrk="1" hangingPunct="1">
              <a:buFontTx/>
              <a:buChar char="-"/>
            </a:pPr>
            <a:endParaRPr lang="ru-RU" sz="2800" smtClean="0">
              <a:solidFill>
                <a:srgbClr val="7F6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/>
          <p:cNvPicPr>
            <a:picLocks noChangeAspect="1"/>
          </p:cNvPicPr>
          <p:nvPr/>
        </p:nvPicPr>
        <p:blipFill>
          <a:blip r:embed="rId2"/>
          <a:srcRect l="-459" t="346" r="41985" b="-346"/>
          <a:stretch>
            <a:fillRect/>
          </a:stretch>
        </p:blipFill>
        <p:spPr bwMode="auto">
          <a:xfrm>
            <a:off x="0" y="0"/>
            <a:ext cx="602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2700" y="671513"/>
            <a:ext cx="10217150" cy="1536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Помощь в Кабинете предоставляется на основании:</a:t>
            </a:r>
            <a:br>
              <a:rPr lang="ru-RU" sz="3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463" y="2463800"/>
            <a:ext cx="10941050" cy="2808288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-Телефонного обращения одного из родителей;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-Личного обращения одного из родителей.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При себе иметь: - паспорт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                          - </a:t>
            </a:r>
            <a:r>
              <a:rPr lang="ru-RU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свид</a:t>
            </a:r>
            <a:r>
              <a:rPr lang="ru-RU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-во о рождении ребенка, справку об опеке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- медицинский документ, подтверждающий наличие РАС или заключение ПМПК</a:t>
            </a:r>
            <a:endParaRPr lang="ru-RU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 descr="hello_html_m4476d5f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638"/>
            <a:ext cx="6253163" cy="652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Priznaki-autizma"/>
          <p:cNvPicPr>
            <a:picLocks noChangeAspect="1" noChangeArrowheads="1"/>
          </p:cNvPicPr>
          <p:nvPr/>
        </p:nvPicPr>
        <p:blipFill>
          <a:blip r:embed="rId3"/>
          <a:srcRect t="11191" b="17216"/>
          <a:stretch>
            <a:fillRect/>
          </a:stretch>
        </p:blipFill>
        <p:spPr bwMode="auto">
          <a:xfrm>
            <a:off x="6269038" y="0"/>
            <a:ext cx="5922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AutoShape 5" descr="Screenshot_4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AutoShape 7" descr="Screenshot_4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2"/>
          <a:srcRect l="6149" t="9000" r="55576" b="6331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 l="-459" t="346" r="41985" b="-346"/>
          <a:stretch>
            <a:fillRect/>
          </a:stretch>
        </p:blipFill>
        <p:spPr bwMode="auto">
          <a:xfrm>
            <a:off x="0" y="0"/>
            <a:ext cx="602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2700" y="195263"/>
            <a:ext cx="10217150" cy="1793875"/>
          </a:xfrm>
        </p:spPr>
        <p:txBody>
          <a:bodyPr anchor="b"/>
          <a:lstStyle/>
          <a:p>
            <a:pPr algn="ctr" eaLnBrk="1" hangingPunct="1"/>
            <a:r>
              <a:rPr lang="ru-RU" sz="4000" b="1" smtClean="0">
                <a:solidFill>
                  <a:srgbClr val="993300"/>
                </a:solidFill>
              </a:rPr>
              <a:t>Как распознать признаки аутизма у детей младшего возраста</a:t>
            </a:r>
            <a:br>
              <a:rPr lang="ru-RU" sz="4000" b="1" smtClean="0">
                <a:solidFill>
                  <a:srgbClr val="993300"/>
                </a:solidFill>
              </a:rPr>
            </a:br>
            <a:endParaRPr lang="ru-RU" sz="4000" b="1" smtClean="0">
              <a:solidFill>
                <a:srgbClr val="993300"/>
              </a:solidFill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52463" y="1612900"/>
            <a:ext cx="10941050" cy="4779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>Социальные симптомы</a:t>
            </a: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 :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008000"/>
              </a:solidFill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избегает смотреть в глаза;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предпочитает одиночество обществу других детей или взрослых;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Обычно не выносят прикосновений к себе;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«неадекватно» реагирует на присутствие/ отсутствие мамы (или других родных людей) – либо проявляет чрезмерную «холодность» и незаинтересованность ею, либо наоборот – не может выдержать даже кратковременного расставания;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не копирует поведение взрослых;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непредсказуем в своих реакциях на различные раздражители;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В качестве игрушек ребенок нередко выбирает «необычные» вещи.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 l="-459" t="346" r="41985" b="-346"/>
          <a:stretch>
            <a:fillRect/>
          </a:stretch>
        </p:blipFill>
        <p:spPr bwMode="auto">
          <a:xfrm>
            <a:off x="0" y="0"/>
            <a:ext cx="602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2700" y="195263"/>
            <a:ext cx="10217150" cy="1793875"/>
          </a:xfrm>
        </p:spPr>
        <p:txBody>
          <a:bodyPr anchor="b"/>
          <a:lstStyle/>
          <a:p>
            <a:pPr algn="ctr" eaLnBrk="1" hangingPunct="1"/>
            <a:r>
              <a:rPr lang="ru-RU" sz="4000" b="1" smtClean="0">
                <a:solidFill>
                  <a:srgbClr val="993300"/>
                </a:solidFill>
              </a:rPr>
              <a:t>Как распознать признаки аутизма у детей младшего возраста</a:t>
            </a:r>
            <a:br>
              <a:rPr lang="ru-RU" sz="4000" b="1" smtClean="0">
                <a:solidFill>
                  <a:srgbClr val="993300"/>
                </a:solidFill>
              </a:rPr>
            </a:br>
            <a:endParaRPr lang="ru-RU" sz="4000" b="1" smtClean="0">
              <a:solidFill>
                <a:srgbClr val="993300"/>
              </a:solidFill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52463" y="1612900"/>
            <a:ext cx="10941050" cy="4779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>Трудности коммуникации</a:t>
            </a:r>
            <a:b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Ребенок демонстрирует задержку речевого развития (мало и неохотно говорит), либо регресс речевых навыков (говорит все меньше и меньше);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не интересуется окружающим миром (что не свойственно детям в возрасте 2,5-3 года);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редко улыбается вообще и никогда не улыбается в ответ;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не реагирует на просьбы, не вступает в диалог (либо вступает с большим трудом);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не нравится играть с другими детьми или со взрослыми – никакие коллективные игры его не интересуют;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Нередко в речи присутствуют несуществующие слова или он повторяет то, что только что услышал от взрослого (такое явление называется эхолалия);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часто говорит о себе в третьем лице.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 l="-459" t="346" r="41985" b="-346"/>
          <a:stretch>
            <a:fillRect/>
          </a:stretch>
        </p:blipFill>
        <p:spPr bwMode="auto">
          <a:xfrm>
            <a:off x="0" y="0"/>
            <a:ext cx="602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82700" y="195263"/>
            <a:ext cx="10217150" cy="1793875"/>
          </a:xfrm>
        </p:spPr>
        <p:txBody>
          <a:bodyPr anchor="b"/>
          <a:lstStyle/>
          <a:p>
            <a:pPr algn="ctr" eaLnBrk="1" hangingPunct="1"/>
            <a:r>
              <a:rPr lang="ru-RU" sz="4000" b="1" smtClean="0">
                <a:solidFill>
                  <a:srgbClr val="993300"/>
                </a:solidFill>
              </a:rPr>
              <a:t>Как распознать признаки аутизма у детей младшего возраста</a:t>
            </a:r>
            <a:br>
              <a:rPr lang="ru-RU" sz="4000" b="1" smtClean="0">
                <a:solidFill>
                  <a:srgbClr val="993300"/>
                </a:solidFill>
              </a:rPr>
            </a:br>
            <a:endParaRPr lang="ru-RU" sz="4000" b="1" smtClean="0">
              <a:solidFill>
                <a:srgbClr val="993300"/>
              </a:solidFill>
            </a:endParaRPr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52463" y="1612900"/>
            <a:ext cx="10941050" cy="4779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>Монотонность поведения</a:t>
            </a:r>
            <a:b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•повторяет одни и те же простые движения;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с огромным трудом приспосабливается к новым условиям жизни (даже появление новых предметов в комнате, или же новой одежды, новой посуды может его пугать и нервировать);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с трудом «терпит» присутствия в его обществе незнакомых ему людей;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демонстрируют строгую приверженность распорядку дня;</a:t>
            </a:r>
            <a:b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</a:rPr>
              <a:t>• крайне избирателен в еде (ест только строго ограниченный набор продуктов или блюд и отказывается от чего-то нового).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629</Words>
  <Application>Microsoft Office PowerPoint</Application>
  <PresentationFormat>Широкоэкранный</PresentationFormat>
  <Paragraphs>33</Paragraphs>
  <Slides>11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Тема Office</vt:lpstr>
      <vt:lpstr>Оказание информационной и консультативной помощи родителям детей с РАС.</vt:lpstr>
      <vt:lpstr>   Кабинет по сопровождению детей с расстройством аутистического спектра  Цель: оказание информационной и консультативной помощи родителям (законным представителям) детей с РАС и иным организациям, работающим с детьми с расстройством аутистического спектра     </vt:lpstr>
      <vt:lpstr>Кабинет осуществляет консультативную помощь по следующим вопросам: </vt:lpstr>
      <vt:lpstr>Помощь в Кабинете предоставляется на основании: </vt:lpstr>
      <vt:lpstr>Презентация PowerPoint</vt:lpstr>
      <vt:lpstr>Презентация PowerPoint</vt:lpstr>
      <vt:lpstr>Как распознать признаки аутизма у детей младшего возраста </vt:lpstr>
      <vt:lpstr>Как распознать признаки аутизма у детей младшего возраста </vt:lpstr>
      <vt:lpstr>Как распознать признаки аутизма у детей младшего возраста </vt:lpstr>
      <vt:lpstr>ПОДБОР МЕТОДИК ДЛЯ ПСИХОЛОГО - ПЕДАГОГИЧЕСКОГО ОБСЛЕДОВАНИЯ ДЕТЕЙ С НАРУШЕНИЯМИ АУТИСТИЧЕСКОГО СПЕКТРА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Пользователь4</dc:creator>
  <cp:lastModifiedBy>Пользователь4</cp:lastModifiedBy>
  <cp:revision>14</cp:revision>
  <dcterms:created xsi:type="dcterms:W3CDTF">2021-10-20T07:09:01Z</dcterms:created>
  <dcterms:modified xsi:type="dcterms:W3CDTF">2021-10-21T04:12:12Z</dcterms:modified>
</cp:coreProperties>
</file>