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78D41-5BC8-4DF2-80A6-FF4BB801047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C61F76-0560-40EB-809C-5DC019C7B08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Сетевые технологии</a:t>
          </a:r>
          <a:endParaRPr lang="ru-RU" dirty="0">
            <a:solidFill>
              <a:srgbClr val="C00000"/>
            </a:solidFill>
          </a:endParaRPr>
        </a:p>
      </dgm:t>
    </dgm:pt>
    <dgm:pt modelId="{D92DB00D-E4AC-43B7-8C46-97EA6660047A}" type="parTrans" cxnId="{7ADABAD2-C004-4D1D-A80F-EE430F2AC79D}">
      <dgm:prSet/>
      <dgm:spPr/>
      <dgm:t>
        <a:bodyPr/>
        <a:lstStyle/>
        <a:p>
          <a:endParaRPr lang="ru-RU"/>
        </a:p>
      </dgm:t>
    </dgm:pt>
    <dgm:pt modelId="{C0935396-0B17-4EAF-B03A-2A8A840E3EC3}" type="sibTrans" cxnId="{7ADABAD2-C004-4D1D-A80F-EE430F2AC79D}">
      <dgm:prSet/>
      <dgm:spPr/>
      <dgm:t>
        <a:bodyPr/>
        <a:lstStyle/>
        <a:p>
          <a:endParaRPr lang="ru-RU"/>
        </a:p>
      </dgm:t>
    </dgm:pt>
    <dgm:pt modelId="{DFD1DC0C-2719-4A42-B38B-F12B06C11AC8}">
      <dgm:prSet/>
      <dgm:spPr/>
      <dgm:t>
        <a:bodyPr/>
        <a:lstStyle/>
        <a:p>
          <a:r>
            <a:rPr lang="ru-RU" dirty="0" smtClean="0"/>
            <a:t>учебные материалы, размещённые в сети Интернет</a:t>
          </a:r>
          <a:endParaRPr lang="ru-RU" dirty="0"/>
        </a:p>
      </dgm:t>
    </dgm:pt>
    <dgm:pt modelId="{B1AC46E4-B1C7-419D-8B16-6CDEAEF7EDB0}" type="parTrans" cxnId="{F6C3B70C-BB30-436F-BA3E-0D7F7092753F}">
      <dgm:prSet/>
      <dgm:spPr/>
      <dgm:t>
        <a:bodyPr/>
        <a:lstStyle/>
        <a:p>
          <a:endParaRPr lang="ru-RU"/>
        </a:p>
      </dgm:t>
    </dgm:pt>
    <dgm:pt modelId="{E77FAC44-8361-4DE9-A61C-7DDD0B2EBF7C}" type="sibTrans" cxnId="{F6C3B70C-BB30-436F-BA3E-0D7F7092753F}">
      <dgm:prSet/>
      <dgm:spPr/>
      <dgm:t>
        <a:bodyPr/>
        <a:lstStyle/>
        <a:p>
          <a:endParaRPr lang="ru-RU"/>
        </a:p>
      </dgm:t>
    </dgm:pt>
    <dgm:pt modelId="{2A2C2ECC-033F-46F8-8B0F-785DB34D2E73}">
      <dgm:prSet/>
      <dgm:spPr/>
      <dgm:t>
        <a:bodyPr/>
        <a:lstStyle/>
        <a:p>
          <a:r>
            <a:rPr lang="ru-RU" dirty="0" smtClean="0"/>
            <a:t>сетевое взаимодействие на форуме</a:t>
          </a:r>
          <a:endParaRPr lang="ru-RU" dirty="0"/>
        </a:p>
      </dgm:t>
    </dgm:pt>
    <dgm:pt modelId="{643636D7-8B98-4DE5-A968-8A1A9564DC75}" type="parTrans" cxnId="{90D50EFA-9BC9-4BD2-B443-410CE3374A8A}">
      <dgm:prSet/>
      <dgm:spPr/>
      <dgm:t>
        <a:bodyPr/>
        <a:lstStyle/>
        <a:p>
          <a:endParaRPr lang="ru-RU"/>
        </a:p>
      </dgm:t>
    </dgm:pt>
    <dgm:pt modelId="{66A48C77-C028-40F1-BDE7-0B50D30369EC}" type="sibTrans" cxnId="{90D50EFA-9BC9-4BD2-B443-410CE3374A8A}">
      <dgm:prSet/>
      <dgm:spPr/>
      <dgm:t>
        <a:bodyPr/>
        <a:lstStyle/>
        <a:p>
          <a:endParaRPr lang="ru-RU"/>
        </a:p>
      </dgm:t>
    </dgm:pt>
    <dgm:pt modelId="{5EC062D1-E93C-4AE5-B243-0D62610FB308}">
      <dgm:prSet/>
      <dgm:spPr/>
      <dgm:t>
        <a:bodyPr/>
        <a:lstStyle/>
        <a:p>
          <a:r>
            <a:rPr lang="ru-RU" dirty="0" smtClean="0"/>
            <a:t>телеконференция</a:t>
          </a:r>
          <a:endParaRPr lang="ru-RU" dirty="0"/>
        </a:p>
      </dgm:t>
    </dgm:pt>
    <dgm:pt modelId="{B1C6F8B1-4868-4DB8-8029-86DF69190BCC}" type="parTrans" cxnId="{35303532-C232-47B1-AAC3-0112546914DA}">
      <dgm:prSet/>
      <dgm:spPr/>
      <dgm:t>
        <a:bodyPr/>
        <a:lstStyle/>
        <a:p>
          <a:endParaRPr lang="ru-RU"/>
        </a:p>
      </dgm:t>
    </dgm:pt>
    <dgm:pt modelId="{518D7349-5B78-4D18-BC8F-DC23EF5FAABB}" type="sibTrans" cxnId="{35303532-C232-47B1-AAC3-0112546914DA}">
      <dgm:prSet/>
      <dgm:spPr/>
      <dgm:t>
        <a:bodyPr/>
        <a:lstStyle/>
        <a:p>
          <a:endParaRPr lang="ru-RU"/>
        </a:p>
      </dgm:t>
    </dgm:pt>
    <dgm:pt modelId="{DC766491-F57C-44EF-824D-2BD9A9FDFF12}" type="pres">
      <dgm:prSet presAssocID="{71978D41-5BC8-4DF2-80A6-FF4BB80104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F8D51C-BA8C-4A35-95C9-8879EEB2D23E}" type="pres">
      <dgm:prSet presAssocID="{DEC61F76-0560-40EB-809C-5DC019C7B085}" presName="hierRoot1" presStyleCnt="0">
        <dgm:presLayoutVars>
          <dgm:hierBranch val="init"/>
        </dgm:presLayoutVars>
      </dgm:prSet>
      <dgm:spPr/>
    </dgm:pt>
    <dgm:pt modelId="{37250AEE-C1FD-494C-83D2-BE662C919AB2}" type="pres">
      <dgm:prSet presAssocID="{DEC61F76-0560-40EB-809C-5DC019C7B085}" presName="rootComposite1" presStyleCnt="0"/>
      <dgm:spPr/>
    </dgm:pt>
    <dgm:pt modelId="{3BD9D39E-500E-4E2E-91F2-2CBB02FC8EFD}" type="pres">
      <dgm:prSet presAssocID="{DEC61F76-0560-40EB-809C-5DC019C7B0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799F6-1526-4FCA-BD5E-15621A1601AE}" type="pres">
      <dgm:prSet presAssocID="{DEC61F76-0560-40EB-809C-5DC019C7B0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6EB3C3-2CAF-4CFA-920F-67A98381CAC6}" type="pres">
      <dgm:prSet presAssocID="{DEC61F76-0560-40EB-809C-5DC019C7B085}" presName="hierChild2" presStyleCnt="0"/>
      <dgm:spPr/>
    </dgm:pt>
    <dgm:pt modelId="{9380D086-1910-4276-9FBA-ABCB8A0712B5}" type="pres">
      <dgm:prSet presAssocID="{B1C6F8B1-4868-4DB8-8029-86DF69190BC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C93CDDF-DA0E-4464-A1E9-C79C0DD26BED}" type="pres">
      <dgm:prSet presAssocID="{5EC062D1-E93C-4AE5-B243-0D62610FB308}" presName="hierRoot2" presStyleCnt="0">
        <dgm:presLayoutVars>
          <dgm:hierBranch val="init"/>
        </dgm:presLayoutVars>
      </dgm:prSet>
      <dgm:spPr/>
    </dgm:pt>
    <dgm:pt modelId="{9B040564-87E4-4B4F-8C61-956C1144BDA0}" type="pres">
      <dgm:prSet presAssocID="{5EC062D1-E93C-4AE5-B243-0D62610FB308}" presName="rootComposite" presStyleCnt="0"/>
      <dgm:spPr/>
    </dgm:pt>
    <dgm:pt modelId="{109B8D0F-603C-4963-BA91-2BDC5341C86E}" type="pres">
      <dgm:prSet presAssocID="{5EC062D1-E93C-4AE5-B243-0D62610FB3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8DA4F-74BE-425D-B667-6332E8D0E479}" type="pres">
      <dgm:prSet presAssocID="{5EC062D1-E93C-4AE5-B243-0D62610FB3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6605021A-3141-4FBA-8AB4-A3EC7BAD381C}" type="pres">
      <dgm:prSet presAssocID="{5EC062D1-E93C-4AE5-B243-0D62610FB308}" presName="hierChild4" presStyleCnt="0"/>
      <dgm:spPr/>
    </dgm:pt>
    <dgm:pt modelId="{4B3EF409-240C-471A-91EB-49FB38EAB386}" type="pres">
      <dgm:prSet presAssocID="{5EC062D1-E93C-4AE5-B243-0D62610FB308}" presName="hierChild5" presStyleCnt="0"/>
      <dgm:spPr/>
    </dgm:pt>
    <dgm:pt modelId="{D69CD928-C386-4E02-875E-117B810E2B0E}" type="pres">
      <dgm:prSet presAssocID="{643636D7-8B98-4DE5-A968-8A1A9564DC7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C6CE8F6-C0BF-436B-8BA6-53A93ED3B573}" type="pres">
      <dgm:prSet presAssocID="{2A2C2ECC-033F-46F8-8B0F-785DB34D2E73}" presName="hierRoot2" presStyleCnt="0">
        <dgm:presLayoutVars>
          <dgm:hierBranch val="init"/>
        </dgm:presLayoutVars>
      </dgm:prSet>
      <dgm:spPr/>
    </dgm:pt>
    <dgm:pt modelId="{91A59940-68DB-4560-A37A-7011A6CFC69E}" type="pres">
      <dgm:prSet presAssocID="{2A2C2ECC-033F-46F8-8B0F-785DB34D2E73}" presName="rootComposite" presStyleCnt="0"/>
      <dgm:spPr/>
    </dgm:pt>
    <dgm:pt modelId="{85D40C1C-C982-463C-A524-01238C93E1CF}" type="pres">
      <dgm:prSet presAssocID="{2A2C2ECC-033F-46F8-8B0F-785DB34D2E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7EEFC-37CC-4793-8CA4-2C41B733FF43}" type="pres">
      <dgm:prSet presAssocID="{2A2C2ECC-033F-46F8-8B0F-785DB34D2E73}" presName="rootConnector" presStyleLbl="node2" presStyleIdx="1" presStyleCnt="3"/>
      <dgm:spPr/>
      <dgm:t>
        <a:bodyPr/>
        <a:lstStyle/>
        <a:p>
          <a:endParaRPr lang="ru-RU"/>
        </a:p>
      </dgm:t>
    </dgm:pt>
    <dgm:pt modelId="{080AF41F-8455-46CD-AB66-716E5F2C8E7E}" type="pres">
      <dgm:prSet presAssocID="{2A2C2ECC-033F-46F8-8B0F-785DB34D2E73}" presName="hierChild4" presStyleCnt="0"/>
      <dgm:spPr/>
    </dgm:pt>
    <dgm:pt modelId="{CAB1884D-F1CC-4984-BFEC-668E1C812D55}" type="pres">
      <dgm:prSet presAssocID="{2A2C2ECC-033F-46F8-8B0F-785DB34D2E73}" presName="hierChild5" presStyleCnt="0"/>
      <dgm:spPr/>
    </dgm:pt>
    <dgm:pt modelId="{85A40C65-5FAA-4289-9239-6035B6CFA5B5}" type="pres">
      <dgm:prSet presAssocID="{B1AC46E4-B1C7-419D-8B16-6CDEAEF7EDB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A3794FD-02F3-4E9F-AA75-4F61FADFFD14}" type="pres">
      <dgm:prSet presAssocID="{DFD1DC0C-2719-4A42-B38B-F12B06C11AC8}" presName="hierRoot2" presStyleCnt="0">
        <dgm:presLayoutVars>
          <dgm:hierBranch val="init"/>
        </dgm:presLayoutVars>
      </dgm:prSet>
      <dgm:spPr/>
    </dgm:pt>
    <dgm:pt modelId="{E5D4681A-B6A7-422C-BC4D-AD5B7D82DC7E}" type="pres">
      <dgm:prSet presAssocID="{DFD1DC0C-2719-4A42-B38B-F12B06C11AC8}" presName="rootComposite" presStyleCnt="0"/>
      <dgm:spPr/>
    </dgm:pt>
    <dgm:pt modelId="{642B032E-63EF-41B3-B3C6-2E1979E22F89}" type="pres">
      <dgm:prSet presAssocID="{DFD1DC0C-2719-4A42-B38B-F12B06C11A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78773-6FEA-4153-8614-4E0788E66E66}" type="pres">
      <dgm:prSet presAssocID="{DFD1DC0C-2719-4A42-B38B-F12B06C11AC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76415A-E409-4483-8417-1A3609032F60}" type="pres">
      <dgm:prSet presAssocID="{DFD1DC0C-2719-4A42-B38B-F12B06C11AC8}" presName="hierChild4" presStyleCnt="0"/>
      <dgm:spPr/>
    </dgm:pt>
    <dgm:pt modelId="{5468485F-0FDE-4F7B-9E78-FB6BC2F16502}" type="pres">
      <dgm:prSet presAssocID="{DFD1DC0C-2719-4A42-B38B-F12B06C11AC8}" presName="hierChild5" presStyleCnt="0"/>
      <dgm:spPr/>
    </dgm:pt>
    <dgm:pt modelId="{473370B6-21CE-4378-BFB5-9E67AC71C957}" type="pres">
      <dgm:prSet presAssocID="{DEC61F76-0560-40EB-809C-5DC019C7B085}" presName="hierChild3" presStyleCnt="0"/>
      <dgm:spPr/>
    </dgm:pt>
  </dgm:ptLst>
  <dgm:cxnLst>
    <dgm:cxn modelId="{F6C3B70C-BB30-436F-BA3E-0D7F7092753F}" srcId="{DEC61F76-0560-40EB-809C-5DC019C7B085}" destId="{DFD1DC0C-2719-4A42-B38B-F12B06C11AC8}" srcOrd="2" destOrd="0" parTransId="{B1AC46E4-B1C7-419D-8B16-6CDEAEF7EDB0}" sibTransId="{E77FAC44-8361-4DE9-A61C-7DDD0B2EBF7C}"/>
    <dgm:cxn modelId="{6718A6FA-36E7-4E3F-A537-F93574D09F1C}" type="presOf" srcId="{2A2C2ECC-033F-46F8-8B0F-785DB34D2E73}" destId="{85D40C1C-C982-463C-A524-01238C93E1CF}" srcOrd="0" destOrd="0" presId="urn:microsoft.com/office/officeart/2005/8/layout/orgChart1"/>
    <dgm:cxn modelId="{90D50EFA-9BC9-4BD2-B443-410CE3374A8A}" srcId="{DEC61F76-0560-40EB-809C-5DC019C7B085}" destId="{2A2C2ECC-033F-46F8-8B0F-785DB34D2E73}" srcOrd="1" destOrd="0" parTransId="{643636D7-8B98-4DE5-A968-8A1A9564DC75}" sibTransId="{66A48C77-C028-40F1-BDE7-0B50D30369EC}"/>
    <dgm:cxn modelId="{4B039AAF-99E4-4624-B91C-8DA660A1F08D}" type="presOf" srcId="{71978D41-5BC8-4DF2-80A6-FF4BB801047C}" destId="{DC766491-F57C-44EF-824D-2BD9A9FDFF12}" srcOrd="0" destOrd="0" presId="urn:microsoft.com/office/officeart/2005/8/layout/orgChart1"/>
    <dgm:cxn modelId="{89A238E5-FC9B-4125-8290-BF419A60FED2}" type="presOf" srcId="{B1AC46E4-B1C7-419D-8B16-6CDEAEF7EDB0}" destId="{85A40C65-5FAA-4289-9239-6035B6CFA5B5}" srcOrd="0" destOrd="0" presId="urn:microsoft.com/office/officeart/2005/8/layout/orgChart1"/>
    <dgm:cxn modelId="{35303532-C232-47B1-AAC3-0112546914DA}" srcId="{DEC61F76-0560-40EB-809C-5DC019C7B085}" destId="{5EC062D1-E93C-4AE5-B243-0D62610FB308}" srcOrd="0" destOrd="0" parTransId="{B1C6F8B1-4868-4DB8-8029-86DF69190BCC}" sibTransId="{518D7349-5B78-4D18-BC8F-DC23EF5FAABB}"/>
    <dgm:cxn modelId="{5F65C41F-4E13-41A8-8C71-3B46066BE70A}" type="presOf" srcId="{643636D7-8B98-4DE5-A968-8A1A9564DC75}" destId="{D69CD928-C386-4E02-875E-117B810E2B0E}" srcOrd="0" destOrd="0" presId="urn:microsoft.com/office/officeart/2005/8/layout/orgChart1"/>
    <dgm:cxn modelId="{FDB424E7-199A-481B-AF9C-CA6975FA30A6}" type="presOf" srcId="{DFD1DC0C-2719-4A42-B38B-F12B06C11AC8}" destId="{642B032E-63EF-41B3-B3C6-2E1979E22F89}" srcOrd="0" destOrd="0" presId="urn:microsoft.com/office/officeart/2005/8/layout/orgChart1"/>
    <dgm:cxn modelId="{67AF7044-BC31-4162-B954-8E0AC81C2CD9}" type="presOf" srcId="{DEC61F76-0560-40EB-809C-5DC019C7B085}" destId="{87B799F6-1526-4FCA-BD5E-15621A1601AE}" srcOrd="1" destOrd="0" presId="urn:microsoft.com/office/officeart/2005/8/layout/orgChart1"/>
    <dgm:cxn modelId="{D3A4FA06-371E-4063-8B1C-9286E583DEEC}" type="presOf" srcId="{5EC062D1-E93C-4AE5-B243-0D62610FB308}" destId="{AA48DA4F-74BE-425D-B667-6332E8D0E479}" srcOrd="1" destOrd="0" presId="urn:microsoft.com/office/officeart/2005/8/layout/orgChart1"/>
    <dgm:cxn modelId="{040C5D16-5AA6-49D4-930C-6EAC0A3C2B71}" type="presOf" srcId="{B1C6F8B1-4868-4DB8-8029-86DF69190BCC}" destId="{9380D086-1910-4276-9FBA-ABCB8A0712B5}" srcOrd="0" destOrd="0" presId="urn:microsoft.com/office/officeart/2005/8/layout/orgChart1"/>
    <dgm:cxn modelId="{7E1B64B5-5F04-4845-884D-93809F8F2AA9}" type="presOf" srcId="{DFD1DC0C-2719-4A42-B38B-F12B06C11AC8}" destId="{22178773-6FEA-4153-8614-4E0788E66E66}" srcOrd="1" destOrd="0" presId="urn:microsoft.com/office/officeart/2005/8/layout/orgChart1"/>
    <dgm:cxn modelId="{96ECCF8C-408F-4C91-99BD-DC0B52238CC9}" type="presOf" srcId="{5EC062D1-E93C-4AE5-B243-0D62610FB308}" destId="{109B8D0F-603C-4963-BA91-2BDC5341C86E}" srcOrd="0" destOrd="0" presId="urn:microsoft.com/office/officeart/2005/8/layout/orgChart1"/>
    <dgm:cxn modelId="{92F86212-9396-4D40-8553-F1D8D8707AAA}" type="presOf" srcId="{2A2C2ECC-033F-46F8-8B0F-785DB34D2E73}" destId="{4007EEFC-37CC-4793-8CA4-2C41B733FF43}" srcOrd="1" destOrd="0" presId="urn:microsoft.com/office/officeart/2005/8/layout/orgChart1"/>
    <dgm:cxn modelId="{7ADABAD2-C004-4D1D-A80F-EE430F2AC79D}" srcId="{71978D41-5BC8-4DF2-80A6-FF4BB801047C}" destId="{DEC61F76-0560-40EB-809C-5DC019C7B085}" srcOrd="0" destOrd="0" parTransId="{D92DB00D-E4AC-43B7-8C46-97EA6660047A}" sibTransId="{C0935396-0B17-4EAF-B03A-2A8A840E3EC3}"/>
    <dgm:cxn modelId="{07D91D64-93EC-4B8C-A517-31485553E5AC}" type="presOf" srcId="{DEC61F76-0560-40EB-809C-5DC019C7B085}" destId="{3BD9D39E-500E-4E2E-91F2-2CBB02FC8EFD}" srcOrd="0" destOrd="0" presId="urn:microsoft.com/office/officeart/2005/8/layout/orgChart1"/>
    <dgm:cxn modelId="{58AB7D2E-1532-4ADD-A7EF-066B60D4E7AD}" type="presParOf" srcId="{DC766491-F57C-44EF-824D-2BD9A9FDFF12}" destId="{88F8D51C-BA8C-4A35-95C9-8879EEB2D23E}" srcOrd="0" destOrd="0" presId="urn:microsoft.com/office/officeart/2005/8/layout/orgChart1"/>
    <dgm:cxn modelId="{4D6674D0-AD36-4B8E-947D-34211A27347C}" type="presParOf" srcId="{88F8D51C-BA8C-4A35-95C9-8879EEB2D23E}" destId="{37250AEE-C1FD-494C-83D2-BE662C919AB2}" srcOrd="0" destOrd="0" presId="urn:microsoft.com/office/officeart/2005/8/layout/orgChart1"/>
    <dgm:cxn modelId="{766ED315-0913-41AF-A8E6-7B9A999AC33A}" type="presParOf" srcId="{37250AEE-C1FD-494C-83D2-BE662C919AB2}" destId="{3BD9D39E-500E-4E2E-91F2-2CBB02FC8EFD}" srcOrd="0" destOrd="0" presId="urn:microsoft.com/office/officeart/2005/8/layout/orgChart1"/>
    <dgm:cxn modelId="{6799D529-FEDF-4091-B298-37E1F9711771}" type="presParOf" srcId="{37250AEE-C1FD-494C-83D2-BE662C919AB2}" destId="{87B799F6-1526-4FCA-BD5E-15621A1601AE}" srcOrd="1" destOrd="0" presId="urn:microsoft.com/office/officeart/2005/8/layout/orgChart1"/>
    <dgm:cxn modelId="{8B43AFE9-BB96-423D-BE0A-69F26C4B7A7F}" type="presParOf" srcId="{88F8D51C-BA8C-4A35-95C9-8879EEB2D23E}" destId="{566EB3C3-2CAF-4CFA-920F-67A98381CAC6}" srcOrd="1" destOrd="0" presId="urn:microsoft.com/office/officeart/2005/8/layout/orgChart1"/>
    <dgm:cxn modelId="{38B47DC4-F849-4E3E-96FB-22B3BC25C983}" type="presParOf" srcId="{566EB3C3-2CAF-4CFA-920F-67A98381CAC6}" destId="{9380D086-1910-4276-9FBA-ABCB8A0712B5}" srcOrd="0" destOrd="0" presId="urn:microsoft.com/office/officeart/2005/8/layout/orgChart1"/>
    <dgm:cxn modelId="{533F4342-FA46-4326-BDDF-EE1E23EC2E65}" type="presParOf" srcId="{566EB3C3-2CAF-4CFA-920F-67A98381CAC6}" destId="{6C93CDDF-DA0E-4464-A1E9-C79C0DD26BED}" srcOrd="1" destOrd="0" presId="urn:microsoft.com/office/officeart/2005/8/layout/orgChart1"/>
    <dgm:cxn modelId="{1FD0D15D-2C52-4421-8A7E-94CCF62A9925}" type="presParOf" srcId="{6C93CDDF-DA0E-4464-A1E9-C79C0DD26BED}" destId="{9B040564-87E4-4B4F-8C61-956C1144BDA0}" srcOrd="0" destOrd="0" presId="urn:microsoft.com/office/officeart/2005/8/layout/orgChart1"/>
    <dgm:cxn modelId="{DA6EAA1A-9B8B-48C4-94FB-D787B6358BE2}" type="presParOf" srcId="{9B040564-87E4-4B4F-8C61-956C1144BDA0}" destId="{109B8D0F-603C-4963-BA91-2BDC5341C86E}" srcOrd="0" destOrd="0" presId="urn:microsoft.com/office/officeart/2005/8/layout/orgChart1"/>
    <dgm:cxn modelId="{A6341F4E-6D4A-4E08-BE0C-A8E5B756C828}" type="presParOf" srcId="{9B040564-87E4-4B4F-8C61-956C1144BDA0}" destId="{AA48DA4F-74BE-425D-B667-6332E8D0E479}" srcOrd="1" destOrd="0" presId="urn:microsoft.com/office/officeart/2005/8/layout/orgChart1"/>
    <dgm:cxn modelId="{0C5F7C14-E4D8-4DC2-AF0C-BA95A3EB249F}" type="presParOf" srcId="{6C93CDDF-DA0E-4464-A1E9-C79C0DD26BED}" destId="{6605021A-3141-4FBA-8AB4-A3EC7BAD381C}" srcOrd="1" destOrd="0" presId="urn:microsoft.com/office/officeart/2005/8/layout/orgChart1"/>
    <dgm:cxn modelId="{292672C8-CE4A-4EDD-AF46-B15F1C4985EC}" type="presParOf" srcId="{6C93CDDF-DA0E-4464-A1E9-C79C0DD26BED}" destId="{4B3EF409-240C-471A-91EB-49FB38EAB386}" srcOrd="2" destOrd="0" presId="urn:microsoft.com/office/officeart/2005/8/layout/orgChart1"/>
    <dgm:cxn modelId="{FD149EF5-27EA-4573-97D6-A55D150F4015}" type="presParOf" srcId="{566EB3C3-2CAF-4CFA-920F-67A98381CAC6}" destId="{D69CD928-C386-4E02-875E-117B810E2B0E}" srcOrd="2" destOrd="0" presId="urn:microsoft.com/office/officeart/2005/8/layout/orgChart1"/>
    <dgm:cxn modelId="{63C994BD-98D6-44DD-88FA-CBA90760D2F5}" type="presParOf" srcId="{566EB3C3-2CAF-4CFA-920F-67A98381CAC6}" destId="{0C6CE8F6-C0BF-436B-8BA6-53A93ED3B573}" srcOrd="3" destOrd="0" presId="urn:microsoft.com/office/officeart/2005/8/layout/orgChart1"/>
    <dgm:cxn modelId="{B9281A03-9D2D-4822-AD14-041297EC2C5B}" type="presParOf" srcId="{0C6CE8F6-C0BF-436B-8BA6-53A93ED3B573}" destId="{91A59940-68DB-4560-A37A-7011A6CFC69E}" srcOrd="0" destOrd="0" presId="urn:microsoft.com/office/officeart/2005/8/layout/orgChart1"/>
    <dgm:cxn modelId="{FE543D6A-8303-418A-85D4-00702B51F300}" type="presParOf" srcId="{91A59940-68DB-4560-A37A-7011A6CFC69E}" destId="{85D40C1C-C982-463C-A524-01238C93E1CF}" srcOrd="0" destOrd="0" presId="urn:microsoft.com/office/officeart/2005/8/layout/orgChart1"/>
    <dgm:cxn modelId="{31728B9A-CB8C-4FC7-B6AB-75795F75731F}" type="presParOf" srcId="{91A59940-68DB-4560-A37A-7011A6CFC69E}" destId="{4007EEFC-37CC-4793-8CA4-2C41B733FF43}" srcOrd="1" destOrd="0" presId="urn:microsoft.com/office/officeart/2005/8/layout/orgChart1"/>
    <dgm:cxn modelId="{23ECC011-4792-4408-80AE-B29215766BA3}" type="presParOf" srcId="{0C6CE8F6-C0BF-436B-8BA6-53A93ED3B573}" destId="{080AF41F-8455-46CD-AB66-716E5F2C8E7E}" srcOrd="1" destOrd="0" presId="urn:microsoft.com/office/officeart/2005/8/layout/orgChart1"/>
    <dgm:cxn modelId="{A1B1C2FC-C262-47A2-80BB-313CA9B73278}" type="presParOf" srcId="{0C6CE8F6-C0BF-436B-8BA6-53A93ED3B573}" destId="{CAB1884D-F1CC-4984-BFEC-668E1C812D55}" srcOrd="2" destOrd="0" presId="urn:microsoft.com/office/officeart/2005/8/layout/orgChart1"/>
    <dgm:cxn modelId="{6C19F93C-1420-47C1-859A-E8F34C636F4D}" type="presParOf" srcId="{566EB3C3-2CAF-4CFA-920F-67A98381CAC6}" destId="{85A40C65-5FAA-4289-9239-6035B6CFA5B5}" srcOrd="4" destOrd="0" presId="urn:microsoft.com/office/officeart/2005/8/layout/orgChart1"/>
    <dgm:cxn modelId="{1879294C-0422-4019-A9E1-4D3E657E1C45}" type="presParOf" srcId="{566EB3C3-2CAF-4CFA-920F-67A98381CAC6}" destId="{FA3794FD-02F3-4E9F-AA75-4F61FADFFD14}" srcOrd="5" destOrd="0" presId="urn:microsoft.com/office/officeart/2005/8/layout/orgChart1"/>
    <dgm:cxn modelId="{76F93FB9-3E9A-4DEF-A7F1-2B71C24745A4}" type="presParOf" srcId="{FA3794FD-02F3-4E9F-AA75-4F61FADFFD14}" destId="{E5D4681A-B6A7-422C-BC4D-AD5B7D82DC7E}" srcOrd="0" destOrd="0" presId="urn:microsoft.com/office/officeart/2005/8/layout/orgChart1"/>
    <dgm:cxn modelId="{67505FE7-F03C-4DE0-9C17-389FCFD41237}" type="presParOf" srcId="{E5D4681A-B6A7-422C-BC4D-AD5B7D82DC7E}" destId="{642B032E-63EF-41B3-B3C6-2E1979E22F89}" srcOrd="0" destOrd="0" presId="urn:microsoft.com/office/officeart/2005/8/layout/orgChart1"/>
    <dgm:cxn modelId="{37AC1940-D317-42D3-94DF-DF9345A42F42}" type="presParOf" srcId="{E5D4681A-B6A7-422C-BC4D-AD5B7D82DC7E}" destId="{22178773-6FEA-4153-8614-4E0788E66E66}" srcOrd="1" destOrd="0" presId="urn:microsoft.com/office/officeart/2005/8/layout/orgChart1"/>
    <dgm:cxn modelId="{AA15CFBC-8449-4018-ADE5-FD2D2CB299B7}" type="presParOf" srcId="{FA3794FD-02F3-4E9F-AA75-4F61FADFFD14}" destId="{1D76415A-E409-4483-8417-1A3609032F60}" srcOrd="1" destOrd="0" presId="urn:microsoft.com/office/officeart/2005/8/layout/orgChart1"/>
    <dgm:cxn modelId="{2CD97931-6A5C-4A89-949F-907AE7CB8503}" type="presParOf" srcId="{FA3794FD-02F3-4E9F-AA75-4F61FADFFD14}" destId="{5468485F-0FDE-4F7B-9E78-FB6BC2F16502}" srcOrd="2" destOrd="0" presId="urn:microsoft.com/office/officeart/2005/8/layout/orgChart1"/>
    <dgm:cxn modelId="{A610E222-8C7F-4453-8596-16888A2D1C49}" type="presParOf" srcId="{88F8D51C-BA8C-4A35-95C9-8879EEB2D23E}" destId="{473370B6-21CE-4378-BFB5-9E67AC71C9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40C65-5FAA-4289-9239-6035B6CFA5B5}">
      <dsp:nvSpPr>
        <dsp:cNvPr id="0" name=""/>
        <dsp:cNvSpPr/>
      </dsp:nvSpPr>
      <dsp:spPr>
        <a:xfrm>
          <a:off x="4907280" y="2383834"/>
          <a:ext cx="3471936" cy="60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83"/>
              </a:lnTo>
              <a:lnTo>
                <a:pt x="3471936" y="301283"/>
              </a:lnTo>
              <a:lnTo>
                <a:pt x="3471936" y="6025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CD928-C386-4E02-875E-117B810E2B0E}">
      <dsp:nvSpPr>
        <dsp:cNvPr id="0" name=""/>
        <dsp:cNvSpPr/>
      </dsp:nvSpPr>
      <dsp:spPr>
        <a:xfrm>
          <a:off x="4861559" y="2383834"/>
          <a:ext cx="91440" cy="602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5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0D086-1910-4276-9FBA-ABCB8A0712B5}">
      <dsp:nvSpPr>
        <dsp:cNvPr id="0" name=""/>
        <dsp:cNvSpPr/>
      </dsp:nvSpPr>
      <dsp:spPr>
        <a:xfrm>
          <a:off x="1435343" y="2383834"/>
          <a:ext cx="3471936" cy="602567"/>
        </a:xfrm>
        <a:custGeom>
          <a:avLst/>
          <a:gdLst/>
          <a:ahLst/>
          <a:cxnLst/>
          <a:rect l="0" t="0" r="0" b="0"/>
          <a:pathLst>
            <a:path>
              <a:moveTo>
                <a:pt x="3471936" y="0"/>
              </a:moveTo>
              <a:lnTo>
                <a:pt x="3471936" y="301283"/>
              </a:lnTo>
              <a:lnTo>
                <a:pt x="0" y="301283"/>
              </a:lnTo>
              <a:lnTo>
                <a:pt x="0" y="6025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9D39E-500E-4E2E-91F2-2CBB02FC8EFD}">
      <dsp:nvSpPr>
        <dsp:cNvPr id="0" name=""/>
        <dsp:cNvSpPr/>
      </dsp:nvSpPr>
      <dsp:spPr>
        <a:xfrm>
          <a:off x="3472595" y="949150"/>
          <a:ext cx="2869369" cy="14346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C00000"/>
              </a:solidFill>
            </a:rPr>
            <a:t>Сетевые технологии</a:t>
          </a:r>
          <a:endParaRPr lang="ru-RU" sz="2500" kern="1200" dirty="0">
            <a:solidFill>
              <a:srgbClr val="C00000"/>
            </a:solidFill>
          </a:endParaRPr>
        </a:p>
      </dsp:txBody>
      <dsp:txXfrm>
        <a:off x="3472595" y="949150"/>
        <a:ext cx="2869369" cy="1434684"/>
      </dsp:txXfrm>
    </dsp:sp>
    <dsp:sp modelId="{109B8D0F-603C-4963-BA91-2BDC5341C86E}">
      <dsp:nvSpPr>
        <dsp:cNvPr id="0" name=""/>
        <dsp:cNvSpPr/>
      </dsp:nvSpPr>
      <dsp:spPr>
        <a:xfrm>
          <a:off x="658" y="2986402"/>
          <a:ext cx="2869369" cy="1434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телеконференция</a:t>
          </a:r>
          <a:endParaRPr lang="ru-RU" sz="2500" kern="1200" dirty="0"/>
        </a:p>
      </dsp:txBody>
      <dsp:txXfrm>
        <a:off x="658" y="2986402"/>
        <a:ext cx="2869369" cy="1434684"/>
      </dsp:txXfrm>
    </dsp:sp>
    <dsp:sp modelId="{85D40C1C-C982-463C-A524-01238C93E1CF}">
      <dsp:nvSpPr>
        <dsp:cNvPr id="0" name=""/>
        <dsp:cNvSpPr/>
      </dsp:nvSpPr>
      <dsp:spPr>
        <a:xfrm>
          <a:off x="3472595" y="2986402"/>
          <a:ext cx="2869369" cy="1434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сетевое взаимодействие на форуме</a:t>
          </a:r>
          <a:endParaRPr lang="ru-RU" sz="2500" kern="1200" dirty="0"/>
        </a:p>
      </dsp:txBody>
      <dsp:txXfrm>
        <a:off x="3472595" y="2986402"/>
        <a:ext cx="2869369" cy="1434684"/>
      </dsp:txXfrm>
    </dsp:sp>
    <dsp:sp modelId="{642B032E-63EF-41B3-B3C6-2E1979E22F89}">
      <dsp:nvSpPr>
        <dsp:cNvPr id="0" name=""/>
        <dsp:cNvSpPr/>
      </dsp:nvSpPr>
      <dsp:spPr>
        <a:xfrm>
          <a:off x="6944532" y="2986402"/>
          <a:ext cx="2869369" cy="1434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учебные материалы, размещённые в сети Интернет</a:t>
          </a:r>
          <a:endParaRPr lang="ru-RU" sz="2500" kern="1200" dirty="0"/>
        </a:p>
      </dsp:txBody>
      <dsp:txXfrm>
        <a:off x="6944532" y="2986402"/>
        <a:ext cx="2869369" cy="143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0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8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1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3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7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86F4-5459-46A8-940B-81900C64DF2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E068-134E-4D2C-9305-6D1C9ADC6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928" y="1718887"/>
            <a:ext cx="8220456" cy="1115044"/>
          </a:xfrm>
        </p:spPr>
        <p:txBody>
          <a:bodyPr anchor="t"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методического обеспечения дистанционных дополнительных общеобразовательных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программ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6912" y="4143994"/>
            <a:ext cx="3145536" cy="12418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500" dirty="0"/>
              <a:t>Разработчик: 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Степанова Лариса Ильинична, старший методист ЦДТ «Радуга» 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ГБОУ СОШ №1 г.Нефтегорска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9764" y="5843778"/>
            <a:ext cx="1700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Нефтегорск, 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556" y="383800"/>
            <a:ext cx="1114348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Юго-Восточное управление министерства образования и науки Самарской области</a:t>
            </a:r>
          </a:p>
          <a:p>
            <a:pPr algn="ctr"/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 города Нефтегорска муниципального района Нефтегорский Самарской области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дополнительного образования детей –Центр детского творчества «Радуга» 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53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Недостатки и преимущества дистанционного обучения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6865"/>
              </p:ext>
            </p:extLst>
          </p:nvPr>
        </p:nvGraphicFramePr>
        <p:xfrm>
          <a:off x="838200" y="1863682"/>
          <a:ext cx="9585960" cy="37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980"/>
                <a:gridCol w="4792980"/>
              </a:tblGrid>
              <a:tr h="51217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128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Применение современных технологий интересно для обучающихся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педагогу дополнительного образования приходится создавать такие мини платформы самому</a:t>
                      </a:r>
                      <a:endParaRPr lang="ru-RU" sz="2800" dirty="0"/>
                    </a:p>
                  </a:txBody>
                  <a:tcPr/>
                </a:tc>
              </a:tr>
              <a:tr h="1415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Повышение мотивации обучающихся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Обучающиеся могут отвлекаться или сбиваться с темпа занятий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Способы решения проблем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давать учебный материал дозированно и с учетом уровня подготовленности обучающихся; </a:t>
            </a:r>
            <a:endParaRPr lang="ru-RU" dirty="0" smtClean="0"/>
          </a:p>
          <a:p>
            <a:r>
              <a:rPr lang="ru-RU" dirty="0" smtClean="0"/>
              <a:t>использовать </a:t>
            </a:r>
            <a:r>
              <a:rPr lang="ru-RU" dirty="0"/>
              <a:t>разнообразные виды деятельности, менять их в рамках одного учебного занятия; </a:t>
            </a:r>
            <a:endParaRPr lang="ru-RU" dirty="0" smtClean="0"/>
          </a:p>
          <a:p>
            <a:r>
              <a:rPr lang="ru-RU" dirty="0" smtClean="0"/>
              <a:t>чередовать </a:t>
            </a:r>
            <a:r>
              <a:rPr lang="ru-RU" dirty="0"/>
              <a:t>материалы, содержащие звуковую и визуальную информацию; </a:t>
            </a:r>
            <a:endParaRPr lang="ru-RU" dirty="0" smtClean="0"/>
          </a:p>
          <a:p>
            <a:r>
              <a:rPr lang="ru-RU" dirty="0" smtClean="0"/>
              <a:t>проводить </a:t>
            </a:r>
            <a:r>
              <a:rPr lang="ru-RU" dirty="0" err="1"/>
              <a:t>физкультпаузы</a:t>
            </a:r>
            <a:r>
              <a:rPr lang="ru-RU" dirty="0"/>
              <a:t>, зрительную </a:t>
            </a:r>
            <a:r>
              <a:rPr lang="ru-RU" dirty="0" smtClean="0"/>
              <a:t>гимнастику;</a:t>
            </a:r>
            <a:endParaRPr lang="ru-RU" dirty="0"/>
          </a:p>
          <a:p>
            <a:r>
              <a:rPr lang="ru-RU" dirty="0" smtClean="0"/>
              <a:t>вовлекать </a:t>
            </a:r>
            <a:r>
              <a:rPr lang="ru-RU" dirty="0"/>
              <a:t>в образовательный </a:t>
            </a:r>
            <a:r>
              <a:rPr lang="ru-RU" dirty="0" smtClean="0"/>
              <a:t>процесс родителей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68" y="5723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составляющие эффективности дистанционного 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8" y="2203577"/>
            <a:ext cx="10515600" cy="3465703"/>
          </a:xfrm>
        </p:spPr>
        <p:txBody>
          <a:bodyPr/>
          <a:lstStyle/>
          <a:p>
            <a:r>
              <a:rPr lang="ru-RU" dirty="0" smtClean="0"/>
              <a:t>эффективное взаимодействие </a:t>
            </a:r>
            <a:r>
              <a:rPr lang="ru-RU" dirty="0"/>
              <a:t>преподавателя и </a:t>
            </a:r>
            <a:r>
              <a:rPr lang="ru-RU" dirty="0" smtClean="0"/>
              <a:t>обучаемого;</a:t>
            </a:r>
            <a:endParaRPr lang="ru-RU" dirty="0"/>
          </a:p>
          <a:p>
            <a:r>
              <a:rPr lang="ru-RU" dirty="0" smtClean="0"/>
              <a:t> эффективность </a:t>
            </a:r>
            <a:r>
              <a:rPr lang="ru-RU" dirty="0"/>
              <a:t>разработанных методических материалов и способов их доставки;</a:t>
            </a:r>
          </a:p>
          <a:p>
            <a:r>
              <a:rPr lang="ru-RU" dirty="0" smtClean="0"/>
              <a:t> </a:t>
            </a:r>
            <a:r>
              <a:rPr lang="ru-RU" dirty="0"/>
              <a:t>эффективности обратной 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8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416846"/>
            <a:ext cx="5808885" cy="58088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559040" y="2255520"/>
            <a:ext cx="369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Дистанционное обучение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32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928" y="1718887"/>
            <a:ext cx="8220456" cy="1115044"/>
          </a:xfrm>
        </p:spPr>
        <p:txBody>
          <a:bodyPr anchor="t"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методического обеспечения дистанционных дополнительных общеобразовательных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программ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6912" y="4143994"/>
            <a:ext cx="3145536" cy="12418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500" dirty="0"/>
              <a:t>Разработчик: 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Степанова Лариса Ильинична, старший методист ЦДТ «Радуга» 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ГБОУ СОШ №1 г.Нефтегорска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9764" y="5843778"/>
            <a:ext cx="1700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Нефтегорск, 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556" y="383800"/>
            <a:ext cx="1114348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Юго-Восточное управление министерства образования и науки Самарской области</a:t>
            </a:r>
          </a:p>
          <a:p>
            <a:pPr algn="ctr"/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 города Нефтегорска муниципального района Нефтегорский Самарской области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дополнительного образования детей –Центр детского творчества «Радуга» </a:t>
            </a:r>
            <a:b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7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66" y="602653"/>
            <a:ext cx="1494955" cy="2154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40" y="4246024"/>
            <a:ext cx="2160670" cy="2074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5930"/>
          <a:stretch/>
        </p:blipFill>
        <p:spPr>
          <a:xfrm>
            <a:off x="4613649" y="2538869"/>
            <a:ext cx="3193441" cy="150769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502059">
            <a:off x="2654341" y="4105436"/>
            <a:ext cx="4803710" cy="81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Доставка учебного материала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435148">
            <a:off x="4193435" y="1467817"/>
            <a:ext cx="5239015" cy="8520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1922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1694688"/>
            <a:ext cx="5230368" cy="29254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5040" y="4706112"/>
            <a:ext cx="5852160" cy="1584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Организационно-методическое </a:t>
            </a:r>
            <a:r>
              <a:rPr lang="ru-RU" sz="2800" dirty="0">
                <a:solidFill>
                  <a:schemeClr val="tx1"/>
                </a:solidFill>
              </a:rPr>
              <a:t>сопровождение.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5040" y="2828975"/>
            <a:ext cx="5852160" cy="1328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Самостоятельная работа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5040" y="707136"/>
            <a:ext cx="5852160" cy="1670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Дистанционное обучение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Зарождение дистанционного обучения в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80-е </a:t>
            </a:r>
            <a:r>
              <a:rPr lang="ru-RU" dirty="0"/>
              <a:t>гг. ХХ </a:t>
            </a:r>
            <a:r>
              <a:rPr lang="ru-RU" dirty="0" smtClean="0"/>
              <a:t>века</a:t>
            </a:r>
            <a:r>
              <a:rPr lang="ru-RU" dirty="0"/>
              <a:t> </a:t>
            </a:r>
            <a:r>
              <a:rPr lang="ru-RU" dirty="0" smtClean="0"/>
              <a:t>- впервые прозвучало понятие «</a:t>
            </a:r>
            <a:r>
              <a:rPr lang="ru-RU" dirty="0"/>
              <a:t>д</a:t>
            </a:r>
            <a:r>
              <a:rPr lang="ru-RU" dirty="0" smtClean="0"/>
              <a:t>истанционное обучение» . </a:t>
            </a:r>
          </a:p>
          <a:p>
            <a:pPr marL="0" indent="0">
              <a:buNone/>
            </a:pPr>
            <a:r>
              <a:rPr lang="ru-RU" dirty="0" smtClean="0"/>
              <a:t>90-е </a:t>
            </a:r>
            <a:r>
              <a:rPr lang="ru-RU" dirty="0"/>
              <a:t>гг. </a:t>
            </a:r>
            <a:r>
              <a:rPr lang="en-US" dirty="0"/>
              <a:t>XX </a:t>
            </a:r>
            <a:r>
              <a:rPr lang="ru-RU" dirty="0" smtClean="0"/>
              <a:t>века.</a:t>
            </a:r>
            <a:r>
              <a:rPr lang="ru-RU" dirty="0"/>
              <a:t> Обучение по переписке</a:t>
            </a:r>
            <a:r>
              <a:rPr lang="ru-RU" dirty="0" smtClean="0"/>
              <a:t>. Аудио и видеокассеты с записями занятий. Телеуроки.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284" y="2952179"/>
            <a:ext cx="5493516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Электронные </a:t>
            </a:r>
            <a:r>
              <a:rPr lang="ru-RU" sz="3600" b="1" dirty="0">
                <a:solidFill>
                  <a:srgbClr val="C00000"/>
                </a:solidFill>
              </a:rPr>
              <a:t>ресурсы дистанционного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3335" y="1817870"/>
            <a:ext cx="3678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технического обеспечения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95155" y="1910834"/>
            <a:ext cx="437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методического  сопровождения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026" y="2734163"/>
            <a:ext cx="41124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Платформы </a:t>
            </a:r>
            <a:r>
              <a:rPr lang="ru-RU" dirty="0" err="1" smtClean="0"/>
              <a:t>Zoom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Meet</a:t>
            </a:r>
            <a:r>
              <a:rPr lang="ru-RU" dirty="0" smtClean="0"/>
              <a:t> (ранее </a:t>
            </a:r>
            <a:r>
              <a:rPr lang="ru-RU" dirty="0" err="1" smtClean="0"/>
              <a:t>Handgous</a:t>
            </a:r>
            <a:r>
              <a:rPr lang="ru-RU" dirty="0" smtClean="0"/>
              <a:t> </a:t>
            </a:r>
            <a:r>
              <a:rPr lang="ru-RU" dirty="0" err="1" smtClean="0"/>
              <a:t>Meet</a:t>
            </a:r>
            <a:r>
              <a:rPr lang="ru-RU" dirty="0" smtClean="0"/>
              <a:t>),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YouTube</a:t>
            </a:r>
            <a:r>
              <a:rPr lang="ru-RU" dirty="0" smtClean="0"/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026" y="5007786"/>
            <a:ext cx="37461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Облачные технологии </a:t>
            </a:r>
            <a:r>
              <a:rPr lang="ru-RU" dirty="0" err="1" smtClean="0"/>
              <a:t>Яндекс.Диск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smtClean="0"/>
              <a:t>Облако на mail.ru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9026" y="3952994"/>
            <a:ext cx="33199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соцсети и мессенджеры   </a:t>
            </a:r>
            <a:r>
              <a:rPr lang="en-US" dirty="0" smtClean="0"/>
              <a:t>WhatsApp , Viber, </a:t>
            </a:r>
            <a:r>
              <a:rPr lang="en-US" dirty="0" err="1" smtClean="0"/>
              <a:t>Skyp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78669" y="2742074"/>
            <a:ext cx="18716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Аудио</a:t>
            </a:r>
            <a:r>
              <a:rPr lang="en-US" dirty="0" smtClean="0"/>
              <a:t> </a:t>
            </a:r>
            <a:r>
              <a:rPr lang="ru-RU" dirty="0" smtClean="0"/>
              <a:t>продукция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81941" y="4483708"/>
            <a:ext cx="2522763" cy="646331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лайдовая</a:t>
            </a:r>
            <a:r>
              <a:rPr lang="ru-RU" dirty="0" smtClean="0"/>
              <a:t> презентация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8673" y="3480982"/>
            <a:ext cx="1905458" cy="646331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Видео продукция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0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3" y="646176"/>
            <a:ext cx="10558336" cy="5224619"/>
          </a:xfrm>
        </p:spPr>
      </p:pic>
    </p:spTree>
    <p:extLst>
      <p:ext uri="{BB962C8B-B14F-4D97-AF65-F5344CB8AC3E}">
        <p14:creationId xmlns:p14="http://schemas.microsoft.com/office/powerpoint/2010/main" val="8286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5288639"/>
              </p:ext>
            </p:extLst>
          </p:nvPr>
        </p:nvGraphicFramePr>
        <p:xfrm>
          <a:off x="1414272" y="768096"/>
          <a:ext cx="9814560" cy="537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4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</a:t>
            </a:r>
            <a:r>
              <a:rPr lang="ru-RU" dirty="0"/>
              <a:t>код «</a:t>
            </a:r>
            <a:r>
              <a:rPr lang="en-US" dirty="0"/>
              <a:t>QR - Quick Response - </a:t>
            </a:r>
            <a:r>
              <a:rPr lang="ru-RU" dirty="0"/>
              <a:t>Быстрый Отклик»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3884"/>
            <a:ext cx="3543300" cy="3543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8720" y="1863884"/>
            <a:ext cx="5279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ИСПОЛЬЗОВАНИЕ:</a:t>
            </a:r>
          </a:p>
          <a:p>
            <a:r>
              <a:rPr lang="ru-RU" dirty="0" smtClean="0"/>
              <a:t>Возьмите мобильный телефон с камерой,</a:t>
            </a:r>
          </a:p>
          <a:p>
            <a:r>
              <a:rPr lang="ru-RU" dirty="0" smtClean="0"/>
              <a:t>Запустите программу для сканирования кода,</a:t>
            </a:r>
          </a:p>
          <a:p>
            <a:r>
              <a:rPr lang="ru-RU" dirty="0" smtClean="0"/>
              <a:t>Наведите объектив камеры на код,</a:t>
            </a:r>
          </a:p>
          <a:p>
            <a:r>
              <a:rPr lang="ru-RU" dirty="0" smtClean="0"/>
              <a:t>Получите информацию!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3168"/>
            <a:ext cx="10515600" cy="52137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Структура процесса обучения дистанционно не отличается от обучения в очном режиме и состоит из следующих этапов:</a:t>
            </a:r>
          </a:p>
          <a:p>
            <a:r>
              <a:rPr lang="ru-RU" dirty="0"/>
              <a:t>1) получение новых знаний;</a:t>
            </a:r>
          </a:p>
          <a:p>
            <a:r>
              <a:rPr lang="ru-RU" dirty="0"/>
              <a:t> 2) выполнение различных тренировочных заданий, упражнений с применением новых знаний;</a:t>
            </a:r>
          </a:p>
          <a:p>
            <a:r>
              <a:rPr lang="ru-RU" dirty="0"/>
              <a:t>3) обобщение и систематизация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9407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377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Особенности методического обеспечения дистанционных дополнительных общеобразовательных программ</vt:lpstr>
      <vt:lpstr>Презентация PowerPoint</vt:lpstr>
      <vt:lpstr>Презентация PowerPoint</vt:lpstr>
      <vt:lpstr>Зарождение дистанционного обучения в России</vt:lpstr>
      <vt:lpstr>Электронные ресурсы дистанционного обучения</vt:lpstr>
      <vt:lpstr>Презентация PowerPoint</vt:lpstr>
      <vt:lpstr>Презентация PowerPoint</vt:lpstr>
      <vt:lpstr>QR код «QR - Quick Response - Быстрый Отклик»</vt:lpstr>
      <vt:lpstr>Презентация PowerPoint</vt:lpstr>
      <vt:lpstr>Недостатки и преимущества дистанционного обучения</vt:lpstr>
      <vt:lpstr>Способы решения проблем</vt:lpstr>
      <vt:lpstr>Основные составляющие эффективности дистанционного обучения: </vt:lpstr>
      <vt:lpstr>Презентация PowerPoint</vt:lpstr>
      <vt:lpstr>Особенности методического обеспечения дистанционных дополнительных общеобразовательных программ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</dc:creator>
  <cp:lastModifiedBy>ОС</cp:lastModifiedBy>
  <cp:revision>13</cp:revision>
  <dcterms:created xsi:type="dcterms:W3CDTF">2021-11-11T09:40:46Z</dcterms:created>
  <dcterms:modified xsi:type="dcterms:W3CDTF">2021-11-18T06:40:38Z</dcterms:modified>
</cp:coreProperties>
</file>