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1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5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199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192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912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982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37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2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8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4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0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63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47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1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1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16F5FF5-BC69-4D7C-B77E-29B05CD05470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880E53C-EB63-43C7-9A48-637BA88A9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17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572655"/>
            <a:ext cx="9144000" cy="316807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психологических особенностей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ОВЗ, инвалидностью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планировании и реализации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09799" y="4525817"/>
            <a:ext cx="9144000" cy="143163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Герасименко О.С., директор, педагог-психолог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ЦППМСП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Борский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Борское, 2021</a:t>
            </a:r>
          </a:p>
        </p:txBody>
      </p:sp>
    </p:spTree>
    <p:extLst>
      <p:ext uri="{BB962C8B-B14F-4D97-AF65-F5344CB8AC3E}">
        <p14:creationId xmlns:p14="http://schemas.microsoft.com/office/powerpoint/2010/main" val="21489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965"/>
            <a:ext cx="10515600" cy="221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189987"/>
              </p:ext>
            </p:extLst>
          </p:nvPr>
        </p:nvGraphicFramePr>
        <p:xfrm>
          <a:off x="838200" y="527050"/>
          <a:ext cx="10515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5538305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58752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особенности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Акценты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3647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с нарушениями зрения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24599"/>
                  </a:ext>
                </a:extLst>
              </a:tr>
              <a:tr h="66767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коммуникативных умений и навыков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элементов социально-психологической работ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565258"/>
                  </a:ext>
                </a:extLst>
              </a:tr>
              <a:tr h="1508183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в налаживании взаимоотношений со зрячими сверстниками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командообразования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организация совместной деятельности между обучающимися,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наставничество между зрячими и незрячими либо слабовидящими учащимися 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67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подозрительность по отношению к зрячим, ожидание с их стороны негативного к себе отношения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сверстников правилам поведения с незрячими людьми: как лучше общаться, здороваться, сопровождать, вместе ходить куда-либо, и т.п.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53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сложности в восприятии, предоставлении и обмене информации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затруднения в работе с информацией путем компьютерных технологий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78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1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73585"/>
              </p:ext>
            </p:extLst>
          </p:nvPr>
        </p:nvGraphicFramePr>
        <p:xfrm>
          <a:off x="838200" y="665163"/>
          <a:ext cx="105156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4830912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43008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особенности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Акценты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6636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с нарушениями опорно-двигательного аппарата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7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эмоциональная неуравновешенность и подверженность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дистрессу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эмоционального самоконтроля и аутотренинга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844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неразвитость коммуникативных способностей и навыков, неудачи в общении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общения и уверенного поведения, разрешения конфликтов, умения строить доверительные и теплые взаимоотношения с окружающими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158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неадекватная, чаще завышенная самооценка; акцентуации характера, эгоизм, зависимость от опеки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рефлексии с опорой на сохранные психические функции, задатки и способности, поиск путей самореализации, формирование волевой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ответственности и социальной активности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07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782"/>
            <a:ext cx="10515600" cy="12007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497751"/>
              </p:ext>
            </p:extLst>
          </p:nvPr>
        </p:nvGraphicFramePr>
        <p:xfrm>
          <a:off x="471056" y="387350"/>
          <a:ext cx="11323780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1890">
                  <a:extLst>
                    <a:ext uri="{9D8B030D-6E8A-4147-A177-3AD203B41FA5}">
                      <a16:colId xmlns:a16="http://schemas.microsoft.com/office/drawing/2014/main" val="3741472141"/>
                    </a:ext>
                  </a:extLst>
                </a:gridCol>
                <a:gridCol w="5661890">
                  <a:extLst>
                    <a:ext uri="{9D8B030D-6E8A-4147-A177-3AD203B41FA5}">
                      <a16:colId xmlns:a16="http://schemas.microsoft.com/office/drawing/2014/main" val="140721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особенности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Акценты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97067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с соматическими заболеваниями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8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инертность мышления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поэтапность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простота,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дозированность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информации, ее наглядная демонстрация; при выборе профессии, учитывать, что она не должна содержать высоких требований к переработке большого количества разнообразной информации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684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слабость и истощаемость нервной системы,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астенизация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склонность к неврастении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спокойной, поддерживающей психологической атмосферы, а также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здоровьесберегающих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элементов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работе; наличие внешнего контроля за деятельностью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02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работоспособности и во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левых качеств из-за физической и нервной утомляемости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перерывы между занятиями, включение методов восстановления работоспособности с элементами аутотренинга, релаксации и гимнастики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22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заниженная самооценка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уверенного поведения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86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степень развития компенсаторных возможностей преодоления физических ограничений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физических функций, развитие специальных способностей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41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физических нарушений, не заметных внешне, доставляют дискомфорт, формируют чувство неполноценности, обиды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внимание достижению теплых, понимающих отношений, командного духа, индивидуального подхода и уважения к индивидуальным различиям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115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8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профессионального самоопределения обучающихся увеличивается в случае помощи родителей в построении ими профессиональной траектории развития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4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Профориентация решает одну из важнейших задач социализации личности обучающихся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работу необходимо проводить в школах за счет обеспечения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программ и учебно-воспитательного процесса в целом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системной, квалифицированной и комплексной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работы; организации дифференцированного обучения учащихся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полного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 их индивидуальных интересов, способностей и склонностей.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3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собенности профориентации обучающихся с ОВЗ, инвалидностью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3856"/>
            <a:ext cx="10515600" cy="4893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 и задачи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ОВЗ, инвалидностью должны быть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четкими и однозначными, а их выполнение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контролироваться.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распространенностью среди школьников с ОВЗ, инвалидностью таких особенностей,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психоастения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трудности переработки информации, снижение внимания, памяти и мотивации,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согласовывать с ними критерии оценки их успехов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профессиональном самоопределении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поощрять их активность позитивным подкреплением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(грамотами, билетами на мероприятия, экскурсиями, похвалой перед группой, назначением наставниками для других учащихся и т.д.)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5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Равноправное вовлечение обучающихся с ОВЗ, инвалидностью в организацию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многим обучающимся с ОВЗ, инвалидностью свойственны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слабая мотивация на труд и самостоятельность, личностная инфантильность, социальная пассивность,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следует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проявление самоорганизации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с ОВЗ, инвалидностью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собственную активность, постепенно делегируя им полномочия и обязанности.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педагога должна быть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помогающей.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Преодоление последствий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гиперопеки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социальной стигматизации посредством работы с обучающимися с ОВЗ, инвалидностью и их родителями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Симбиотическая система детско-родительских отношений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часто сохраняется у детей с ОВЗ, инвалидностью с их родителями на протяжении многих лет, становится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социализации и развития личности взрослеющего человека и мешает эффективной профориентации.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стигматизация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поддерживается не только обществом, но и самими людьми с ОВЗ, инвалидностью и заключается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преувеличении трудностей и приписывании дополнительных вымышленных «дефектов»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с ОВЗ, инвалидностью,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занижении их возможностей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представлении о них как о беспрерывно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нуждающихся, зависимых, требующих постоянной опеки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Преодоление феномена «выученной беспомощности»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104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стигматизации его источник – не в социальном, а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 психологическом негативном опыте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усилия не приводили к позитивному результату.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Профориентацию следует рассматривать как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управления собственной жизнью, осуществление выбора, достижение полной или частичной самостоятельности и независимости.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909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Акцент на информирование о профессиях, соотнесенное со способностями и склонностями обучающихся с ОВЗ, в сочетании с коррекцией компенсаторных фантазий, подменяющих реальное профессиональное самоопределение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3527"/>
            <a:ext cx="10515600" cy="41634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+Работа с родителями: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не на элитарность, престижность,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высокооплачиваемость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профессий, а на 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перспективность для конкретного обучающегося с ОВЗ, инвалидностью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объективные возможности профессиональной подготовки и наличия (либо создания) рабочих мест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доступных и имеющих специальные условия для конкретной нозологии обучающегося с ОВЗ, инвалидностью;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схем и алгоритмов различных вариантов жизненных путей и профессионального развития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принципу «если не вариант А, то вариант В»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многовариантность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стратегического планирования профессиональной перспективы).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Подготовка к своевременному переходу от учебной к профессиональной деятельности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Закономерным результатом окончания учебы становится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без помощи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смена знакомой, понятной и освоенной учебной деятельности может привести к стрессу, дезориентации в социальных отношениях.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14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 реализация мероприятий в инклюзивной школе осуществляется с учетом психологических особенностей обучающихся с ОВЗ, инвалидностью в зависимости от конкретных нозологических групп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769178"/>
              </p:ext>
            </p:extLst>
          </p:nvPr>
        </p:nvGraphicFramePr>
        <p:xfrm>
          <a:off x="609599" y="1191491"/>
          <a:ext cx="11148292" cy="5923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3739">
                  <a:extLst>
                    <a:ext uri="{9D8B030D-6E8A-4147-A177-3AD203B41FA5}">
                      <a16:colId xmlns:a16="http://schemas.microsoft.com/office/drawing/2014/main" val="3927792740"/>
                    </a:ext>
                  </a:extLst>
                </a:gridCol>
                <a:gridCol w="5754553">
                  <a:extLst>
                    <a:ext uri="{9D8B030D-6E8A-4147-A177-3AD203B41FA5}">
                      <a16:colId xmlns:a16="http://schemas.microsoft.com/office/drawing/2014/main" val="2767195134"/>
                    </a:ext>
                  </a:extLst>
                </a:gridCol>
              </a:tblGrid>
              <a:tr h="5604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особенности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Акценты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работе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15262"/>
                  </a:ext>
                </a:extLst>
              </a:tr>
              <a:tr h="3670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с нарушениями слуха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849276"/>
                  </a:ext>
                </a:extLst>
              </a:tr>
              <a:tr h="61824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желание быть «как все», страх перед высказыванием своих идей открыто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самостоятельности и смелости в социальном взаимодействии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471219"/>
                  </a:ext>
                </a:extLst>
              </a:tr>
              <a:tr h="56040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избегание оценок и обсуждения с окружающими своих планов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активности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233177"/>
                  </a:ext>
                </a:extLst>
              </a:tr>
              <a:tr h="126828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склонность выбирать для общения представителей своей нозологической группы, общающихся при помощи жестового языка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командообразования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социально-психологического тренинга, способствующие расширению контактов между учащимися, а также совместную деятельность, объединяющую и стимулирующую общение всех учащихся, независимо от инвалидности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069616"/>
                  </a:ext>
                </a:extLst>
              </a:tr>
              <a:tr h="103232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тревожность и боязнь неудач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уверенности в себе, предоставление возможности для получения опыта успешной деятельности,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через сложные, но посильные задания, поощрение за успехи 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854638"/>
                  </a:ext>
                </a:extLst>
              </a:tr>
              <a:tr h="56040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избегание конфронтации и конфликтов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уверенного и настойчивого поведения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591358"/>
                  </a:ext>
                </a:extLst>
              </a:tr>
              <a:tr h="79636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сниженные способности к абстрактному мышлению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наглядные и образные материалы, примеры из жизни, конкретные советы и рекомендации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34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94</TotalTime>
  <Words>1071</Words>
  <Application>Microsoft Office PowerPoint</Application>
  <PresentationFormat>Широкоэкранный</PresentationFormat>
  <Paragraphs>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Corbel</vt:lpstr>
      <vt:lpstr>Times New Roman</vt:lpstr>
      <vt:lpstr>Глубина</vt:lpstr>
      <vt:lpstr>Учет психологических особенностей  обучающихся с ОВЗ, инвалидностью  в планировании и реализации  профориентационных мероприятий</vt:lpstr>
      <vt:lpstr>Профориентация решает одну из важнейших задач социализации личности обучающихся</vt:lpstr>
      <vt:lpstr>Особенности профориентации обучающихся с ОВЗ, инвалидностью</vt:lpstr>
      <vt:lpstr>2. Равноправное вовлечение обучающихся с ОВЗ, инвалидностью в организацию профориентационной работы</vt:lpstr>
      <vt:lpstr>3. Преодоление последствий гиперопеки и социальной стигматизации посредством работы с обучающимися с ОВЗ, инвалидностью и их родителями</vt:lpstr>
      <vt:lpstr>4. Преодоление феномена «выученной беспомощности» </vt:lpstr>
      <vt:lpstr>5. Акцент на информирование о профессиях, соотнесенное со способностями и склонностями обучающихся с ОВЗ, в сочетании с коррекцией компенсаторных фантазий, подменяющих реальное профессиональное самоопределение</vt:lpstr>
      <vt:lpstr>6. Подготовка к своевременному переходу от учебной к профессиональной деятельности</vt:lpstr>
      <vt:lpstr>Планирование и реализация мероприятий в инклюзивной школе осуществляется с учетом психологических особенностей обучающихся с ОВЗ, инвалидностью в зависимости от конкретных нозологических групп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психологических особенностей обучающихся с ОВЗ, инвалидностью в планировании и реализации профориентационных мероприятий</dc:title>
  <dc:creator>Ольга Герасименко</dc:creator>
  <cp:lastModifiedBy>Ольга Герасименко</cp:lastModifiedBy>
  <cp:revision>13</cp:revision>
  <dcterms:created xsi:type="dcterms:W3CDTF">2021-12-13T17:01:54Z</dcterms:created>
  <dcterms:modified xsi:type="dcterms:W3CDTF">2021-12-13T18:36:10Z</dcterms:modified>
</cp:coreProperties>
</file>