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71" r:id="rId3"/>
    <p:sldId id="258" r:id="rId4"/>
    <p:sldId id="284" r:id="rId5"/>
    <p:sldId id="293" r:id="rId6"/>
    <p:sldId id="294" r:id="rId7"/>
    <p:sldId id="295" r:id="rId8"/>
    <p:sldId id="297" r:id="rId9"/>
    <p:sldId id="260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426D16A-5CD9-4A92-92B1-CFF2529D3A5E}">
  <a:tblStyle styleId="{8426D16A-5CD9-4A92-92B1-CFF2529D3A5E}" styleName="Table_0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D46158F-7034-4AB3-B6C9-B8AE460D36BE}" styleName="Table_1">
    <a:wholeTbl>
      <a:tcTxStyle b="off" i="off">
        <a:font>
          <a:latin typeface="맑은 고딕"/>
          <a:ea typeface="맑은 고딕"/>
          <a:cs typeface="맑은 고딕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맑은 고딕"/>
          <a:ea typeface="맑은 고딕"/>
          <a:cs typeface="맑은 고딕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44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1125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c507a9f73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c507a9f73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c507a9f73_2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1c507a9f73_2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507a9f73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c507a9f73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c507a9f73_2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507a9f73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1c507a9f73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507a9f73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1c507a9f73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507a9f73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1c507a9f73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507a9f73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1c507a9f73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c507a9f73_2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g1c507a9f73_2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c507a9f73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c507a9f73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E:\002-KIMS BUSINESS\007-bizdesign.tv\000-PPT FOR KMONG\PSD\13-05-14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637" y="646773"/>
            <a:ext cx="3420164" cy="29891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>
            <a:spLocks noGrp="1"/>
          </p:cNvSpPr>
          <p:nvPr>
            <p:ph type="pic" idx="2"/>
          </p:nvPr>
        </p:nvSpPr>
        <p:spPr>
          <a:xfrm>
            <a:off x="2920519" y="744654"/>
            <a:ext cx="3146400" cy="1944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0" y="3696867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0" y="4233271"/>
            <a:ext cx="9093900" cy="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547664" y="123433"/>
            <a:ext cx="7596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5" descr="D:\KBM-정애\014-Fullppt\PNG이미지\탭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2052" y="483518"/>
            <a:ext cx="2049645" cy="252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5"/>
          <p:cNvSpPr>
            <a:spLocks noGrp="1"/>
          </p:cNvSpPr>
          <p:nvPr>
            <p:ph type="pic" idx="2"/>
          </p:nvPr>
        </p:nvSpPr>
        <p:spPr>
          <a:xfrm>
            <a:off x="3836710" y="731206"/>
            <a:ext cx="1440672" cy="180356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slidespp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0" y="3867894"/>
            <a:ext cx="9093900" cy="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ru-RU" sz="1100" dirty="0" smtClean="0">
                <a:solidFill>
                  <a:srgbClr val="3F3F3F"/>
                </a:solidFill>
              </a:rPr>
              <a:t>Телегина Екатерина Викторовна,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endParaRPr lang="ru-RU" sz="1100" dirty="0" smtClean="0">
              <a:solidFill>
                <a:srgbClr val="3F3F3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ru-RU" sz="1100" dirty="0" smtClean="0">
                <a:solidFill>
                  <a:srgbClr val="3F3F3F"/>
                </a:solidFill>
              </a:rPr>
              <a:t>учитель информатики ГБОУ СОШ с. Алексеевка</a:t>
            </a:r>
            <a:endParaRPr dirty="0"/>
          </a:p>
        </p:txBody>
      </p:sp>
      <p:sp>
        <p:nvSpPr>
          <p:cNvPr id="101" name="Google Shape;101;p21">
            <a:hlinkClick r:id="rId3"/>
          </p:cNvPr>
          <p:cNvSpPr txBox="1"/>
          <p:nvPr/>
        </p:nvSpPr>
        <p:spPr>
          <a:xfrm>
            <a:off x="-180528" y="4609721"/>
            <a:ext cx="918051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27.11.2023</a:t>
            </a: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7" y="1275606"/>
            <a:ext cx="3248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Диагностика и </a:t>
            </a:r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развитие</a:t>
            </a:r>
            <a:endParaRPr lang="en-US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одаренности детей</a:t>
            </a:r>
            <a:endParaRPr lang="en-US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 </a:t>
            </a:r>
            <a:r>
              <a:rPr lang="ru-RU" sz="2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сфере 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6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</a:pPr>
            <a:r>
              <a:rPr lang="ru-RU" dirty="0">
                <a:solidFill>
                  <a:srgbClr val="FFC000"/>
                </a:solidFill>
              </a:rPr>
              <a:t>Одаренность </a:t>
            </a:r>
            <a:r>
              <a:rPr lang="ru-RU" dirty="0"/>
              <a:t>в </a:t>
            </a:r>
            <a:r>
              <a:rPr lang="en-US" dirty="0"/>
              <a:t>IT-</a:t>
            </a:r>
            <a:r>
              <a:rPr lang="ru-RU" dirty="0"/>
              <a:t>сфере</a:t>
            </a:r>
            <a:endParaRPr sz="3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514082" y="1156808"/>
            <a:ext cx="1977637" cy="34035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6"/>
          <p:cNvSpPr/>
          <p:nvPr/>
        </p:nvSpPr>
        <p:spPr>
          <a:xfrm>
            <a:off x="2562274" y="1156807"/>
            <a:ext cx="1977637" cy="34035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4610466" y="1156806"/>
            <a:ext cx="1977637" cy="34035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6628409" y="1219169"/>
            <a:ext cx="1977637" cy="34035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514082" y="1059133"/>
            <a:ext cx="1977637" cy="468000"/>
          </a:xfrm>
          <a:prstGeom prst="rect">
            <a:avLst/>
          </a:prstGeom>
          <a:solidFill>
            <a:srgbClr val="76B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2560786" y="1059133"/>
            <a:ext cx="1977637" cy="468000"/>
          </a:xfrm>
          <a:prstGeom prst="rect">
            <a:avLst/>
          </a:prstGeom>
          <a:solidFill>
            <a:srgbClr val="A0C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6"/>
          <p:cNvSpPr/>
          <p:nvPr/>
        </p:nvSpPr>
        <p:spPr>
          <a:xfrm>
            <a:off x="4607490" y="1059133"/>
            <a:ext cx="1977637" cy="468000"/>
          </a:xfrm>
          <a:prstGeom prst="rect">
            <a:avLst/>
          </a:prstGeom>
          <a:solidFill>
            <a:srgbClr val="F3C0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6"/>
          <p:cNvSpPr/>
          <p:nvPr/>
        </p:nvSpPr>
        <p:spPr>
          <a:xfrm>
            <a:off x="6654194" y="1059133"/>
            <a:ext cx="1977637" cy="468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6"/>
          <p:cNvSpPr txBox="1"/>
          <p:nvPr/>
        </p:nvSpPr>
        <p:spPr>
          <a:xfrm>
            <a:off x="632441" y="1574771"/>
            <a:ext cx="18592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595959"/>
                </a:solidFill>
              </a:rPr>
              <a:t>феномен увлеченности  </a:t>
            </a:r>
            <a:r>
              <a:rPr lang="ru-RU" sz="1200" dirty="0">
                <a:solidFill>
                  <a:srgbClr val="595959"/>
                </a:solidFill>
              </a:rPr>
              <a:t>работой с компьютерами,  специфика проявления творческих способностей в условиях использования новых ИТ</a:t>
            </a: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6"/>
          <p:cNvSpPr txBox="1"/>
          <p:nvPr/>
        </p:nvSpPr>
        <p:spPr>
          <a:xfrm>
            <a:off x="619701" y="1155443"/>
            <a:ext cx="17725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lt1"/>
                </a:solidFill>
              </a:rPr>
              <a:t>Увлеченность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2677557" y="1586424"/>
            <a:ext cx="17470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595959"/>
                </a:solidFill>
              </a:rPr>
              <a:t>способность </a:t>
            </a:r>
            <a:r>
              <a:rPr lang="ru-RU" sz="1200" dirty="0">
                <a:solidFill>
                  <a:srgbClr val="595959"/>
                </a:solidFill>
              </a:rPr>
              <a:t>самому вырабатывать знания на основе полученных </a:t>
            </a:r>
            <a:r>
              <a:rPr lang="ru-RU" sz="1200" dirty="0" smtClean="0">
                <a:solidFill>
                  <a:srgbClr val="595959"/>
                </a:solidFill>
              </a:rPr>
              <a:t>знаний</a:t>
            </a: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6"/>
          <p:cNvSpPr txBox="1"/>
          <p:nvPr/>
        </p:nvSpPr>
        <p:spPr>
          <a:xfrm>
            <a:off x="2664817" y="1155443"/>
            <a:ext cx="17725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Креативность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6"/>
          <p:cNvSpPr txBox="1"/>
          <p:nvPr/>
        </p:nvSpPr>
        <p:spPr>
          <a:xfrm>
            <a:off x="4722673" y="1598077"/>
            <a:ext cx="17470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595959"/>
                </a:solidFill>
              </a:rPr>
              <a:t>способность </a:t>
            </a:r>
            <a:r>
              <a:rPr lang="ru-RU" sz="1200" dirty="0">
                <a:solidFill>
                  <a:srgbClr val="595959"/>
                </a:solidFill>
              </a:rPr>
              <a:t>многовариантного решения поставленной задачи</a:t>
            </a: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6"/>
          <p:cNvSpPr txBox="1"/>
          <p:nvPr/>
        </p:nvSpPr>
        <p:spPr>
          <a:xfrm>
            <a:off x="4709933" y="1155443"/>
            <a:ext cx="17725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b="1" dirty="0" err="1">
                <a:solidFill>
                  <a:schemeClr val="lt1"/>
                </a:solidFill>
              </a:rPr>
              <a:t>Дивергентность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6767789" y="1609730"/>
            <a:ext cx="17470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rgbClr val="595959"/>
                </a:solidFill>
              </a:rPr>
              <a:t>проявление </a:t>
            </a:r>
            <a:r>
              <a:rPr lang="ru-RU" sz="1200" dirty="0">
                <a:solidFill>
                  <a:srgbClr val="595959"/>
                </a:solidFill>
              </a:rPr>
              <a:t>высокой самостоятельности в процессе познания,  использование "</a:t>
            </a:r>
            <a:r>
              <a:rPr lang="ru-RU" sz="1200" dirty="0" err="1" smtClean="0">
                <a:solidFill>
                  <a:srgbClr val="595959"/>
                </a:solidFill>
              </a:rPr>
              <a:t>саморегуляционных</a:t>
            </a:r>
            <a:r>
              <a:rPr lang="ru-RU" sz="1200" dirty="0" smtClean="0">
                <a:solidFill>
                  <a:srgbClr val="595959"/>
                </a:solidFill>
              </a:rPr>
              <a:t> стратегий</a:t>
            </a:r>
            <a:r>
              <a:rPr lang="ru-RU" sz="1200" dirty="0">
                <a:solidFill>
                  <a:srgbClr val="595959"/>
                </a:solidFill>
              </a:rPr>
              <a:t>" обучения и  переноса их на новые </a:t>
            </a:r>
            <a:r>
              <a:rPr lang="ru-RU" sz="1200" dirty="0" smtClean="0">
                <a:solidFill>
                  <a:srgbClr val="595959"/>
                </a:solidFill>
              </a:rPr>
              <a:t>задачи</a:t>
            </a:r>
            <a:endParaRPr lang="ru-RU" sz="1200" dirty="0">
              <a:solidFill>
                <a:srgbClr val="595959"/>
              </a:solidFill>
            </a:endParaRPr>
          </a:p>
        </p:txBody>
      </p:sp>
      <p:sp>
        <p:nvSpPr>
          <p:cNvPr id="458" name="Google Shape;458;p36"/>
          <p:cNvSpPr txBox="1"/>
          <p:nvPr/>
        </p:nvSpPr>
        <p:spPr>
          <a:xfrm>
            <a:off x="6755049" y="1190402"/>
            <a:ext cx="17725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Автономность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442;p36"/>
          <p:cNvSpPr txBox="1">
            <a:spLocks/>
          </p:cNvSpPr>
          <p:nvPr/>
        </p:nvSpPr>
        <p:spPr>
          <a:xfrm>
            <a:off x="204314" y="3795885"/>
            <a:ext cx="5116634" cy="12481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C000"/>
              </a:buClr>
            </a:pPr>
            <a:r>
              <a:rPr lang="ru-RU" sz="3200" dirty="0">
                <a:solidFill>
                  <a:srgbClr val="FFC000"/>
                </a:solidFill>
              </a:rPr>
              <a:t>УСПЕШНОСТЬ  = ПОТЕНЦИАЛ </a:t>
            </a:r>
            <a:r>
              <a:rPr lang="ru-RU" sz="3200" dirty="0" smtClean="0">
                <a:solidFill>
                  <a:srgbClr val="FFC000"/>
                </a:solidFill>
              </a:rPr>
              <a:t>- ПОМЕХИ </a:t>
            </a:r>
            <a:endParaRPr lang="ru-RU" sz="3200" dirty="0"/>
          </a:p>
        </p:txBody>
      </p:sp>
      <p:sp>
        <p:nvSpPr>
          <p:cNvPr id="20" name="Google Shape;451;p36"/>
          <p:cNvSpPr txBox="1"/>
          <p:nvPr/>
        </p:nvSpPr>
        <p:spPr>
          <a:xfrm>
            <a:off x="5364088" y="3795886"/>
            <a:ext cx="3744416" cy="12481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</a:rPr>
              <a:t>отличная долговременная </a:t>
            </a:r>
            <a:r>
              <a:rPr lang="ru-RU" sz="1200" dirty="0" smtClean="0">
                <a:solidFill>
                  <a:srgbClr val="595959"/>
                </a:solidFill>
              </a:rPr>
              <a:t>память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</a:rPr>
              <a:t>высокие темповые характеристики </a:t>
            </a:r>
            <a:r>
              <a:rPr lang="ru-RU" sz="1200" dirty="0" smtClean="0">
                <a:solidFill>
                  <a:srgbClr val="595959"/>
                </a:solidFill>
              </a:rPr>
              <a:t>мышления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</a:rPr>
              <a:t>высокая </a:t>
            </a:r>
            <a:r>
              <a:rPr lang="ru-RU" sz="1200" dirty="0" smtClean="0">
                <a:solidFill>
                  <a:srgbClr val="595959"/>
                </a:solidFill>
              </a:rPr>
              <a:t>проницательность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</a:rPr>
              <a:t>любопытство, множественность </a:t>
            </a:r>
            <a:r>
              <a:rPr lang="ru-RU" sz="1200" dirty="0" smtClean="0">
                <a:solidFill>
                  <a:srgbClr val="595959"/>
                </a:solidFill>
              </a:rPr>
              <a:t>интересов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</a:rPr>
              <a:t>чувство превосходства над обычными </a:t>
            </a:r>
            <a:r>
              <a:rPr lang="ru-RU" sz="1200" dirty="0" smtClean="0">
                <a:solidFill>
                  <a:srgbClr val="595959"/>
                </a:solidFill>
              </a:rPr>
              <a:t>детьми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</a:rPr>
              <a:t>настойчивость и целеустремленность</a:t>
            </a:r>
            <a:endParaRPr sz="1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547664" y="123433"/>
            <a:ext cx="7596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595959"/>
              </a:buClr>
            </a:pPr>
            <a:r>
              <a:rPr lang="ru-RU" sz="2800" dirty="0">
                <a:solidFill>
                  <a:srgbClr val="595959"/>
                </a:solidFill>
              </a:rPr>
              <a:t>Диагностика одаренности в </a:t>
            </a:r>
            <a:r>
              <a:rPr lang="en-US" sz="2800" dirty="0">
                <a:solidFill>
                  <a:srgbClr val="595959"/>
                </a:solidFill>
              </a:rPr>
              <a:t>IT-</a:t>
            </a:r>
            <a:r>
              <a:rPr lang="ru-RU" sz="2800" dirty="0">
                <a:solidFill>
                  <a:srgbClr val="595959"/>
                </a:solidFill>
              </a:rPr>
              <a:t>сфере</a:t>
            </a:r>
            <a:endParaRPr sz="2800" b="1" i="0" u="none" strike="noStrike" cap="none" dirty="0">
              <a:solidFill>
                <a:srgbClr val="595959"/>
              </a:solidFill>
              <a:sym typeface="Arial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1527165" y="1182355"/>
            <a:ext cx="7020000" cy="64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508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2327140" y="1254355"/>
            <a:ext cx="6116031" cy="504000"/>
          </a:xfrm>
          <a:prstGeom prst="rect">
            <a:avLst/>
          </a:prstGeom>
          <a:solidFill>
            <a:srgbClr val="76B1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>
            <a:off x="1619505" y="1254355"/>
            <a:ext cx="6120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626224" y="1275523"/>
            <a:ext cx="605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6B1D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rgbClr val="76B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2622011" y="1394567"/>
            <a:ext cx="4813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Программирование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1527165" y="2089104"/>
            <a:ext cx="7020000" cy="64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508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2327140" y="2161104"/>
            <a:ext cx="6116031" cy="504000"/>
          </a:xfrm>
          <a:prstGeom prst="rect">
            <a:avLst/>
          </a:prstGeom>
          <a:solidFill>
            <a:srgbClr val="A0C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0C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3"/>
          <p:cNvSpPr/>
          <p:nvPr/>
        </p:nvSpPr>
        <p:spPr>
          <a:xfrm>
            <a:off x="1619505" y="2161104"/>
            <a:ext cx="6120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1626224" y="2182272"/>
            <a:ext cx="605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A0C45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rgbClr val="A0C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2622011" y="2301316"/>
            <a:ext cx="4813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chemeClr val="lt1"/>
                </a:solidFill>
              </a:rPr>
              <a:t>Аналитическое </a:t>
            </a:r>
            <a:r>
              <a:rPr lang="ru-RU" sz="1200" dirty="0">
                <a:solidFill>
                  <a:schemeClr val="lt1"/>
                </a:solidFill>
              </a:rPr>
              <a:t>мышление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1527165" y="2995853"/>
            <a:ext cx="7020000" cy="64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508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2327140" y="3067853"/>
            <a:ext cx="6116031" cy="504000"/>
          </a:xfrm>
          <a:prstGeom prst="rect">
            <a:avLst/>
          </a:prstGeom>
          <a:solidFill>
            <a:srgbClr val="F3C0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1619505" y="3067853"/>
            <a:ext cx="6120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626224" y="3089021"/>
            <a:ext cx="605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3C04A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rgbClr val="F3C0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2622011" y="3208065"/>
            <a:ext cx="4813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chemeClr val="lt1"/>
                </a:solidFill>
              </a:rPr>
              <a:t>Креативность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1527165" y="3902601"/>
            <a:ext cx="7020000" cy="6480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0800" dist="50800" dir="5400000" algn="ctr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2327140" y="3974601"/>
            <a:ext cx="6116031" cy="504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1619505" y="3974601"/>
            <a:ext cx="612000" cy="50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626224" y="3995769"/>
            <a:ext cx="605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26D9A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rgbClr val="F26D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2622011" y="4114813"/>
            <a:ext cx="48130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 smtClean="0">
                <a:solidFill>
                  <a:schemeClr val="lt1"/>
                </a:solidFill>
              </a:rPr>
              <a:t>Коммуникативные </a:t>
            </a:r>
            <a:r>
              <a:rPr lang="ru-RU" sz="1200" dirty="0">
                <a:solidFill>
                  <a:schemeClr val="lt1"/>
                </a:solidFill>
              </a:rPr>
              <a:t>навыки и умение решать проблемы</a:t>
            </a:r>
            <a:endParaRPr sz="1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</a:pPr>
            <a:r>
              <a:rPr lang="ru-RU" dirty="0">
                <a:solidFill>
                  <a:srgbClr val="FFC000"/>
                </a:solidFill>
              </a:rPr>
              <a:t>Абстрактно-логическое </a:t>
            </a:r>
            <a:r>
              <a:rPr lang="ru-RU" dirty="0"/>
              <a:t>мышление</a:t>
            </a:r>
            <a:endParaRPr sz="3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49"/>
          <p:cNvSpPr txBox="1"/>
          <p:nvPr/>
        </p:nvSpPr>
        <p:spPr>
          <a:xfrm>
            <a:off x="691487" y="2526833"/>
            <a:ext cx="35873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>
                <a:solidFill>
                  <a:srgbClr val="3F3F3F"/>
                </a:solidFill>
              </a:rPr>
              <a:t>Нужно усовершенствовать конструкцию самолетов, чтобы их реже сбивали на войне. Известно, что у вернувшихся с заданий самолетов больше всего пробоин на фюзеляже, чуть меньше — на крыльях, а зона двигателя всегда практически в идеальном состоянии. Бюджета хватает на усиление только одной детали. Что в самолете надо укрепить?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9"/>
          <p:cNvSpPr txBox="1"/>
          <p:nvPr/>
        </p:nvSpPr>
        <p:spPr>
          <a:xfrm>
            <a:off x="251520" y="2427734"/>
            <a:ext cx="4399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76B1D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dirty="0">
              <a:solidFill>
                <a:srgbClr val="76B1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49"/>
          <p:cNvSpPr txBox="1"/>
          <p:nvPr/>
        </p:nvSpPr>
        <p:spPr>
          <a:xfrm>
            <a:off x="251520" y="999920"/>
            <a:ext cx="439967" cy="62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26D9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dirty="0">
              <a:solidFill>
                <a:srgbClr val="F26D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49"/>
          <p:cNvSpPr txBox="1"/>
          <p:nvPr/>
        </p:nvSpPr>
        <p:spPr>
          <a:xfrm>
            <a:off x="691487" y="1025175"/>
            <a:ext cx="35873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>
                <a:solidFill>
                  <a:srgbClr val="3F3F3F"/>
                </a:solidFill>
              </a:rPr>
              <a:t>Стоимость бейсбольного мяча и биты — 1 рубль и 10 копеек. Бита на 1 рубль дороже мяча. Сколько стоит мяч?» Если вы ответили — 10 копеек, то сделали неправильный вывод, ведь получается, что бита всего на 90 копеек дороже мяча, и не совпадает совместная стоимость товаров</a:t>
            </a:r>
            <a:endParaRPr dirty="0"/>
          </a:p>
        </p:txBody>
      </p:sp>
      <p:pic>
        <p:nvPicPr>
          <p:cNvPr id="1026" name="Picture 2" descr="C:\Users\Kate\Downloads\5f8b188c5a89aeb_upsca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40016"/>
            <a:ext cx="3619966" cy="361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791;p49"/>
          <p:cNvSpPr txBox="1"/>
          <p:nvPr/>
        </p:nvSpPr>
        <p:spPr>
          <a:xfrm>
            <a:off x="251520" y="4227934"/>
            <a:ext cx="439967" cy="62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26D9A"/>
                </a:solidFill>
              </a:rPr>
              <a:t>3</a:t>
            </a:r>
            <a:endParaRPr sz="1800" b="1" dirty="0">
              <a:solidFill>
                <a:srgbClr val="F26D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87;p49"/>
          <p:cNvSpPr txBox="1"/>
          <p:nvPr/>
        </p:nvSpPr>
        <p:spPr>
          <a:xfrm>
            <a:off x="691487" y="4336816"/>
            <a:ext cx="35873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dirty="0">
                <a:solidFill>
                  <a:srgbClr val="3F3F3F"/>
                </a:solidFill>
              </a:rPr>
              <a:t>В двух кошельках всего 4 копейки, причем в первом — копеек вдвое больше, чем во втором. Как это возможно?</a:t>
            </a:r>
            <a:endParaRPr sz="1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</a:pPr>
            <a:r>
              <a:rPr lang="ru-RU" dirty="0" smtClean="0">
                <a:solidFill>
                  <a:srgbClr val="FFC000"/>
                </a:solidFill>
              </a:rPr>
              <a:t>Алгоритмическое </a:t>
            </a:r>
            <a:r>
              <a:rPr lang="ru-RU" dirty="0"/>
              <a:t>мышление</a:t>
            </a:r>
            <a:endParaRPr sz="3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C:\Users\Kate\Downloads\c34772db558a11eeaa384659bdca6a39_upsca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9742"/>
            <a:ext cx="2363918" cy="236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e\Downloads\7bxPOiRVf2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 bwMode="auto">
          <a:xfrm>
            <a:off x="251520" y="1270653"/>
            <a:ext cx="2968735" cy="26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e\Downloads\WFkmVLf86l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/>
          <a:stretch/>
        </p:blipFill>
        <p:spPr bwMode="auto">
          <a:xfrm>
            <a:off x="5868144" y="1176397"/>
            <a:ext cx="30906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</a:pPr>
            <a:r>
              <a:rPr lang="ru-RU" dirty="0">
                <a:solidFill>
                  <a:srgbClr val="FFC000"/>
                </a:solidFill>
              </a:rPr>
              <a:t>Твердость </a:t>
            </a:r>
            <a:r>
              <a:rPr lang="ru-RU" dirty="0"/>
              <a:t>характера</a:t>
            </a:r>
            <a:endParaRPr sz="3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C:\Users\Kate\Downloads\kandinsky-download-17010176107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7574"/>
            <a:ext cx="3924261" cy="39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1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9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</a:pPr>
            <a:r>
              <a:rPr lang="ru-RU" dirty="0" smtClean="0">
                <a:solidFill>
                  <a:srgbClr val="FFC000"/>
                </a:solidFill>
              </a:rPr>
              <a:t>Аналитическое </a:t>
            </a:r>
            <a:r>
              <a:rPr lang="ru-RU" dirty="0" smtClean="0"/>
              <a:t>мышление</a:t>
            </a:r>
            <a:endParaRPr sz="3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771531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вас есть 50 мотоциклов с полным баком, которого хватает на 100 км езды.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Вопрос: используя все мотоциклы, какое максимальное расстояние вы сможете проехать? Все мотоциклы в начале пути находятся условно в одной точке.</a:t>
            </a:r>
          </a:p>
        </p:txBody>
      </p:sp>
      <p:sp>
        <p:nvSpPr>
          <p:cNvPr id="5" name="Google Shape;790;p49"/>
          <p:cNvSpPr txBox="1"/>
          <p:nvPr/>
        </p:nvSpPr>
        <p:spPr>
          <a:xfrm>
            <a:off x="1475656" y="2135346"/>
            <a:ext cx="4399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76B1D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 dirty="0">
              <a:solidFill>
                <a:srgbClr val="76B1D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41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9"/>
          <p:cNvSpPr txBox="1">
            <a:spLocks noGrp="1"/>
          </p:cNvSpPr>
          <p:nvPr>
            <p:ph type="title"/>
          </p:nvPr>
        </p:nvSpPr>
        <p:spPr>
          <a:xfrm>
            <a:off x="0" y="339502"/>
            <a:ext cx="914400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</a:pPr>
            <a:r>
              <a:rPr lang="ru-RU" dirty="0" smtClean="0">
                <a:solidFill>
                  <a:srgbClr val="FFC000"/>
                </a:solidFill>
              </a:rPr>
              <a:t>Креативность, </a:t>
            </a:r>
            <a:r>
              <a:rPr lang="ru-RU" dirty="0" smtClean="0"/>
              <a:t>коммуникативные </a:t>
            </a:r>
            <a:r>
              <a:rPr lang="ru-RU" dirty="0"/>
              <a:t>навыки и умение решать проблемы</a:t>
            </a:r>
            <a:endParaRPr sz="3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764366"/>
            <a:ext cx="63184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графический дизайн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специалист </a:t>
            </a:r>
            <a:r>
              <a:rPr lang="ru-RU" sz="2400" dirty="0"/>
              <a:t>по </a:t>
            </a:r>
            <a:r>
              <a:rPr lang="ru-RU" sz="2400" dirty="0" smtClean="0"/>
              <a:t>продвижению (</a:t>
            </a:r>
            <a:r>
              <a:rPr lang="en-US" sz="2400" dirty="0" err="1" smtClean="0"/>
              <a:t>smm</a:t>
            </a:r>
            <a:r>
              <a:rPr lang="ru-RU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мультимедийные </a:t>
            </a:r>
            <a:r>
              <a:rPr lang="ru-RU" sz="2400" dirty="0"/>
              <a:t>художники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медиа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5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/>
        </p:nvSpPr>
        <p:spPr>
          <a:xfrm>
            <a:off x="251520" y="4227934"/>
            <a:ext cx="871296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76B1D1"/>
              </a:buClr>
            </a:pPr>
            <a:r>
              <a:rPr lang="ru-RU" sz="2000" b="1" dirty="0">
                <a:solidFill>
                  <a:srgbClr val="76B1D1"/>
                </a:solidFill>
              </a:rPr>
              <a:t>Важно создать стимулирующую и поддерживающую среду, где они могут учиться, экспериментировать и расти</a:t>
            </a:r>
            <a:endParaRPr sz="2000" b="1" dirty="0">
              <a:solidFill>
                <a:srgbClr val="76B1D1"/>
              </a:solidFill>
              <a:sym typeface="Arial"/>
            </a:endParaRPr>
          </a:p>
        </p:txBody>
      </p:sp>
      <p:grpSp>
        <p:nvGrpSpPr>
          <p:cNvPr id="161" name="Google Shape;161;p25"/>
          <p:cNvGrpSpPr/>
          <p:nvPr/>
        </p:nvGrpSpPr>
        <p:grpSpPr>
          <a:xfrm>
            <a:off x="1" y="1459394"/>
            <a:ext cx="1835696" cy="2209460"/>
            <a:chOff x="1" y="1321321"/>
            <a:chExt cx="2051719" cy="2469467"/>
          </a:xfrm>
        </p:grpSpPr>
        <p:sp>
          <p:nvSpPr>
            <p:cNvPr id="162" name="Google Shape;162;p25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76B1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0C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rgbClr val="F3C0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26D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25"/>
          <p:cNvGrpSpPr/>
          <p:nvPr/>
        </p:nvGrpSpPr>
        <p:grpSpPr>
          <a:xfrm>
            <a:off x="7308304" y="1459394"/>
            <a:ext cx="1835696" cy="2209460"/>
            <a:chOff x="1" y="1321321"/>
            <a:chExt cx="2051719" cy="2469467"/>
          </a:xfrm>
        </p:grpSpPr>
        <p:sp>
          <p:nvSpPr>
            <p:cNvPr id="167" name="Google Shape;167;p25"/>
            <p:cNvSpPr/>
            <p:nvPr/>
          </p:nvSpPr>
          <p:spPr>
            <a:xfrm>
              <a:off x="1" y="1321321"/>
              <a:ext cx="2051719" cy="504000"/>
            </a:xfrm>
            <a:prstGeom prst="rect">
              <a:avLst/>
            </a:prstGeom>
            <a:solidFill>
              <a:srgbClr val="76B1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" y="1976477"/>
              <a:ext cx="2051719" cy="504000"/>
            </a:xfrm>
            <a:prstGeom prst="rect">
              <a:avLst/>
            </a:prstGeom>
            <a:solidFill>
              <a:srgbClr val="A0C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A0C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" y="2631633"/>
              <a:ext cx="2051719" cy="504000"/>
            </a:xfrm>
            <a:prstGeom prst="rect">
              <a:avLst/>
            </a:prstGeom>
            <a:solidFill>
              <a:srgbClr val="F3C0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" y="3286788"/>
              <a:ext cx="2051719" cy="504000"/>
            </a:xfrm>
            <a:prstGeom prst="rect">
              <a:avLst/>
            </a:prstGeom>
            <a:solidFill>
              <a:srgbClr val="F26D9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C:\Users\79879\Downloads\kandinsky-download-17010699893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48" y="291642"/>
            <a:ext cx="3507854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314</Words>
  <Application>Microsoft Office PowerPoint</Application>
  <PresentationFormat>Экран (16:9)</PresentationFormat>
  <Paragraphs>53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Contents Slide Master</vt:lpstr>
      <vt:lpstr>Презентация PowerPoint</vt:lpstr>
      <vt:lpstr>Одаренность в IT-сфере</vt:lpstr>
      <vt:lpstr>Диагностика одаренности в IT-сфере</vt:lpstr>
      <vt:lpstr>Абстрактно-логическое мышление</vt:lpstr>
      <vt:lpstr>Алгоритмическое мышление</vt:lpstr>
      <vt:lpstr>Твердость характера</vt:lpstr>
      <vt:lpstr>Аналитическое мышление</vt:lpstr>
      <vt:lpstr>Креативность, коммуникативные навыки и умение решать проблемы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Kate</dc:creator>
  <cp:lastModifiedBy>79879495000</cp:lastModifiedBy>
  <cp:revision>12</cp:revision>
  <dcterms:modified xsi:type="dcterms:W3CDTF">2023-11-27T07:28:10Z</dcterms:modified>
</cp:coreProperties>
</file>