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3" r:id="rId4"/>
    <p:sldId id="266" r:id="rId5"/>
    <p:sldId id="265" r:id="rId6"/>
    <p:sldId id="268" r:id="rId7"/>
    <p:sldId id="267" r:id="rId8"/>
    <p:sldId id="264" r:id="rId9"/>
    <p:sldId id="269" r:id="rId10"/>
    <p:sldId id="270" r:id="rId11"/>
    <p:sldId id="272" r:id="rId12"/>
    <p:sldId id="273" r:id="rId13"/>
    <p:sldId id="275" r:id="rId14"/>
    <p:sldId id="274" r:id="rId15"/>
    <p:sldId id="278" r:id="rId16"/>
    <p:sldId id="277" r:id="rId17"/>
    <p:sldId id="276" r:id="rId18"/>
    <p:sldId id="271" r:id="rId19"/>
    <p:sldId id="280" r:id="rId20"/>
    <p:sldId id="282" r:id="rId21"/>
    <p:sldId id="281" r:id="rId22"/>
    <p:sldId id="283" r:id="rId23"/>
    <p:sldId id="279" r:id="rId24"/>
    <p:sldId id="285" r:id="rId25"/>
    <p:sldId id="284" r:id="rId26"/>
    <p:sldId id="287" r:id="rId27"/>
    <p:sldId id="257" r:id="rId28"/>
    <p:sldId id="258" r:id="rId29"/>
    <p:sldId id="259" r:id="rId30"/>
    <p:sldId id="260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>
        <p:scale>
          <a:sx n="91" d="100"/>
          <a:sy n="91" d="100"/>
        </p:scale>
        <p:origin x="-221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56991"/>
            <a:ext cx="7344816" cy="108012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«Эффективные методики 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решения 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уравнений повышенного уровня сложности" 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437113"/>
            <a:ext cx="6268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Воротынцева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Людмила Анатольевна, </a:t>
            </a:r>
            <a:endParaRPr lang="ru-RU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учитель математики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ГБОУ СОШ с. Зуевка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60672" cy="103942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Перебор значений целочисленного параметра и вычисление корней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43608" y="1196752"/>
            <a:ext cx="7025354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6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2. Алгебраический способ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неравенства относительно неизвестного целочисленного параметра и вычисление корней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уравнения с двумя целочисленными параметрами (применяется при решении системы уравнений)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Решение неравенства относительно параметра и вычисление корней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/>
        </p:blipFill>
        <p:spPr bwMode="auto">
          <a:xfrm>
            <a:off x="1331640" y="1186467"/>
            <a:ext cx="6624736" cy="5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3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Исследование уравнения с двумя целочисленными параметрами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907704" y="1767679"/>
            <a:ext cx="5688632" cy="461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3. Геометрический способ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корней тригонометрического уравнения на числовой окружности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Отбор корней тригонометрического уравнения на числовой прямой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7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Отбор корней </a:t>
            </a:r>
            <a:r>
              <a:rPr lang="ru-RU" sz="2700" b="1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на </a:t>
            </a:r>
            <a:r>
              <a:rPr lang="ru-RU" sz="27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числовой окружности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"/>
          <a:stretch/>
        </p:blipFill>
        <p:spPr bwMode="auto">
          <a:xfrm>
            <a:off x="0" y="1576552"/>
            <a:ext cx="9085486" cy="50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6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5536" y="90871"/>
            <a:ext cx="8363493" cy="6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7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Отбор корней тригонометрического уравнения на числовой прямой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5"/>
          <a:stretch/>
        </p:blipFill>
        <p:spPr bwMode="auto">
          <a:xfrm>
            <a:off x="107504" y="1460931"/>
            <a:ext cx="8352927" cy="520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9" b="50"/>
          <a:stretch/>
        </p:blipFill>
        <p:spPr bwMode="auto">
          <a:xfrm>
            <a:off x="-12834" y="1700807"/>
            <a:ext cx="9409370" cy="291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8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4. Функционально графический способ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b="1" dirty="0" smtClean="0"/>
                  <a:t>Решить уравнение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ru-RU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ru-RU" b="1" i="1">
                            <a:latin typeface="Cambria Math"/>
                          </a:rPr>
                          <m:t>=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e>
                    </m:func>
                  </m:oMath>
                </a14:m>
                <a:endParaRPr lang="ru-RU" b="1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"/>
          <a:stretch/>
        </p:blipFill>
        <p:spPr bwMode="auto">
          <a:xfrm>
            <a:off x="895212" y="2748706"/>
            <a:ext cx="7421204" cy="332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5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1. Квадратные уравнения относительно тригонометрической функции 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18" y="2564904"/>
            <a:ext cx="62442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6408712" cy="103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6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72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1876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23" y="2604914"/>
            <a:ext cx="2143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04964"/>
            <a:ext cx="2428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19"/>
          <a:stretch/>
        </p:blipFill>
        <p:spPr bwMode="auto">
          <a:xfrm>
            <a:off x="1907704" y="3433589"/>
            <a:ext cx="111575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0"/>
          <a:stretch/>
        </p:blipFill>
        <p:spPr bwMode="auto">
          <a:xfrm>
            <a:off x="1763688" y="3862214"/>
            <a:ext cx="201716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7901"/>
            <a:ext cx="17621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4215122"/>
            <a:ext cx="1333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89" y="5085184"/>
            <a:ext cx="1333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32480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0100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5791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27146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55543"/>
            <a:ext cx="72199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6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04664"/>
            <a:ext cx="87534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657350"/>
            <a:ext cx="34480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44" y="5517232"/>
            <a:ext cx="62579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1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48680"/>
            <a:ext cx="57531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784976" cy="290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5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0961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458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9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7"/>
            <a:ext cx="9036496" cy="53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1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9033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9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2953"/>
            <a:ext cx="7704856" cy="667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5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5" y="1427765"/>
            <a:ext cx="8818348" cy="512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466044" cy="102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3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01" y="1"/>
            <a:ext cx="7993239" cy="679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3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2. Однородные уравнения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"/>
          <a:stretch/>
        </p:blipFill>
        <p:spPr bwMode="auto">
          <a:xfrm>
            <a:off x="755576" y="1876095"/>
            <a:ext cx="6637284" cy="8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"/>
          <a:stretch/>
        </p:blipFill>
        <p:spPr bwMode="auto">
          <a:xfrm>
            <a:off x="755576" y="3069050"/>
            <a:ext cx="7275876" cy="7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/>
          <a:stretch/>
        </p:blipFill>
        <p:spPr bwMode="auto">
          <a:xfrm>
            <a:off x="807903" y="4047849"/>
            <a:ext cx="6560141" cy="86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9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8"/>
          <a:stretch/>
        </p:blipFill>
        <p:spPr bwMode="auto">
          <a:xfrm>
            <a:off x="-2643" y="2924943"/>
            <a:ext cx="8856984" cy="16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3" y="332656"/>
            <a:ext cx="830398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33401"/>
            <a:ext cx="6543829" cy="3989668"/>
          </a:xfrm>
        </p:spPr>
        <p:txBody>
          <a:bodyPr/>
          <a:lstStyle/>
          <a:p>
            <a:pPr marL="0" lvl="0" indent="0" algn="just">
              <a:buClr>
                <a:srgbClr val="0BD0D9"/>
              </a:buClr>
              <a:buSzPct val="95000"/>
              <a:buNone/>
            </a:pPr>
            <a:r>
              <a:rPr lang="ru-RU" sz="3600" dirty="0">
                <a:solidFill>
                  <a:srgbClr val="C00000"/>
                </a:solidFill>
                <a:latin typeface="Constantia"/>
              </a:rPr>
              <a:t>«Мне приходится делить время между политикой и уравнениями. Однако, уравнения, по-моему, важнее. Политика только для данного момента, а уравнения будут существовать вечно.»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1" y="404664"/>
            <a:ext cx="77787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3. Разложение на множители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590465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58"/>
            <a:ext cx="5544616" cy="92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5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4. Использование периодичности функций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916832"/>
            <a:ext cx="612506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206779"/>
            <a:ext cx="6048672" cy="10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93" y="4509120"/>
            <a:ext cx="6089063" cy="145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0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1" y="1234467"/>
            <a:ext cx="3982498" cy="64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8" t="4423"/>
          <a:stretch/>
        </p:blipFill>
        <p:spPr bwMode="auto">
          <a:xfrm>
            <a:off x="4596711" y="1262979"/>
            <a:ext cx="2759554" cy="6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75433"/>
            <a:ext cx="3982499" cy="64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/>
          <a:stretch/>
        </p:blipFill>
        <p:spPr bwMode="auto">
          <a:xfrm>
            <a:off x="4788024" y="2375433"/>
            <a:ext cx="3294048" cy="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1" y="3332708"/>
            <a:ext cx="3884779" cy="65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9" y="4428470"/>
            <a:ext cx="5032223" cy="97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28470"/>
            <a:ext cx="2336424" cy="102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8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Способы отбора корней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Арифметический способ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Алгебраический способ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Геометрический способ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Функционально-графический способ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1. Арифметический способ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подстановка корней в уравнение и имеющиеся ограничения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Перебор значений целочисленного параметра и вычисление корней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2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79296" cy="850106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Подстановка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корней 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в имеющиеся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ограничения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512407"/>
            <a:ext cx="4968552" cy="639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332</TotalTime>
  <Words>202</Words>
  <Application>Microsoft Office PowerPoint</Application>
  <PresentationFormat>Экран (4:3)</PresentationFormat>
  <Paragraphs>30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Кнопка</vt:lpstr>
      <vt:lpstr>«Эффективные методики  решения  уравнений повышенного уровня сложности" </vt:lpstr>
      <vt:lpstr>1. Квадратные уравнения относительно тригонометрической функции </vt:lpstr>
      <vt:lpstr>2. Однородные уравнения</vt:lpstr>
      <vt:lpstr>3. Разложение на множители</vt:lpstr>
      <vt:lpstr>4. Использование периодичности функций</vt:lpstr>
      <vt:lpstr>Презентация PowerPoint</vt:lpstr>
      <vt:lpstr>Способы отбора корней</vt:lpstr>
      <vt:lpstr>1. Арифметический способ</vt:lpstr>
      <vt:lpstr>Подстановка корней в имеющиеся ограничения</vt:lpstr>
      <vt:lpstr>Перебор значений целочисленного параметра и вычисление корней</vt:lpstr>
      <vt:lpstr>2. Алгебраический способ</vt:lpstr>
      <vt:lpstr>Решение неравенства относительно параметра и вычисление корней </vt:lpstr>
      <vt:lpstr>Исследование уравнения с двумя целочисленными параметрами</vt:lpstr>
      <vt:lpstr>3. Геометрический способ</vt:lpstr>
      <vt:lpstr>Отбор корней на числовой окружности </vt:lpstr>
      <vt:lpstr>Презентация PowerPoint</vt:lpstr>
      <vt:lpstr>Отбор корней тригонометрического уравнения на числовой прямой </vt:lpstr>
      <vt:lpstr>Презентация PowerPoint</vt:lpstr>
      <vt:lpstr>4. Функционально графический способ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29</cp:revision>
  <dcterms:created xsi:type="dcterms:W3CDTF">2018-04-05T20:14:10Z</dcterms:created>
  <dcterms:modified xsi:type="dcterms:W3CDTF">2024-01-22T20:32:55Z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857899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