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58"/>
  </p:notesMasterIdLst>
  <p:sldIdLst>
    <p:sldId id="289" r:id="rId2"/>
    <p:sldId id="350" r:id="rId3"/>
    <p:sldId id="344" r:id="rId4"/>
    <p:sldId id="345" r:id="rId5"/>
    <p:sldId id="346" r:id="rId6"/>
    <p:sldId id="371" r:id="rId7"/>
    <p:sldId id="315" r:id="rId8"/>
    <p:sldId id="257" r:id="rId9"/>
    <p:sldId id="296" r:id="rId10"/>
    <p:sldId id="297" r:id="rId11"/>
    <p:sldId id="300" r:id="rId12"/>
    <p:sldId id="298" r:id="rId13"/>
    <p:sldId id="372" r:id="rId14"/>
    <p:sldId id="270" r:id="rId15"/>
    <p:sldId id="271" r:id="rId16"/>
    <p:sldId id="353" r:id="rId17"/>
    <p:sldId id="354" r:id="rId18"/>
    <p:sldId id="355" r:id="rId19"/>
    <p:sldId id="264" r:id="rId20"/>
    <p:sldId id="351" r:id="rId21"/>
    <p:sldId id="265" r:id="rId22"/>
    <p:sldId id="352" r:id="rId23"/>
    <p:sldId id="356" r:id="rId24"/>
    <p:sldId id="267" r:id="rId25"/>
    <p:sldId id="268" r:id="rId26"/>
    <p:sldId id="347" r:id="rId27"/>
    <p:sldId id="260" r:id="rId28"/>
    <p:sldId id="349" r:id="rId29"/>
    <p:sldId id="316" r:id="rId30"/>
    <p:sldId id="321" r:id="rId31"/>
    <p:sldId id="325" r:id="rId32"/>
    <p:sldId id="324" r:id="rId33"/>
    <p:sldId id="323" r:id="rId34"/>
    <p:sldId id="322" r:id="rId35"/>
    <p:sldId id="333" r:id="rId36"/>
    <p:sldId id="330" r:id="rId37"/>
    <p:sldId id="328" r:id="rId38"/>
    <p:sldId id="327" r:id="rId39"/>
    <p:sldId id="335" r:id="rId40"/>
    <p:sldId id="334" r:id="rId41"/>
    <p:sldId id="331" r:id="rId42"/>
    <p:sldId id="342" r:id="rId43"/>
    <p:sldId id="357" r:id="rId44"/>
    <p:sldId id="362" r:id="rId45"/>
    <p:sldId id="358" r:id="rId46"/>
    <p:sldId id="359" r:id="rId47"/>
    <p:sldId id="368" r:id="rId48"/>
    <p:sldId id="361" r:id="rId49"/>
    <p:sldId id="363" r:id="rId50"/>
    <p:sldId id="364" r:id="rId51"/>
    <p:sldId id="365" r:id="rId52"/>
    <p:sldId id="366" r:id="rId53"/>
    <p:sldId id="373" r:id="rId54"/>
    <p:sldId id="374" r:id="rId55"/>
    <p:sldId id="367" r:id="rId56"/>
    <p:sldId id="36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2DBC8-8EE2-46C4-BF9F-AAF21E8B321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4B513-EC4E-497B-B395-D4EC6B257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4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B513-EC4E-497B-B395-D4EC6B257B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3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B513-EC4E-497B-B395-D4EC6B257BF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4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B513-EC4E-497B-B395-D4EC6B257BF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5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52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9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3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6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71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56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4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89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5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78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53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8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0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9F73F2-07BA-453F-92BA-58922375E2E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A35EC6-DA79-472B-8E81-7A66F581DC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17874" cy="6858001"/>
          </a:xfrm>
          <a:prstGeom prst="frame">
            <a:avLst>
              <a:gd name="adj1" fmla="val 1494"/>
            </a:avLst>
          </a:prstGeom>
          <a:solidFill>
            <a:schemeClr val="accent1"/>
          </a:solidFill>
          <a:ln w="6032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9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Подготовка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к ЕГЭ. Задание 2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изобразительно-выразительные средства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русского языка.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Подготовила Синичкина Е.В.,</a:t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      учитель русского языка и литературы</a:t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ГБОУ СОШ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с.Герасимовка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Ассонанс</a:t>
            </a:r>
            <a:r>
              <a:rPr lang="ru-RU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Georgia" panose="02040502050405020303" pitchFamily="18" charset="0"/>
              </a:rPr>
              <a:t>-  </a:t>
            </a:r>
            <a:r>
              <a:rPr lang="ru-RU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повторение </a:t>
            </a:r>
            <a:r>
              <a:rPr lang="ru-RU" sz="2800" dirty="0">
                <a:solidFill>
                  <a:prstClr val="black"/>
                </a:solidFill>
                <a:latin typeface="Georgia" panose="02040502050405020303" pitchFamily="18" charset="0"/>
              </a:rPr>
              <a:t>отдельных 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гласных</a:t>
            </a:r>
            <a:r>
              <a:rPr lang="ru-RU" sz="2800" dirty="0">
                <a:solidFill>
                  <a:prstClr val="black"/>
                </a:solidFill>
                <a:latin typeface="Georgia" panose="02040502050405020303" pitchFamily="18" charset="0"/>
              </a:rPr>
              <a:t> звуков или их сочетания (преимущественно </a:t>
            </a:r>
            <a:r>
              <a:rPr lang="ru-RU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ударных), </a:t>
            </a:r>
            <a:r>
              <a:rPr lang="ru-RU" sz="2800" dirty="0">
                <a:solidFill>
                  <a:prstClr val="black"/>
                </a:solidFill>
                <a:latin typeface="Georgia" panose="02040502050405020303" pitchFamily="18" charset="0"/>
              </a:rPr>
              <a:t>в результате чего текст становится более выразительным и мелодичным.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564904"/>
            <a:ext cx="617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u="sng" dirty="0">
                <a:solidFill>
                  <a:srgbClr val="C0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тг</a:t>
            </a:r>
            <a:r>
              <a:rPr lang="ru-RU" sz="3200" b="1" u="sng" dirty="0">
                <a:solidFill>
                  <a:srgbClr val="C0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в</a:t>
            </a:r>
            <a:r>
              <a:rPr lang="ru-RU" sz="3200" b="1" u="sng" dirty="0">
                <a:solidFill>
                  <a:srgbClr val="C0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рила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u="sng" dirty="0">
                <a:solidFill>
                  <a:srgbClr val="C0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ща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з</a:t>
            </a:r>
            <a:r>
              <a:rPr lang="ru-RU" sz="3200" b="1" u="sng" dirty="0">
                <a:solidFill>
                  <a:srgbClr val="C0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л</a:t>
            </a:r>
            <a:r>
              <a:rPr lang="ru-RU" sz="3200" b="1" u="sng" dirty="0">
                <a:solidFill>
                  <a:srgbClr val="C0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тая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Б</a:t>
            </a:r>
            <a:r>
              <a:rPr lang="ru-RU" sz="3200" b="1" u="sng" dirty="0">
                <a:solidFill>
                  <a:srgbClr val="C00000"/>
                </a:solidFill>
              </a:rPr>
              <a:t>е</a:t>
            </a:r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u="sng" dirty="0">
                <a:solidFill>
                  <a:srgbClr val="C00000"/>
                </a:solidFill>
              </a:rPr>
              <a:t>ё</a:t>
            </a:r>
            <a:r>
              <a:rPr lang="ru-RU" sz="3200" b="1" dirty="0">
                <a:solidFill>
                  <a:srgbClr val="002060"/>
                </a:solidFill>
              </a:rPr>
              <a:t>з</a:t>
            </a:r>
            <a:r>
              <a:rPr lang="ru-RU" sz="3200" b="1" u="sng" dirty="0">
                <a:solidFill>
                  <a:srgbClr val="C0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вым </a:t>
            </a:r>
            <a:r>
              <a:rPr lang="ru-RU" sz="3200" b="1" dirty="0" smtClean="0">
                <a:solidFill>
                  <a:srgbClr val="002060"/>
                </a:solidFill>
              </a:rPr>
              <a:t>вес</a:t>
            </a:r>
            <a:r>
              <a:rPr lang="ru-RU" sz="3200" b="1" u="sng" dirty="0" smtClean="0">
                <a:solidFill>
                  <a:srgbClr val="C00000"/>
                </a:solidFill>
              </a:rPr>
              <a:t>ё</a:t>
            </a:r>
            <a:r>
              <a:rPr lang="ru-RU" sz="3200" b="1" dirty="0" smtClean="0">
                <a:solidFill>
                  <a:srgbClr val="002060"/>
                </a:solidFill>
              </a:rPr>
              <a:t>лым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002060"/>
                </a:solidFill>
              </a:rPr>
              <a:t>язык</a:t>
            </a:r>
            <a:r>
              <a:rPr lang="ru-RU" sz="3200" b="1" u="sng" dirty="0">
                <a:solidFill>
                  <a:srgbClr val="C0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м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581128"/>
            <a:ext cx="5354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Л</a:t>
            </a:r>
            <a:r>
              <a:rPr lang="ru-RU" sz="3200" b="1" u="sng" dirty="0">
                <a:solidFill>
                  <a:srgbClr val="C00000"/>
                </a:solidFill>
              </a:rPr>
              <a:t>ю</a:t>
            </a:r>
            <a:r>
              <a:rPr lang="ru-RU" sz="3200" b="1" dirty="0">
                <a:solidFill>
                  <a:srgbClr val="002060"/>
                </a:solidFill>
              </a:rPr>
              <a:t>бл</a:t>
            </a:r>
            <a:r>
              <a:rPr lang="ru-RU" sz="3200" b="1" u="sng" dirty="0">
                <a:solidFill>
                  <a:srgbClr val="C00000"/>
                </a:solidFill>
              </a:rPr>
              <a:t>ю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берёзк</a:t>
            </a:r>
            <a:r>
              <a:rPr lang="ru-RU" sz="3200" b="1" u="sng" dirty="0" smtClean="0">
                <a:solidFill>
                  <a:srgbClr val="C00000"/>
                </a:solidFill>
              </a:rPr>
              <a:t>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u="sng" dirty="0">
                <a:solidFill>
                  <a:srgbClr val="C00000"/>
                </a:solidFill>
              </a:rPr>
              <a:t>у</a:t>
            </a:r>
            <a:r>
              <a:rPr lang="ru-RU" sz="3200" b="1" dirty="0">
                <a:solidFill>
                  <a:srgbClr val="002060"/>
                </a:solidFill>
              </a:rPr>
              <a:t>сск</a:t>
            </a:r>
            <a:r>
              <a:rPr lang="ru-RU" sz="3200" b="1" u="sng" dirty="0">
                <a:solidFill>
                  <a:srgbClr val="C00000"/>
                </a:solidFill>
              </a:rPr>
              <a:t>ую</a:t>
            </a:r>
            <a:r>
              <a:rPr lang="ru-RU" sz="3200" b="1" dirty="0">
                <a:solidFill>
                  <a:srgbClr val="002060"/>
                </a:solidFill>
              </a:rPr>
              <a:t>, То светл</a:t>
            </a:r>
            <a:r>
              <a:rPr lang="ru-RU" sz="3200" b="1" u="sng" dirty="0">
                <a:solidFill>
                  <a:srgbClr val="C00000"/>
                </a:solidFill>
              </a:rPr>
              <a:t>ую</a:t>
            </a:r>
            <a:r>
              <a:rPr lang="ru-RU" sz="3200" b="1" dirty="0">
                <a:solidFill>
                  <a:srgbClr val="002060"/>
                </a:solidFill>
              </a:rPr>
              <a:t>, то гр</a:t>
            </a:r>
            <a:r>
              <a:rPr lang="ru-RU" sz="3200" b="1" u="sng" dirty="0">
                <a:solidFill>
                  <a:srgbClr val="C00000"/>
                </a:solidFill>
              </a:rPr>
              <a:t>у</a:t>
            </a:r>
            <a:r>
              <a:rPr lang="ru-RU" sz="3200" b="1" dirty="0">
                <a:solidFill>
                  <a:srgbClr val="002060"/>
                </a:solidFill>
              </a:rPr>
              <a:t>стн</a:t>
            </a:r>
            <a:r>
              <a:rPr lang="ru-RU" sz="3200" b="1" u="sng" dirty="0">
                <a:solidFill>
                  <a:srgbClr val="C00000"/>
                </a:solidFill>
              </a:rPr>
              <a:t>ую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0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653136"/>
            <a:ext cx="2066723" cy="1450974"/>
          </a:xfrm>
          <a:prstGeom prst="rect">
            <a:avLst/>
          </a:prstGeom>
        </p:spPr>
      </p:pic>
      <p:pic>
        <p:nvPicPr>
          <p:cNvPr id="5" name="Рисунок 4" descr="-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12964"/>
            <a:ext cx="4752528" cy="222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-3-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992311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-3-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25756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8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053625" y="1586997"/>
            <a:ext cx="5036750" cy="70027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Средства выразительности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2420888"/>
            <a:ext cx="3877715" cy="45624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Эпитет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Сравнение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Метафора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Олицетворение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Georgia" panose="02040502050405020303" pitchFamily="18" charset="0"/>
              </a:rPr>
              <a:t>Метонимия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Гипербола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Литота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979712" y="1538588"/>
            <a:ext cx="489118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Тропы - 7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4560962" y="2420888"/>
            <a:ext cx="3877715" cy="4562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-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497889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5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7"/>
            <a:ext cx="7488832" cy="5760641"/>
          </a:xfrm>
        </p:spPr>
      </p:pic>
    </p:spTree>
    <p:extLst>
      <p:ext uri="{BB962C8B-B14F-4D97-AF65-F5344CB8AC3E}">
        <p14:creationId xmlns:p14="http://schemas.microsoft.com/office/powerpoint/2010/main" val="37941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75" y="441176"/>
            <a:ext cx="7808465" cy="1835695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Гипербола </a:t>
            </a:r>
            <a:r>
              <a:rPr lang="ru-RU" sz="3200" b="1" dirty="0">
                <a:latin typeface="Garamond" panose="02020404030301010803" pitchFamily="18" charset="0"/>
              </a:rPr>
              <a:t>– преувеличение размеров или свойств предмета, человека, явления.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036" y="2380931"/>
            <a:ext cx="7768380" cy="230425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У Ивана Никифоровича </a:t>
            </a: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шаровары</a:t>
            </a:r>
            <a:r>
              <a:rPr 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 в таких широких складках, что если бы раздуть их, то в них можно бы </a:t>
            </a: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поместить весь двор с амбарами и строением</a:t>
            </a:r>
            <a:r>
              <a:rPr lang="ru-RU" sz="2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Слёзы</a:t>
            </a:r>
            <a:r>
              <a:rPr lang="ru-RU" sz="2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рекой </a:t>
            </a:r>
            <a:r>
              <a:rPr lang="ru-RU" sz="2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текут.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Сто лет </a:t>
            </a:r>
            <a:r>
              <a:rPr lang="ru-RU" sz="2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не виделись.</a:t>
            </a:r>
            <a:endParaRPr lang="ru-RU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581128"/>
            <a:ext cx="206672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720" y="620688"/>
            <a:ext cx="7823720" cy="1224135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Литота </a:t>
            </a:r>
            <a:r>
              <a:rPr lang="ru-RU" sz="3200" b="1" dirty="0">
                <a:latin typeface="Garamond" panose="02020404030301010803" pitchFamily="18" charset="0"/>
              </a:rPr>
              <a:t>– троп, основанный на </a:t>
            </a:r>
            <a:r>
              <a:rPr lang="ru-RU" sz="3200" b="1" dirty="0" smtClean="0">
                <a:latin typeface="Garamond" panose="02020404030301010803" pitchFamily="18" charset="0"/>
              </a:rPr>
              <a:t>преуменьшении размеров, свойств предмета, человека </a:t>
            </a:r>
            <a:r>
              <a:rPr lang="ru-RU" sz="3200" b="1" dirty="0">
                <a:latin typeface="Garamond" panose="02020404030301010803" pitchFamily="18" charset="0"/>
              </a:rPr>
              <a:t>или нарочитого смягчения.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48" y="1844824"/>
            <a:ext cx="8568952" cy="20882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2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67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Мальчик </a:t>
            </a:r>
            <a:r>
              <a:rPr lang="ru-RU" sz="6700" b="1" dirty="0">
                <a:solidFill>
                  <a:srgbClr val="C00000"/>
                </a:solidFill>
                <a:latin typeface="Garamond" panose="02020404030301010803" pitchFamily="18" charset="0"/>
              </a:rPr>
              <a:t>с пальчик. </a:t>
            </a:r>
            <a:endParaRPr lang="ru-RU" sz="67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67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Ваш </a:t>
            </a:r>
            <a:r>
              <a:rPr lang="ru-RU" sz="6700" b="1" dirty="0">
                <a:solidFill>
                  <a:srgbClr val="002060"/>
                </a:solidFill>
                <a:latin typeface="Garamond" panose="02020404030301010803" pitchFamily="18" charset="0"/>
              </a:rPr>
              <a:t>шпиц, прелестный шпиц, </a:t>
            </a:r>
            <a:r>
              <a:rPr lang="ru-RU" sz="6700" b="1" dirty="0">
                <a:solidFill>
                  <a:srgbClr val="C00000"/>
                </a:solidFill>
                <a:latin typeface="Garamond" panose="02020404030301010803" pitchFamily="18" charset="0"/>
              </a:rPr>
              <a:t>не более напёрстка</a:t>
            </a:r>
            <a:r>
              <a:rPr lang="ru-RU" sz="6700" b="1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731184"/>
            <a:ext cx="223132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8621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Georgia" panose="02040502050405020303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Сравнение </a:t>
            </a:r>
            <a:r>
              <a:rPr lang="ru-RU" sz="3200" b="1" dirty="0" smtClean="0">
                <a:latin typeface="Garamond" panose="02020404030301010803" pitchFamily="18" charset="0"/>
              </a:rPr>
              <a:t>- </a:t>
            </a:r>
            <a:r>
              <a:rPr lang="ru-RU" sz="3200" b="1" dirty="0">
                <a:latin typeface="Garamond" panose="02020404030301010803" pitchFamily="18" charset="0"/>
              </a:rPr>
              <a:t>троп, в котором происходит уподобление одного предмета, явления другому по какому-либо  признаку.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85" y="2564904"/>
            <a:ext cx="8568952" cy="194421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Луна, </a:t>
            </a:r>
            <a:r>
              <a:rPr lang="ru-RU" sz="35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как бледное пятно</a:t>
            </a:r>
            <a:r>
              <a:rPr lang="ru-RU" sz="35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Сквозь тучи мрачные желтела.</a:t>
            </a:r>
            <a:endParaRPr lang="ru-RU" sz="35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ru-RU" sz="3500" b="1" dirty="0">
                <a:solidFill>
                  <a:srgbClr val="002060"/>
                </a:solidFill>
                <a:latin typeface="Garamond" panose="02020404030301010803" pitchFamily="18" charset="0"/>
              </a:rPr>
              <a:t>(</a:t>
            </a:r>
            <a:r>
              <a:rPr lang="ru-RU" sz="35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А.С. Пушкин)</a:t>
            </a:r>
            <a:endParaRPr lang="ru-RU" sz="35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16016" y="3861047"/>
            <a:ext cx="4073624" cy="27369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Готовимся к ЕГЭ</a:t>
            </a:r>
          </a:p>
          <a:p>
            <a:pPr marL="0" indent="0">
              <a:buNone/>
            </a:pPr>
            <a:r>
              <a:rPr lang="ru-RU" sz="2800" dirty="0">
                <a:latin typeface="Georgia" panose="02040502050405020303" pitchFamily="18" charset="0"/>
              </a:rPr>
              <a:t>Сравнение может быть выражено  </a:t>
            </a:r>
            <a:r>
              <a:rPr lang="ru-RU" sz="2800" dirty="0" err="1">
                <a:latin typeface="Georgia" panose="02040502050405020303" pitchFamily="18" charset="0"/>
              </a:rPr>
              <a:t>сущ-ным</a:t>
            </a:r>
            <a:r>
              <a:rPr lang="ru-RU" sz="2800" dirty="0">
                <a:latin typeface="Georgia" panose="02040502050405020303" pitchFamily="18" charset="0"/>
              </a:rPr>
              <a:t> в </a:t>
            </a:r>
            <a:r>
              <a:rPr lang="ru-RU" sz="2800" dirty="0" err="1">
                <a:latin typeface="Georgia" panose="02040502050405020303" pitchFamily="18" charset="0"/>
              </a:rPr>
              <a:t>Тв.п</a:t>
            </a:r>
            <a:r>
              <a:rPr lang="ru-RU" sz="2800" dirty="0">
                <a:latin typeface="Georgia" panose="02040502050405020303" pitchFamily="18" charset="0"/>
              </a:rPr>
              <a:t>: В голове его </a:t>
            </a:r>
            <a:r>
              <a:rPr lang="ru-RU" sz="2800" b="1" dirty="0">
                <a:latin typeface="Georgia" panose="02040502050405020303" pitchFamily="18" charset="0"/>
              </a:rPr>
              <a:t>молнией</a:t>
            </a:r>
            <a:r>
              <a:rPr lang="ru-RU" sz="2800" dirty="0">
                <a:latin typeface="Georgia" panose="02040502050405020303" pitchFamily="18" charset="0"/>
              </a:rPr>
              <a:t> пронеслась мысль. (=как молния)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25144"/>
            <a:ext cx="223132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Способы выражения сравнения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278857"/>
              </p:ext>
            </p:extLst>
          </p:nvPr>
        </p:nvGraphicFramePr>
        <p:xfrm>
          <a:off x="323528" y="980728"/>
          <a:ext cx="8568952" cy="5669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138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Georgia" panose="02040502050405020303" pitchFamily="18" charset="0"/>
                        </a:rPr>
                        <a:t>Сравнительный оборот</a:t>
                      </a:r>
                      <a:endParaRPr lang="ru-RU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Georgia" panose="02040502050405020303" pitchFamily="18" charset="0"/>
                        </a:rPr>
                        <a:t>Внизу</a:t>
                      </a:r>
                      <a:r>
                        <a:rPr lang="ru-RU" sz="2400" dirty="0">
                          <a:latin typeface="Georgia" panose="02040502050405020303" pitchFamily="18" charset="0"/>
                        </a:rPr>
                        <a:t>, как зеркало стальное, </a:t>
                      </a:r>
                      <a:r>
                        <a:rPr lang="ru-RU" sz="2400" b="0" dirty="0">
                          <a:latin typeface="Georgia" panose="02040502050405020303" pitchFamily="18" charset="0"/>
                        </a:rPr>
                        <a:t>Синеют озера струи. (Тютчев)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138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Georgia" panose="02040502050405020303" pitchFamily="18" charset="0"/>
                        </a:rPr>
                        <a:t>Сравнительное придаточное</a:t>
                      </a:r>
                      <a:endParaRPr lang="ru-RU" sz="28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Georgia" panose="02040502050405020303" pitchFamily="18" charset="0"/>
                        </a:rPr>
                        <a:t>Станет как-то</a:t>
                      </a:r>
                      <a:r>
                        <a:rPr lang="ru-RU" sz="2400" baseline="0" dirty="0">
                          <a:latin typeface="Georgia" panose="02040502050405020303" pitchFamily="18" charset="0"/>
                        </a:rPr>
                        <a:t> радостно и больно, </a:t>
                      </a:r>
                      <a:r>
                        <a:rPr lang="ru-RU" sz="2400" b="1" i="1" baseline="0" dirty="0">
                          <a:latin typeface="Georgia" panose="02040502050405020303" pitchFamily="18" charset="0"/>
                        </a:rPr>
                        <a:t>будто кто-то шепчет о любви</a:t>
                      </a:r>
                      <a:r>
                        <a:rPr lang="ru-RU" sz="2400" baseline="0" dirty="0">
                          <a:latin typeface="Georgia" panose="02040502050405020303" pitchFamily="18" charset="0"/>
                        </a:rPr>
                        <a:t>. </a:t>
                      </a:r>
                      <a:endParaRPr lang="ru-RU" sz="2400" baseline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2400" baseline="0" dirty="0" smtClean="0"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2400" baseline="0" dirty="0">
                          <a:latin typeface="Georgia" panose="02040502050405020303" pitchFamily="18" charset="0"/>
                        </a:rPr>
                        <a:t>Н</a:t>
                      </a:r>
                      <a:r>
                        <a:rPr lang="ru-RU" sz="2400" baseline="0" dirty="0" smtClean="0">
                          <a:latin typeface="Georgia" panose="02040502050405020303" pitchFamily="18" charset="0"/>
                        </a:rPr>
                        <a:t>. Рубцов</a:t>
                      </a:r>
                      <a:r>
                        <a:rPr lang="ru-RU" sz="2400" baseline="0" dirty="0">
                          <a:latin typeface="Georgia" panose="02040502050405020303" pitchFamily="18" charset="0"/>
                        </a:rPr>
                        <a:t>)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663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Georgia" panose="02040502050405020303" pitchFamily="18" charset="0"/>
                        </a:rPr>
                        <a:t>Существительное в творительном падеже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Georgia" panose="02040502050405020303" pitchFamily="18" charset="0"/>
                        </a:rPr>
                        <a:t>Из перерубленной старой берёзы </a:t>
                      </a:r>
                      <a:r>
                        <a:rPr lang="ru-RU" sz="2400" b="1" dirty="0">
                          <a:latin typeface="Georgia" panose="02040502050405020303" pitchFamily="18" charset="0"/>
                        </a:rPr>
                        <a:t>градом</a:t>
                      </a:r>
                      <a:r>
                        <a:rPr lang="ru-RU" sz="240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400" dirty="0" err="1">
                          <a:latin typeface="Georgia" panose="02040502050405020303" pitchFamily="18" charset="0"/>
                        </a:rPr>
                        <a:t>лилися</a:t>
                      </a:r>
                      <a:r>
                        <a:rPr lang="ru-RU" sz="2400" dirty="0">
                          <a:latin typeface="Georgia" panose="02040502050405020303" pitchFamily="18" charset="0"/>
                        </a:rPr>
                        <a:t> прощальные слёзы.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663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Georgia" panose="02040502050405020303" pitchFamily="18" charset="0"/>
                        </a:rPr>
                        <a:t>С помощью слов </a:t>
                      </a:r>
                      <a:r>
                        <a:rPr lang="ru-RU" sz="2800" b="1" i="1" dirty="0">
                          <a:latin typeface="Georgia" panose="02040502050405020303" pitchFamily="18" charset="0"/>
                        </a:rPr>
                        <a:t>похож, </a:t>
                      </a:r>
                      <a:r>
                        <a:rPr lang="ru-RU" sz="2800" b="1" i="1" dirty="0" smtClean="0">
                          <a:latin typeface="Georgia" panose="02040502050405020303" pitchFamily="18" charset="0"/>
                        </a:rPr>
                        <a:t>подобен, напоминает</a:t>
                      </a:r>
                      <a:endParaRPr lang="ru-RU" sz="28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Georgia" panose="02040502050405020303" pitchFamily="18" charset="0"/>
                        </a:rPr>
                        <a:t>Косач вытянул свою длинную шею и завёл долгую, похожую на журчание ручейка песню.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4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414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Способы выражения сравнения</a:t>
            </a:r>
            <a:endParaRPr lang="ru-RU" dirty="0"/>
          </a:p>
        </p:txBody>
      </p:sp>
      <p:pic>
        <p:nvPicPr>
          <p:cNvPr id="4" name="Объект 3" descr="-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104456" cy="439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844823"/>
            <a:ext cx="4202580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8654"/>
            <a:ext cx="8064896" cy="135416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latin typeface="Georgia" panose="02040502050405020303" pitchFamily="18" charset="0"/>
              </a:rPr>
              <a:t>  </a:t>
            </a:r>
            <a:r>
              <a:rPr lang="ru-RU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Метафора</a:t>
            </a:r>
            <a:r>
              <a:rPr lang="ru-RU" sz="3600" b="1" dirty="0">
                <a:latin typeface="Garamond" panose="02020404030301010803" pitchFamily="18" charset="0"/>
              </a:rPr>
              <a:t>- перенесение свойств одного предмета или явления на другой на основании общих признаков.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96015"/>
            <a:ext cx="8250088" cy="15847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 саду горит</a:t>
            </a:r>
            <a:r>
              <a:rPr lang="ru-RU" sz="3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костёр рябины </a:t>
            </a: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красной.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(С. Есенин)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4008" y="3717641"/>
            <a:ext cx="4032448" cy="26327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Готовимся к ЕГЭ</a:t>
            </a:r>
          </a:p>
          <a:p>
            <a:pPr marL="0" indent="0" algn="just">
              <a:buNone/>
            </a:pPr>
            <a:r>
              <a:rPr lang="ru-RU" sz="2800" dirty="0">
                <a:latin typeface="Georgia" panose="02040502050405020303" pitchFamily="18" charset="0"/>
              </a:rPr>
              <a:t>Метафору часто называют </a:t>
            </a:r>
            <a:r>
              <a:rPr lang="ru-RU" sz="2800" b="1" dirty="0">
                <a:latin typeface="Georgia" panose="02040502050405020303" pitchFamily="18" charset="0"/>
              </a:rPr>
              <a:t>скрытым сравнением.</a:t>
            </a:r>
          </a:p>
          <a:p>
            <a:pPr marL="0" indent="0" algn="just">
              <a:buNone/>
            </a:pPr>
            <a:r>
              <a:rPr lang="ru-RU" sz="2800" dirty="0">
                <a:latin typeface="Georgia" panose="02040502050405020303" pitchFamily="18" charset="0"/>
              </a:rPr>
              <a:t>Океан любви= любовь как океан.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862862"/>
            <a:ext cx="223132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4551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Проверяемые элементы –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23 </a:t>
            </a:r>
            <a:r>
              <a:rPr lang="ru-RU" sz="3200" b="1" dirty="0">
                <a:solidFill>
                  <a:srgbClr val="FF0000"/>
                </a:solidFill>
              </a:rPr>
              <a:t>средства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848872" cy="352839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b="1" dirty="0" smtClean="0">
                <a:solidFill>
                  <a:schemeClr val="tx1"/>
                </a:solidFill>
              </a:rPr>
              <a:t>3.2.2</a:t>
            </a:r>
            <a:r>
              <a:rPr lang="ru-RU" sz="7200" b="1" dirty="0">
                <a:solidFill>
                  <a:schemeClr val="tx1"/>
                </a:solidFill>
              </a:rPr>
              <a:t>. </a:t>
            </a:r>
            <a:r>
              <a:rPr lang="ru-RU" sz="7200" b="1" dirty="0">
                <a:solidFill>
                  <a:srgbClr val="C00000"/>
                </a:solidFill>
              </a:rPr>
              <a:t>Изобразительно-выразительные средства фонетики: </a:t>
            </a:r>
            <a:r>
              <a:rPr lang="ru-RU" sz="7200" b="1" dirty="0" smtClean="0">
                <a:solidFill>
                  <a:schemeClr val="tx1"/>
                </a:solidFill>
              </a:rPr>
              <a:t>аллитерация </a:t>
            </a:r>
            <a:r>
              <a:rPr lang="ru-RU" sz="7200" b="1" dirty="0">
                <a:solidFill>
                  <a:schemeClr val="tx1"/>
                </a:solidFill>
              </a:rPr>
              <a:t>и ассонанс</a:t>
            </a:r>
            <a:r>
              <a:rPr lang="ru-RU" sz="7200" b="1" dirty="0" smtClean="0">
                <a:solidFill>
                  <a:schemeClr val="tx1"/>
                </a:solidFill>
              </a:rPr>
              <a:t>.</a:t>
            </a:r>
            <a:endParaRPr lang="ru-RU" sz="72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7200" b="1" dirty="0">
                <a:solidFill>
                  <a:schemeClr val="tx1"/>
                </a:solidFill>
              </a:rPr>
              <a:t>3.3.2. </a:t>
            </a:r>
            <a:r>
              <a:rPr lang="ru-RU" sz="7200" b="1" dirty="0">
                <a:solidFill>
                  <a:srgbClr val="C00000"/>
                </a:solidFill>
              </a:rPr>
              <a:t>Изобразительно-выразительные средства лексики: </a:t>
            </a:r>
            <a:r>
              <a:rPr lang="ru-RU" sz="7200" b="1" dirty="0">
                <a:solidFill>
                  <a:schemeClr val="tx1"/>
                </a:solidFill>
              </a:rPr>
              <a:t>эпитет, метафора, метонимия, олицетворение, гипербола, литота, сравнение. </a:t>
            </a:r>
            <a:endParaRPr lang="ru-RU" sz="72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3.6.2.Изобразительно-выразительные </a:t>
            </a:r>
            <a:r>
              <a:rPr lang="ru-RU" sz="7200" b="1" dirty="0">
                <a:solidFill>
                  <a:srgbClr val="C00000"/>
                </a:solidFill>
              </a:rPr>
              <a:t>средства </a:t>
            </a:r>
            <a:r>
              <a:rPr lang="ru-RU" sz="7200" b="1" dirty="0" smtClean="0">
                <a:solidFill>
                  <a:srgbClr val="C00000"/>
                </a:solidFill>
              </a:rPr>
              <a:t>синтаксиса: </a:t>
            </a:r>
            <a:r>
              <a:rPr lang="ru-RU" sz="7200" b="1" dirty="0" smtClean="0">
                <a:solidFill>
                  <a:schemeClr val="tx1"/>
                </a:solidFill>
              </a:rPr>
              <a:t>синтаксический </a:t>
            </a:r>
            <a:r>
              <a:rPr lang="ru-RU" sz="7200" b="1" dirty="0">
                <a:solidFill>
                  <a:schemeClr val="tx1"/>
                </a:solidFill>
              </a:rPr>
              <a:t>параллелизм, парцелляция, вопросно-ответная форма изложения, градация, инверсия, лексический повтор, анафора, эпифора, антитеза; риторический вопрос, риторическое восклицание, риторическое обращение; многосоюзие, бессоюзие. </a:t>
            </a:r>
            <a:endParaRPr lang="ru-RU" sz="72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tx1"/>
                </a:solidFill>
              </a:rPr>
              <a:t>"</a:t>
            </a:r>
            <a:r>
              <a:rPr lang="ru-RU" sz="7200" b="1" dirty="0">
                <a:solidFill>
                  <a:schemeClr val="tx1"/>
                </a:solidFill>
              </a:rPr>
              <a:t>Кодификатор КИМ ЕГЭ 2025 г." в соответствии со "Спецификацией КИМ ЕГЭ 2025 г."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chemeClr val="tx1"/>
                </a:solidFill>
              </a:rPr>
              <a:t>Уровень сложности - </a:t>
            </a:r>
            <a:r>
              <a:rPr lang="ru-RU" sz="7200" b="1" u="sng" dirty="0">
                <a:solidFill>
                  <a:schemeClr val="tx1"/>
                </a:solidFill>
              </a:rPr>
              <a:t>повышенный</a:t>
            </a:r>
            <a:r>
              <a:rPr lang="ru-RU" sz="7200" b="1" dirty="0">
                <a:solidFill>
                  <a:schemeClr val="tx1"/>
                </a:solidFill>
              </a:rPr>
              <a:t>. </a:t>
            </a:r>
            <a:endParaRPr lang="ru-RU" sz="72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7200" b="1" u="sng" dirty="0" smtClean="0">
                <a:solidFill>
                  <a:schemeClr val="tx1"/>
                </a:solidFill>
              </a:rPr>
              <a:t>Максимальный </a:t>
            </a:r>
            <a:r>
              <a:rPr lang="ru-RU" sz="7200" b="1" u="sng" dirty="0">
                <a:solidFill>
                  <a:schemeClr val="tx1"/>
                </a:solidFill>
              </a:rPr>
              <a:t>балл </a:t>
            </a:r>
            <a:r>
              <a:rPr lang="ru-RU" sz="7200" b="1" dirty="0">
                <a:solidFill>
                  <a:schemeClr val="tx1"/>
                </a:solidFill>
              </a:rPr>
              <a:t>за выполнение задания – 2, если нет ошибок, </a:t>
            </a:r>
            <a:endParaRPr lang="ru-RU" sz="72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tx1"/>
                </a:solidFill>
              </a:rPr>
              <a:t>1 </a:t>
            </a:r>
            <a:r>
              <a:rPr lang="ru-RU" sz="7200" b="1" dirty="0">
                <a:solidFill>
                  <a:schemeClr val="tx1"/>
                </a:solidFill>
              </a:rPr>
              <a:t>балл – 1 или 2 ошибки</a:t>
            </a:r>
            <a:r>
              <a:rPr lang="ru-RU" sz="7200" b="1" dirty="0" smtClean="0">
                <a:solidFill>
                  <a:schemeClr val="tx1"/>
                </a:solidFill>
              </a:rPr>
              <a:t>,  </a:t>
            </a:r>
            <a:r>
              <a:rPr lang="ru-RU" sz="7200" b="1" dirty="0">
                <a:solidFill>
                  <a:schemeClr val="tx1"/>
                </a:solidFill>
              </a:rPr>
              <a:t>0 баллов – более 2 ошибок.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16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-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392488" cy="316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-9-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293112" cy="3220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3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318" y="620688"/>
            <a:ext cx="7835122" cy="18002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Развёрнутая метафора- </a:t>
            </a:r>
            <a:r>
              <a:rPr lang="ru-RU" sz="3200" b="1" dirty="0">
                <a:latin typeface="Garamond" panose="02020404030301010803" pitchFamily="18" charset="0"/>
              </a:rPr>
              <a:t>распространение метафорического образа на несколько фраз.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799288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 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Под </a:t>
            </a:r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пеплом повседневного, 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казалось бы, ставшим привычного </a:t>
            </a:r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угнетения кипела лава страданий и обид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. Время от времени озлобление вырывалось наружу </a:t>
            </a:r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извержением восстаний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3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8394"/>
            <a:ext cx="7992888" cy="1684461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Олицетворение</a:t>
            </a:r>
            <a:r>
              <a:rPr lang="ru-RU" sz="3200" b="1" dirty="0">
                <a:latin typeface="Garamond" panose="02020404030301010803" pitchFamily="18" charset="0"/>
              </a:rPr>
              <a:t> – наделение неодушевлённых предметов признаками и свойствами человека.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2276872"/>
            <a:ext cx="8568952" cy="30963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Зима 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недаром </a:t>
            </a:r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злится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Прошла 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её пора –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Весна 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в окно</a:t>
            </a:r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стучится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И </a:t>
            </a:r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гонит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 со двора.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               (Ф. Тютчев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32040" y="3645024"/>
            <a:ext cx="3600400" cy="2664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Готовимся к ЕГЭ</a:t>
            </a:r>
          </a:p>
          <a:p>
            <a:pPr marL="0" indent="0" algn="just">
              <a:buNone/>
            </a:pPr>
            <a:r>
              <a:rPr lang="ru-RU" sz="2800" dirty="0">
                <a:latin typeface="Georgia" panose="02040502050405020303" pitchFamily="18" charset="0"/>
              </a:rPr>
              <a:t>Олицетворение создаётся обычно </a:t>
            </a:r>
            <a:r>
              <a:rPr lang="ru-RU" sz="2800" b="1" dirty="0">
                <a:latin typeface="Georgia" panose="02040502050405020303" pitchFamily="18" charset="0"/>
              </a:rPr>
              <a:t>глаголами</a:t>
            </a:r>
            <a:r>
              <a:rPr lang="ru-RU" sz="2800" dirty="0">
                <a:latin typeface="Georgia" panose="02040502050405020303" pitchFamily="18" charset="0"/>
              </a:rPr>
              <a:t>, а эпитеты – </a:t>
            </a:r>
            <a:r>
              <a:rPr lang="ru-RU" sz="2800" b="1" dirty="0">
                <a:latin typeface="Georgia" panose="02040502050405020303" pitchFamily="18" charset="0"/>
              </a:rPr>
              <a:t>прилагательными</a:t>
            </a:r>
            <a:r>
              <a:rPr lang="ru-RU" sz="2800" dirty="0">
                <a:latin typeface="Georgia" panose="02040502050405020303" pitchFamily="18" charset="0"/>
              </a:rPr>
              <a:t>.     Дождь плачет; плаксивый дождь.</a:t>
            </a:r>
          </a:p>
        </p:txBody>
      </p:sp>
    </p:spTree>
    <p:extLst>
      <p:ext uri="{BB962C8B-B14F-4D97-AF65-F5344CB8AC3E}">
        <p14:creationId xmlns:p14="http://schemas.microsoft.com/office/powerpoint/2010/main" val="22645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10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9951"/>
            <a:ext cx="4752528" cy="320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-1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5836190" cy="315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614036"/>
            <a:ext cx="1859786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818" y="764704"/>
            <a:ext cx="8075630" cy="135416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Метонимия </a:t>
            </a:r>
            <a:r>
              <a:rPr lang="ru-RU" sz="3200" b="1" dirty="0" smtClean="0">
                <a:latin typeface="Garamond" panose="02020404030301010803" pitchFamily="18" charset="0"/>
              </a:rPr>
              <a:t>– троп</a:t>
            </a:r>
            <a:r>
              <a:rPr lang="ru-RU" sz="3200" b="1" dirty="0">
                <a:latin typeface="Garamond" panose="02020404030301010803" pitchFamily="18" charset="0"/>
              </a:rPr>
              <a:t>, состоящий в употреблении одного слова, выражения вместо другого на основе близости, смежности понятий.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12571"/>
            <a:ext cx="8208912" cy="180080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3200" b="1" dirty="0">
                <a:latin typeface="Garamond" panose="02020404030301010803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После 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спектакля </a:t>
            </a:r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зал аплодировал 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на бис почти пятнадцать минут.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3968" y="3717641"/>
            <a:ext cx="3960440" cy="25196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Georgia" panose="02040502050405020303" pitchFamily="18" charset="0"/>
              </a:rPr>
              <a:t>Готовимся к ЕГЭ</a:t>
            </a:r>
          </a:p>
          <a:p>
            <a:pPr marL="0" indent="0" algn="ctr">
              <a:buNone/>
            </a:pPr>
            <a:r>
              <a:rPr lang="ru-RU" sz="2800" dirty="0">
                <a:latin typeface="Georgia" panose="02040502050405020303" pitchFamily="18" charset="0"/>
              </a:rPr>
              <a:t>Одной из разновидностей метонимии является </a:t>
            </a:r>
            <a:r>
              <a:rPr lang="ru-RU" sz="2800" b="1" dirty="0">
                <a:latin typeface="Georgia" panose="02040502050405020303" pitchFamily="18" charset="0"/>
              </a:rPr>
              <a:t>синекдоха.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869160"/>
            <a:ext cx="2235960" cy="14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Виды метонимии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639521"/>
              </p:ext>
            </p:extLst>
          </p:nvPr>
        </p:nvGraphicFramePr>
        <p:xfrm>
          <a:off x="971600" y="1052736"/>
          <a:ext cx="6799262" cy="5577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99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9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Georgia" panose="02040502050405020303" pitchFamily="18" charset="0"/>
                        </a:rPr>
                        <a:t>Произведение - автор</a:t>
                      </a:r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latin typeface="Georgia" panose="02040502050405020303" pitchFamily="18" charset="0"/>
                        </a:rPr>
                        <a:t>Читать Гоголя,</a:t>
                      </a:r>
                    </a:p>
                    <a:p>
                      <a:r>
                        <a:rPr lang="ru-RU" sz="2800" b="0" dirty="0">
                          <a:latin typeface="Georgia" panose="02040502050405020303" pitchFamily="18" charset="0"/>
                        </a:rPr>
                        <a:t>Учить Пушкина</a:t>
                      </a:r>
                    </a:p>
                  </a:txBody>
                  <a:tcPr marL="75548" marR="7554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Georgia" panose="02040502050405020303" pitchFamily="18" charset="0"/>
                        </a:rPr>
                        <a:t>Содержимое – содержащее</a:t>
                      </a:r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Georgia" panose="02040502050405020303" pitchFamily="18" charset="0"/>
                        </a:rPr>
                        <a:t>Выпил два стакана, съел </a:t>
                      </a:r>
                      <a:r>
                        <a:rPr lang="ru-RU" sz="2800" dirty="0" smtClean="0">
                          <a:latin typeface="Georgia" panose="02040502050405020303" pitchFamily="18" charset="0"/>
                        </a:rPr>
                        <a:t>три </a:t>
                      </a:r>
                      <a:r>
                        <a:rPr lang="ru-RU" sz="2800" dirty="0">
                          <a:latin typeface="Georgia" panose="02040502050405020303" pitchFamily="18" charset="0"/>
                        </a:rPr>
                        <a:t>тарелки</a:t>
                      </a:r>
                    </a:p>
                  </a:txBody>
                  <a:tcPr marL="75548" marR="7554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Georgia" panose="02040502050405020303" pitchFamily="18" charset="0"/>
                        </a:rPr>
                        <a:t>Жители – населённый пункт</a:t>
                      </a:r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Georgia" panose="02040502050405020303" pitchFamily="18" charset="0"/>
                        </a:rPr>
                        <a:t>Москва встречает гостей</a:t>
                      </a:r>
                    </a:p>
                  </a:txBody>
                  <a:tcPr marL="75548" marR="7554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Georgia" panose="02040502050405020303" pitchFamily="18" charset="0"/>
                        </a:rPr>
                        <a:t>Сотрудники – организация</a:t>
                      </a:r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Georgia" panose="02040502050405020303" pitchFamily="18" charset="0"/>
                        </a:rPr>
                        <a:t>Магазин сегодня не работает</a:t>
                      </a:r>
                    </a:p>
                  </a:txBody>
                  <a:tcPr marL="75548" marR="7554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Georgia" panose="02040502050405020303" pitchFamily="18" charset="0"/>
                        </a:rPr>
                        <a:t>Изделие – материал </a:t>
                      </a:r>
                    </a:p>
                  </a:txBody>
                  <a:tcPr marL="75548" marR="75548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Georgia" panose="02040502050405020303" pitchFamily="18" charset="0"/>
                        </a:rPr>
                        <a:t>Фарфор и бронза</a:t>
                      </a:r>
                      <a:r>
                        <a:rPr lang="ru-RU" sz="2800" baseline="0" dirty="0" smtClean="0">
                          <a:latin typeface="Georgia" panose="02040502050405020303" pitchFamily="18" charset="0"/>
                        </a:rPr>
                        <a:t> на столе</a:t>
                      </a:r>
                      <a:r>
                        <a:rPr lang="ru-RU" sz="2800" dirty="0" smtClean="0">
                          <a:latin typeface="Georgia" panose="02040502050405020303" pitchFamily="18" charset="0"/>
                        </a:rPr>
                        <a:t>, </a:t>
                      </a:r>
                    </a:p>
                    <a:p>
                      <a:r>
                        <a:rPr lang="ru-RU" sz="2800" dirty="0" smtClean="0">
                          <a:latin typeface="Georgia" panose="02040502050405020303" pitchFamily="18" charset="0"/>
                        </a:rPr>
                        <a:t>ходит </a:t>
                      </a:r>
                      <a:r>
                        <a:rPr lang="ru-RU" sz="2800" dirty="0">
                          <a:latin typeface="Georgia" panose="02040502050405020303" pitchFamily="18" charset="0"/>
                        </a:rPr>
                        <a:t>в мехах</a:t>
                      </a:r>
                    </a:p>
                  </a:txBody>
                  <a:tcPr marL="75548" marR="7554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-14-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39" y="2702652"/>
            <a:ext cx="4756070" cy="37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-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0" y="404664"/>
            <a:ext cx="4756070" cy="245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-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7" y="404664"/>
            <a:ext cx="3798403" cy="338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999370"/>
            <a:ext cx="1872208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67545"/>
            <a:ext cx="8229600" cy="1177279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Эпитет</a:t>
            </a:r>
            <a:r>
              <a:rPr lang="ru-RU" b="1" dirty="0" smtClean="0">
                <a:latin typeface="Garamond" panose="02020404030301010803" pitchFamily="18" charset="0"/>
              </a:rPr>
              <a:t> </a:t>
            </a:r>
            <a:r>
              <a:rPr lang="ru-RU" b="1" dirty="0">
                <a:latin typeface="Garamond" panose="02020404030301010803" pitchFamily="18" charset="0"/>
              </a:rPr>
              <a:t>- </a:t>
            </a:r>
            <a:r>
              <a:rPr lang="ru-RU" sz="3600" b="1" dirty="0">
                <a:latin typeface="Garamond" panose="02020404030301010803" pitchFamily="18" charset="0"/>
              </a:rPr>
              <a:t>эмоционально-красочное определение, несущее особую эмоциональную и смысловую нагрузку. </a:t>
            </a:r>
            <a:endParaRPr lang="ru-RU" sz="4900" b="1" dirty="0"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08920"/>
            <a:ext cx="8064896" cy="34172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Лесов </a:t>
            </a:r>
            <a:r>
              <a:rPr lang="ru-RU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таинственная</a:t>
            </a: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сень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 </a:t>
            </a:r>
            <a:r>
              <a:rPr lang="ru-RU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печальным</a:t>
            </a: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шумом обнажалась… 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                                           (А.С.  Пушкин)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Гордо</a:t>
            </a: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реет буревестник. (</a:t>
            </a:r>
            <a:r>
              <a:rPr lang="ru-RU" sz="32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М.Горький</a:t>
            </a: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Добрый</a:t>
            </a:r>
            <a:r>
              <a:rPr lang="ru-RU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ветер; </a:t>
            </a:r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робкое 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дыхание.</a:t>
            </a:r>
          </a:p>
        </p:txBody>
      </p:sp>
    </p:spTree>
    <p:extLst>
      <p:ext uri="{BB962C8B-B14F-4D97-AF65-F5344CB8AC3E}">
        <p14:creationId xmlns:p14="http://schemas.microsoft.com/office/powerpoint/2010/main" val="27739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7983" y="2420888"/>
            <a:ext cx="4224665" cy="3888432"/>
          </a:xfrm>
          <a:prstGeom prst="rect">
            <a:avLst/>
          </a:prstGeom>
        </p:spPr>
      </p:pic>
      <p:pic>
        <p:nvPicPr>
          <p:cNvPr id="5" name="Рисунок 4" descr="-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960439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406572"/>
            <a:ext cx="1872208" cy="19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1967808" y="1455035"/>
            <a:ext cx="5036750" cy="70027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Средства выразительности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8468" y="1772816"/>
            <a:ext cx="3877715" cy="5925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937651" y="1461712"/>
            <a:ext cx="4891184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500" b="1" dirty="0">
                <a:solidFill>
                  <a:srgbClr val="002060"/>
                </a:solidFill>
                <a:latin typeface="Georgia" panose="02040502050405020303" pitchFamily="18" charset="0"/>
              </a:rPr>
              <a:t>Фигуры речи (приёмы) 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512651" y="2429162"/>
            <a:ext cx="3877715" cy="4024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latin typeface="Georgia" panose="02040502050405020303" pitchFamily="18" charset="0"/>
              </a:rPr>
              <a:t>анафора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latin typeface="Georgia" panose="02040502050405020303" pitchFamily="18" charset="0"/>
              </a:rPr>
              <a:t>эпифора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latin typeface="Georgia" panose="02040502050405020303" pitchFamily="18" charset="0"/>
              </a:rPr>
              <a:t>антитеза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Georgia" panose="02040502050405020303" pitchFamily="18" charset="0"/>
              </a:rPr>
              <a:t>градация</a:t>
            </a:r>
            <a:endParaRPr lang="ru-RU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latin typeface="Georgia" panose="02040502050405020303" pitchFamily="18" charset="0"/>
              </a:rPr>
              <a:t>бессоюзие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latin typeface="Georgia" panose="02040502050405020303" pitchFamily="18" charset="0"/>
              </a:rPr>
              <a:t>м</a:t>
            </a:r>
            <a:r>
              <a:rPr lang="ru-RU" sz="2600" dirty="0" smtClean="0">
                <a:latin typeface="Georgia" panose="02040502050405020303" pitchFamily="18" charset="0"/>
              </a:rPr>
              <a:t>ногосоюзие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</a:rPr>
              <a:t>инверсия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</a:rPr>
              <a:t>лексический повтор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800" dirty="0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402587" y="1772816"/>
            <a:ext cx="3877715" cy="5875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>
              <a:buFont typeface="Arial"/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>
              <a:buFont typeface="Arial"/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265584" y="2195730"/>
            <a:ext cx="3877715" cy="4562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4572000" y="2513606"/>
            <a:ext cx="4380954" cy="39397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парцелляция</a:t>
            </a:r>
            <a:endParaRPr lang="ru-RU" sz="28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синтаксический </a:t>
            </a:r>
            <a:r>
              <a:rPr lang="ru-RU" sz="2800" dirty="0" smtClean="0">
                <a:latin typeface="Georgia" panose="02040502050405020303" pitchFamily="18" charset="0"/>
              </a:rPr>
              <a:t>параллелизм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вопросно-ответная </a:t>
            </a:r>
            <a:r>
              <a:rPr lang="ru-RU" sz="2800" dirty="0">
                <a:latin typeface="Georgia" panose="02040502050405020303" pitchFamily="18" charset="0"/>
              </a:rPr>
              <a:t>форма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Georgia" panose="02040502050405020303" pitchFamily="18" charset="0"/>
              </a:rPr>
              <a:t>риторический </a:t>
            </a:r>
            <a:r>
              <a:rPr lang="ru-RU" sz="2800" dirty="0">
                <a:latin typeface="Georgia" panose="02040502050405020303" pitchFamily="18" charset="0"/>
              </a:rPr>
              <a:t>вопрос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риторическое </a:t>
            </a:r>
            <a:r>
              <a:rPr lang="ru-RU" sz="2800" dirty="0" smtClean="0">
                <a:latin typeface="Georgia" panose="02040502050405020303" pitchFamily="18" charset="0"/>
              </a:rPr>
              <a:t>восклицание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Georgia" panose="02040502050405020303" pitchFamily="18" charset="0"/>
              </a:rPr>
              <a:t>риторическое </a:t>
            </a:r>
            <a:r>
              <a:rPr lang="ru-RU" sz="2800" dirty="0" smtClean="0">
                <a:latin typeface="Georgia" panose="02040502050405020303" pitchFamily="18" charset="0"/>
              </a:rPr>
              <a:t>обращение</a:t>
            </a:r>
            <a:endParaRPr lang="ru-RU" sz="28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8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836712"/>
            <a:ext cx="72728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Анафора </a:t>
            </a:r>
            <a:r>
              <a:rPr lang="ru-RU" sz="3200" dirty="0" smtClean="0"/>
              <a:t>- </a:t>
            </a:r>
            <a:r>
              <a:rPr lang="ru-RU" sz="3200" b="1" dirty="0" smtClean="0"/>
              <a:t>единоначатие</a:t>
            </a:r>
            <a:r>
              <a:rPr lang="ru-RU" sz="3200" b="1" dirty="0"/>
              <a:t>, повторение слов или сочетаний слов в начале предложений или стихотворных </a:t>
            </a:r>
            <a:r>
              <a:rPr lang="ru-RU" sz="3200" b="1" dirty="0" smtClean="0"/>
              <a:t>строк.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852936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C00000"/>
                </a:solidFill>
              </a:rPr>
              <a:t>Не напрасно </a:t>
            </a:r>
            <a:r>
              <a:rPr lang="ru-RU" sz="3200" b="1" dirty="0">
                <a:solidFill>
                  <a:srgbClr val="002060"/>
                </a:solidFill>
              </a:rPr>
              <a:t>дули ветры,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Не напрасно </a:t>
            </a:r>
            <a:r>
              <a:rPr lang="ru-RU" sz="3200" b="1" dirty="0">
                <a:solidFill>
                  <a:srgbClr val="002060"/>
                </a:solidFill>
              </a:rPr>
              <a:t>шла гроза.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982125"/>
            <a:ext cx="7426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C00000"/>
                </a:solidFill>
              </a:rPr>
              <a:t>Наше </a:t>
            </a:r>
            <a:r>
              <a:rPr lang="ru-RU" sz="3200" b="1" dirty="0">
                <a:solidFill>
                  <a:srgbClr val="002060"/>
                </a:solidFill>
              </a:rPr>
              <a:t>оружие — наши песни,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Наше</a:t>
            </a:r>
            <a:r>
              <a:rPr lang="ru-RU" sz="3200" b="1" dirty="0">
                <a:solidFill>
                  <a:srgbClr val="002060"/>
                </a:solidFill>
              </a:rPr>
              <a:t> золото — звенящие голоса.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907" y="3645024"/>
            <a:ext cx="149974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266" y="548680"/>
            <a:ext cx="75511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Эпифора </a:t>
            </a:r>
            <a:r>
              <a:rPr lang="ru-RU" sz="3200" dirty="0" smtClean="0"/>
              <a:t>- </a:t>
            </a:r>
            <a:r>
              <a:rPr lang="ru-RU" sz="3200" b="1" dirty="0"/>
              <a:t>повторение слов или словосочетаний в конце строк или </a:t>
            </a:r>
            <a:r>
              <a:rPr lang="ru-RU" sz="3200" b="1" dirty="0" smtClean="0"/>
              <a:t>предложений, противоположна анафоре.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7266" y="2852936"/>
            <a:ext cx="7767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Соколов</a:t>
            </a:r>
            <a:r>
              <a:rPr lang="ru-RU" sz="3200" b="1" dirty="0">
                <a:solidFill>
                  <a:srgbClr val="002060"/>
                </a:solidFill>
              </a:rPr>
              <a:t>, ты — настоящий русский </a:t>
            </a:r>
            <a:r>
              <a:rPr lang="ru-RU" sz="3200" b="1" dirty="0">
                <a:solidFill>
                  <a:srgbClr val="C00000"/>
                </a:solidFill>
              </a:rPr>
              <a:t>солдат. </a:t>
            </a:r>
            <a:r>
              <a:rPr lang="ru-RU" sz="3200" b="1" dirty="0">
                <a:solidFill>
                  <a:srgbClr val="002060"/>
                </a:solidFill>
              </a:rPr>
              <a:t>Ты храбрый </a:t>
            </a:r>
            <a:r>
              <a:rPr lang="ru-RU" sz="3200" b="1" dirty="0">
                <a:solidFill>
                  <a:srgbClr val="C00000"/>
                </a:solidFill>
              </a:rPr>
              <a:t>солдат</a:t>
            </a:r>
            <a:r>
              <a:rPr lang="ru-RU" sz="3200" b="1" dirty="0">
                <a:solidFill>
                  <a:srgbClr val="002060"/>
                </a:solidFill>
              </a:rPr>
              <a:t>. Я тоже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солдат</a:t>
            </a:r>
            <a:r>
              <a:rPr lang="ru-RU" sz="3200" b="1" dirty="0">
                <a:solidFill>
                  <a:srgbClr val="002060"/>
                </a:solidFill>
              </a:rPr>
              <a:t>…</a:t>
            </a:r>
            <a:endParaRPr lang="ru-RU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C00000"/>
                </a:solidFill>
              </a:rPr>
              <a:t>Правда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твоя – это наша правда,</a:t>
            </a:r>
            <a:r>
              <a:rPr lang="ru-RU" sz="3200" b="1" dirty="0">
                <a:solidFill>
                  <a:srgbClr val="C00000"/>
                </a:solidFill>
              </a:rPr>
              <a:t> Родина!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Слава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002060"/>
                </a:solidFill>
              </a:rPr>
              <a:t>твоя – это наша слава,</a:t>
            </a:r>
            <a:r>
              <a:rPr lang="ru-RU" sz="3200" b="1" dirty="0">
                <a:solidFill>
                  <a:srgbClr val="C00000"/>
                </a:solidFill>
              </a:rPr>
              <a:t> Родина!</a:t>
            </a:r>
          </a:p>
        </p:txBody>
      </p:sp>
    </p:spTree>
    <p:extLst>
      <p:ext uri="{BB962C8B-B14F-4D97-AF65-F5344CB8AC3E}">
        <p14:creationId xmlns:p14="http://schemas.microsoft.com/office/powerpoint/2010/main" val="36577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Антитеза </a:t>
            </a:r>
            <a:r>
              <a:rPr lang="ru-RU" sz="3200" b="1" dirty="0" smtClean="0"/>
              <a:t>- </a:t>
            </a:r>
            <a:r>
              <a:rPr lang="ru-RU" sz="3200" b="1" dirty="0"/>
              <a:t>противопоставление явлений и </a:t>
            </a:r>
            <a:r>
              <a:rPr lang="ru-RU" sz="3200" b="1" dirty="0" smtClean="0"/>
              <a:t>понятий </a:t>
            </a:r>
            <a:r>
              <a:rPr lang="ru-RU" sz="3200" b="1" dirty="0"/>
              <a:t>(часто основана на употреблении антонимов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2088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Полюбил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богатый</a:t>
            </a:r>
            <a:r>
              <a:rPr lang="ru-RU" sz="2800" b="1" dirty="0">
                <a:solidFill>
                  <a:srgbClr val="002060"/>
                </a:solidFill>
              </a:rPr>
              <a:t>—</a:t>
            </a:r>
            <a:r>
              <a:rPr lang="ru-RU" sz="2800" b="1" dirty="0">
                <a:solidFill>
                  <a:srgbClr val="C00000"/>
                </a:solidFill>
              </a:rPr>
              <a:t>бедную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Полюбил </a:t>
            </a:r>
            <a:r>
              <a:rPr lang="ru-RU" sz="2800" b="1" dirty="0">
                <a:solidFill>
                  <a:srgbClr val="C00000"/>
                </a:solidFill>
              </a:rPr>
              <a:t>ученый</a:t>
            </a:r>
            <a:r>
              <a:rPr lang="ru-RU" sz="2800" dirty="0">
                <a:solidFill>
                  <a:srgbClr val="002060"/>
                </a:solidFill>
              </a:rPr>
              <a:t>—</a:t>
            </a:r>
            <a:r>
              <a:rPr lang="ru-RU" sz="2800" b="1" dirty="0">
                <a:solidFill>
                  <a:srgbClr val="C00000"/>
                </a:solidFill>
              </a:rPr>
              <a:t>глупую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Полюбил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C00000"/>
                </a:solidFill>
              </a:rPr>
              <a:t>румяный</a:t>
            </a:r>
            <a:r>
              <a:rPr lang="ru-RU" sz="2800" dirty="0">
                <a:solidFill>
                  <a:srgbClr val="002060"/>
                </a:solidFill>
              </a:rPr>
              <a:t>—</a:t>
            </a:r>
            <a:r>
              <a:rPr lang="ru-RU" sz="2800" b="1" dirty="0">
                <a:solidFill>
                  <a:srgbClr val="C00000"/>
                </a:solidFill>
              </a:rPr>
              <a:t>бледную</a:t>
            </a:r>
            <a:r>
              <a:rPr lang="ru-RU" sz="2800" dirty="0"/>
              <a:t>, 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Полюбил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rgbClr val="C00000"/>
                </a:solidFill>
              </a:rPr>
              <a:t>хороший</a:t>
            </a:r>
            <a:r>
              <a:rPr lang="ru-RU" sz="2800" dirty="0"/>
              <a:t>—</a:t>
            </a:r>
            <a:r>
              <a:rPr lang="ru-RU" sz="2800" b="1" dirty="0">
                <a:solidFill>
                  <a:srgbClr val="C00000"/>
                </a:solidFill>
              </a:rPr>
              <a:t>вредную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653136"/>
            <a:ext cx="206672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332" y="404664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Градация</a:t>
            </a:r>
            <a:r>
              <a:rPr lang="ru-RU" sz="3200" b="1" dirty="0"/>
              <a:t> - приём,  позволяющий </a:t>
            </a:r>
            <a:r>
              <a:rPr lang="ru-RU" sz="3200" b="1" dirty="0" smtClean="0"/>
              <a:t>передать </a:t>
            </a:r>
            <a:r>
              <a:rPr lang="ru-RU" sz="3200" b="1" dirty="0"/>
              <a:t>события, чувства, действия в процессе их развития - по возрастающей или убывающей значимости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36912"/>
            <a:ext cx="71110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Пришёл, увидел, победил!</a:t>
            </a:r>
          </a:p>
          <a:p>
            <a:endParaRPr lang="ru-RU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Не жалею, не зову, не плачу.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725144"/>
            <a:ext cx="7639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Не уйти, не встать и не вздохнуть.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42" y="3501008"/>
            <a:ext cx="149974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Инверсия</a:t>
            </a:r>
            <a:r>
              <a:rPr lang="ru-RU" sz="2800" dirty="0"/>
              <a:t> </a:t>
            </a:r>
            <a:r>
              <a:rPr lang="ru-RU" sz="2800" b="1" dirty="0"/>
              <a:t>- обратный порядок слов. В русском языке прямой порядок:  определение, подлежащее, сказуемое, дополнение. Обстоятельство имеет разное положение в предложении.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852936"/>
            <a:ext cx="7400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Над ухом шепчет голос нежный,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 змейкой бьется мне в лицо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Ее волос, моей небрежной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Рукой измятое, кольцо 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Швейцара мимо он стрелой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Взлетел по мраморным ступеням.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71" y="3297913"/>
            <a:ext cx="149974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240" y="548680"/>
            <a:ext cx="7442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Лексический повтор </a:t>
            </a:r>
            <a:r>
              <a:rPr lang="ru-RU" sz="3200" dirty="0"/>
              <a:t>- </a:t>
            </a:r>
            <a:r>
              <a:rPr lang="ru-RU" sz="3200" b="1" dirty="0"/>
              <a:t>повторение одного и того же слова. Средство связи в тексте между предложениями.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7240" y="2564904"/>
            <a:ext cx="7684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Это еще не сказка. Сказка только начинается.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7240" y="4581128"/>
            <a:ext cx="7586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Нам нужно злата, злата, злата.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Копите </a:t>
            </a:r>
            <a:r>
              <a:rPr lang="ru-RU" sz="3200" b="1" dirty="0">
                <a:solidFill>
                  <a:srgbClr val="002060"/>
                </a:solidFill>
              </a:rPr>
              <a:t>злато до конца!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581128"/>
            <a:ext cx="206672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Синтаксический параллелизм </a:t>
            </a:r>
            <a:r>
              <a:rPr lang="ru-RU" sz="3200" b="1" dirty="0"/>
              <a:t>- сходное построение предложений в синтаксическом плане.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95990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Молодым везде у нас дорога,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Старикам везде у нас почёт.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005064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Летал сокол по небу, 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Гулял молодец по свету.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Утихает светлый ветер, 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Наступает серый вечер…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31" y="4509120"/>
            <a:ext cx="206672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Парцелляция </a:t>
            </a:r>
            <a:r>
              <a:rPr lang="ru-RU" sz="3200" b="1" dirty="0"/>
              <a:t>- авторское членение текста для усиления выразительности, значимости слов (расчленение фразы на части или на отдельные слова).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14096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Некто </a:t>
            </a:r>
            <a:r>
              <a:rPr lang="ru-RU" sz="3200" b="1" dirty="0">
                <a:solidFill>
                  <a:srgbClr val="002060"/>
                </a:solidFill>
              </a:rPr>
              <a:t>четвертый – это мой страх. Он сидит во мне. Он правит мной. Подсказывает. Корректирует. Вымогает. Удерживает. Бросает в дрожь. ...Но идет... Шатается... </a:t>
            </a:r>
          </a:p>
        </p:txBody>
      </p:sp>
    </p:spTree>
    <p:extLst>
      <p:ext uri="{BB962C8B-B14F-4D97-AF65-F5344CB8AC3E}">
        <p14:creationId xmlns:p14="http://schemas.microsoft.com/office/powerpoint/2010/main" val="38271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48305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Бессоюзие </a:t>
            </a:r>
            <a:r>
              <a:rPr lang="ru-RU" sz="2800" b="1" dirty="0" smtClean="0"/>
              <a:t>- </a:t>
            </a:r>
            <a:r>
              <a:rPr lang="ru-RU" sz="2800" b="1" dirty="0"/>
              <a:t>приём, при котором союзы опускаются. Это придаёт речи динамичность, помогает воссоздать быструю смену действий героев, картин.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7963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Швед, русский, колет, рубит, режет.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56992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Многосоюзие </a:t>
            </a:r>
            <a:r>
              <a:rPr lang="ru-RU" sz="2800" b="1" dirty="0" smtClean="0"/>
              <a:t>- </a:t>
            </a:r>
            <a:r>
              <a:rPr lang="ru-RU" sz="2800" b="1" dirty="0"/>
              <a:t>намеренное увеличение союзов в предложении. Это позволяет замедлить </a:t>
            </a:r>
            <a:r>
              <a:rPr lang="ru-RU" sz="2800" b="1" dirty="0" smtClean="0"/>
              <a:t>речь, </a:t>
            </a:r>
            <a:r>
              <a:rPr lang="ru-RU" sz="2800" b="1" dirty="0"/>
              <a:t>выделить какие-то слова, усилить выразительность созданного образа.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306010"/>
            <a:ext cx="7452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Перед глазами ходил океан, и колыхался, и гремел, и сверкал, и угасал.</a:t>
            </a:r>
          </a:p>
        </p:txBody>
      </p:sp>
    </p:spTree>
    <p:extLst>
      <p:ext uri="{BB962C8B-B14F-4D97-AF65-F5344CB8AC3E}">
        <p14:creationId xmlns:p14="http://schemas.microsoft.com/office/powerpoint/2010/main" val="3189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Риторические восклицания </a:t>
            </a:r>
            <a:r>
              <a:rPr lang="ru-RU" sz="3200" dirty="0"/>
              <a:t>- </a:t>
            </a:r>
            <a:r>
              <a:rPr lang="ru-RU" sz="3200" b="1" dirty="0"/>
              <a:t>использование восклицательных предложений, чтобы не только выразить свои чувства, но и </a:t>
            </a:r>
            <a:r>
              <a:rPr lang="ru-RU" sz="3200" b="1" dirty="0" smtClean="0"/>
              <a:t>передать </a:t>
            </a:r>
            <a:r>
              <a:rPr lang="ru-RU" sz="3200" b="1" dirty="0"/>
              <a:t>их читателям, вызвать в ответ такие же.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924944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Здравствуй</a:t>
            </a:r>
            <a:r>
              <a:rPr lang="ru-RU" sz="3200" b="1" dirty="0">
                <a:solidFill>
                  <a:srgbClr val="002060"/>
                </a:solidFill>
              </a:rPr>
              <a:t>, солнышко!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Что </a:t>
            </a:r>
            <a:r>
              <a:rPr lang="ru-RU" sz="3200" b="1" dirty="0">
                <a:solidFill>
                  <a:srgbClr val="002060"/>
                </a:solidFill>
              </a:rPr>
              <a:t>за люди!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Какое лето, что за лето!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Да </a:t>
            </a:r>
            <a:r>
              <a:rPr lang="ru-RU" sz="3200" b="1" dirty="0">
                <a:solidFill>
                  <a:srgbClr val="002060"/>
                </a:solidFill>
              </a:rPr>
              <a:t>это просто колдовство!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663881"/>
            <a:ext cx="206672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915336"/>
            <a:ext cx="7416823" cy="53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51" y="764704"/>
            <a:ext cx="7864522" cy="3312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9451" y="3861048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Кто не проклинал станционных смотрителей, кто с ними не бранивался?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Неужели любовь, святая, преданная любовь не всесильна?</a:t>
            </a:r>
          </a:p>
        </p:txBody>
      </p:sp>
    </p:spTree>
    <p:extLst>
      <p:ext uri="{BB962C8B-B14F-4D97-AF65-F5344CB8AC3E}">
        <p14:creationId xmlns:p14="http://schemas.microsoft.com/office/powerpoint/2010/main" val="15452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Вопросно-ответная форма </a:t>
            </a:r>
            <a:r>
              <a:rPr lang="ru-RU" sz="3200" b="1" dirty="0"/>
              <a:t>-</a:t>
            </a:r>
            <a:r>
              <a:rPr lang="ru-RU" sz="3200" dirty="0"/>
              <a:t> </a:t>
            </a:r>
            <a:r>
              <a:rPr lang="ru-RU" sz="3200" b="1" dirty="0"/>
              <a:t>текст, представленный в виде риторических вопросов и ответов на них.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8678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Для чего нужны книги? Книги нужны, чтобы развиваться, узнавать что-то новое.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29309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Для чего нужно приучать детей с детства читать правильные книги,- спросите вы? А я отвечу: чтобы стать человеком, настоящим, достойным права так называться.</a:t>
            </a:r>
          </a:p>
        </p:txBody>
      </p:sp>
    </p:spTree>
    <p:extLst>
      <p:ext uri="{BB962C8B-B14F-4D97-AF65-F5344CB8AC3E}">
        <p14:creationId xmlns:p14="http://schemas.microsoft.com/office/powerpoint/2010/main" val="38030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Риторические обращения </a:t>
            </a:r>
            <a:r>
              <a:rPr lang="ru-RU" sz="3200" dirty="0"/>
              <a:t>– </a:t>
            </a:r>
            <a:r>
              <a:rPr lang="ru-RU" sz="3200" b="1" dirty="0"/>
              <a:t>обращения, которые используются с целью привлечения внимания к проблеме, для призыва к </a:t>
            </a:r>
            <a:r>
              <a:rPr lang="ru-RU" sz="3200" b="1" dirty="0" smtClean="0"/>
              <a:t>действию, </a:t>
            </a:r>
            <a:r>
              <a:rPr lang="ru-RU" sz="3200" b="1" dirty="0"/>
              <a:t>в</a:t>
            </a:r>
            <a:r>
              <a:rPr lang="ru-RU" sz="3200" b="1" dirty="0" smtClean="0"/>
              <a:t>ыделяются </a:t>
            </a:r>
            <a:r>
              <a:rPr lang="ru-RU" sz="3200" b="1" dirty="0"/>
              <a:t>запятыми.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284984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Широко </a:t>
            </a:r>
            <a:r>
              <a:rPr lang="ru-RU" sz="3200" b="1" dirty="0">
                <a:solidFill>
                  <a:srgbClr val="002060"/>
                </a:solidFill>
              </a:rPr>
              <a:t>ты, </a:t>
            </a:r>
            <a:r>
              <a:rPr lang="ru-RU" sz="3200" b="1" dirty="0">
                <a:solidFill>
                  <a:srgbClr val="C00000"/>
                </a:solidFill>
              </a:rPr>
              <a:t>Русь, </a:t>
            </a:r>
            <a:r>
              <a:rPr lang="ru-RU" sz="3200" b="1" dirty="0">
                <a:solidFill>
                  <a:srgbClr val="002060"/>
                </a:solidFill>
              </a:rPr>
              <a:t>по лицу земли в красе царственной </a:t>
            </a:r>
            <a:r>
              <a:rPr lang="ru-RU" sz="3200" b="1" dirty="0" err="1" smtClean="0">
                <a:solidFill>
                  <a:srgbClr val="002060"/>
                </a:solidFill>
              </a:rPr>
              <a:t>развернулася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>
                <a:solidFill>
                  <a:srgbClr val="002060"/>
                </a:solidFill>
              </a:rPr>
              <a:t>(И. Никитин)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318" y="3501008"/>
            <a:ext cx="149974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661269" cy="568863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813" y="3717032"/>
            <a:ext cx="149974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Подготовка к ЕГЭ. Задание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24.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Информативность текста. Виды информации в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тексте.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	Теория. Практика.</a:t>
            </a:r>
          </a:p>
        </p:txBody>
      </p:sp>
    </p:spTree>
    <p:extLst>
      <p:ext uri="{BB962C8B-B14F-4D97-AF65-F5344CB8AC3E}">
        <p14:creationId xmlns:p14="http://schemas.microsoft.com/office/powerpoint/2010/main" val="18114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ЗАДАНИЕ </a:t>
            </a:r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24 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ПРОВЕРЯЕТ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2304256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3200" b="1" dirty="0" smtClean="0"/>
              <a:t>Умение </a:t>
            </a:r>
            <a:r>
              <a:rPr lang="ru-RU" sz="3200" b="1" dirty="0"/>
              <a:t>определить функционально-смысловой тип речи фрагмента исходного текста.</a:t>
            </a:r>
          </a:p>
          <a:p>
            <a:pPr lvl="0" algn="just"/>
            <a:r>
              <a:rPr lang="ru-RU" sz="3200" b="1" dirty="0" smtClean="0"/>
              <a:t>Умение </a:t>
            </a:r>
            <a:r>
              <a:rPr lang="ru-RU" sz="3200" b="1" dirty="0"/>
              <a:t>определять логические взаимоотношения между фрагментами исходного текста</a:t>
            </a:r>
            <a:r>
              <a:rPr lang="ru-RU" sz="3200" b="1" dirty="0" smtClean="0"/>
              <a:t>.</a:t>
            </a:r>
          </a:p>
          <a:p>
            <a:pPr lvl="0" algn="just"/>
            <a:r>
              <a:rPr lang="ru-RU" sz="2800" b="1" dirty="0"/>
              <a:t>Уровень сложности - </a:t>
            </a:r>
            <a:r>
              <a:rPr lang="ru-RU" sz="2800" b="1" dirty="0" smtClean="0"/>
              <a:t>базовый</a:t>
            </a:r>
            <a:r>
              <a:rPr lang="ru-RU" sz="2800" b="1" dirty="0"/>
              <a:t>. Максимальный балл за выполнение задания – </a:t>
            </a:r>
            <a:r>
              <a:rPr lang="ru-RU" sz="2800" b="1" dirty="0" smtClean="0"/>
              <a:t>1, </a:t>
            </a:r>
            <a:r>
              <a:rPr lang="ru-RU" sz="2800" b="1" dirty="0"/>
              <a:t>если нет ошибок, </a:t>
            </a:r>
            <a:r>
              <a:rPr lang="ru-RU" sz="2800" b="1" dirty="0" smtClean="0"/>
              <a:t>0 </a:t>
            </a:r>
            <a:r>
              <a:rPr lang="ru-RU" sz="2800" b="1" dirty="0"/>
              <a:t>баллов – более </a:t>
            </a:r>
            <a:r>
              <a:rPr lang="ru-RU" sz="2800" b="1" dirty="0" smtClean="0"/>
              <a:t>1 ошибки.</a:t>
            </a:r>
            <a:endParaRPr lang="ru-RU" sz="2800" b="1" dirty="0"/>
          </a:p>
        </p:txBody>
      </p:sp>
      <p:sp>
        <p:nvSpPr>
          <p:cNvPr id="5" name="Объект 6"/>
          <p:cNvSpPr txBox="1">
            <a:spLocks/>
          </p:cNvSpPr>
          <p:nvPr/>
        </p:nvSpPr>
        <p:spPr>
          <a:xfrm>
            <a:off x="481009" y="3429000"/>
            <a:ext cx="8123439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260648"/>
            <a:ext cx="7497633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ФОРМУЛИРОВКА ЗАДАНИЯ И ПРИМЕР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Прочитайте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текст и выполните задания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23–27. 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600" b="1" i="1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Вариант 1</a:t>
            </a:r>
            <a:r>
              <a:rPr lang="ru-RU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.(4)Он </a:t>
            </a:r>
            <a:r>
              <a:rPr lang="ru-RU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вернулся к себе в окоп, проверил автомат, повесил на пояс три диска, приготовил пять гранат, две простые и три противотанковые, положил их в сумку, потом огляделся и, подумав, взял припасённую в солдатском мешке медную проволочку и спрятал её в карман.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(6)После утреннего дождя земля ещё не просохла, и на тропке были хорошо видны уходившие в лес следы.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(20)Школенко посидел примерно с полчаса, вскинул автомат и, уже не добавляя гранат, снова пошёл в ту сторону, что и утром.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(21)Теперь он взял правее деревни и ближе к реке, прячась в росших по обочинам дороги кустах.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– (37)Мы могилу себе рыли, – сказал Сатаров, – нас двое автоматчиков стерегли, они, как услышали взрыв, убежали. (38)А ты, значит, один?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– (39)Один, – повторил Школенко и посмотрел на миномёты. – (40)Скорее миномёты берите, сейчас к своим пойдём.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(41)Он шёл сзади вырученных им из плена и видел окровавленные тела раненых, и горькое выражение появлялось на его лице</a:t>
            </a:r>
            <a:r>
              <a:rPr lang="ru-RU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. (</a:t>
            </a:r>
            <a:r>
              <a:rPr lang="ru-RU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42)Через полтора часа они дошли до батальона.</a:t>
            </a:r>
          </a:p>
          <a:p>
            <a:pPr marL="0" indent="0" algn="just">
              <a:buNone/>
            </a:pPr>
            <a:endParaRPr lang="ru-RU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1800" b="1" dirty="0">
                <a:ln>
                  <a:noFill/>
                </a:ln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lang="ru-RU" sz="1800" b="1" dirty="0">
                <a:ln>
                  <a:noFill/>
                </a:ln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r>
              <a:rPr lang="ru-RU" sz="2700" b="1" dirty="0" smtClean="0">
                <a:ln>
                  <a:noFill/>
                </a:ln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24. </a:t>
            </a:r>
            <a:r>
              <a:rPr lang="ru-RU" sz="2700" b="1" dirty="0">
                <a:ln>
                  <a:noFill/>
                </a:ln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Какие из перечисленных утверждений являются </a:t>
            </a:r>
            <a:r>
              <a:rPr lang="ru-RU" sz="2700" b="1" dirty="0">
                <a:ln>
                  <a:noFill/>
                </a:ln>
                <a:solidFill>
                  <a:schemeClr val="accent2"/>
                </a:solidFill>
                <a:latin typeface="Garamond" panose="02020404030301010803" pitchFamily="18" charset="0"/>
                <a:ea typeface="+mn-ea"/>
                <a:cs typeface="+mn-cs"/>
              </a:rPr>
              <a:t>верными? </a:t>
            </a:r>
            <a:r>
              <a:rPr lang="ru-RU" sz="2700" b="1" dirty="0">
                <a:ln>
                  <a:noFill/>
                </a:ln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Укажите номера ответов.</a:t>
            </a:r>
            <a:br>
              <a:rPr lang="ru-RU" sz="2700" b="1" dirty="0">
                <a:ln>
                  <a:noFill/>
                </a:ln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1)В </a:t>
            </a:r>
            <a:r>
              <a:rPr lang="ru-RU" b="1" dirty="0"/>
              <a:t>предложении 4 представлено повествование.</a:t>
            </a:r>
            <a:br>
              <a:rPr lang="ru-RU" b="1" dirty="0"/>
            </a:br>
            <a:r>
              <a:rPr lang="ru-RU" b="1" dirty="0" smtClean="0"/>
              <a:t>2)В </a:t>
            </a:r>
            <a:r>
              <a:rPr lang="ru-RU" b="1" dirty="0"/>
              <a:t>предложении 6 представлено рассуждение.</a:t>
            </a:r>
            <a:br>
              <a:rPr lang="ru-RU" b="1" dirty="0"/>
            </a:br>
            <a:r>
              <a:rPr lang="ru-RU" b="1" dirty="0" smtClean="0"/>
              <a:t>3)В </a:t>
            </a:r>
            <a:r>
              <a:rPr lang="ru-RU" b="1" dirty="0"/>
              <a:t>предложениях 20, 21 содержится повествование.</a:t>
            </a:r>
            <a:br>
              <a:rPr lang="ru-RU" b="1" dirty="0"/>
            </a:br>
            <a:r>
              <a:rPr lang="ru-RU" b="1" dirty="0" smtClean="0"/>
              <a:t>4)Предложения </a:t>
            </a:r>
            <a:r>
              <a:rPr lang="ru-RU" b="1" dirty="0"/>
              <a:t>37–40 содержат описание.</a:t>
            </a:r>
            <a:br>
              <a:rPr lang="ru-RU" b="1" dirty="0"/>
            </a:br>
            <a:r>
              <a:rPr lang="ru-RU" b="1" dirty="0" smtClean="0"/>
              <a:t>5)Предложение </a:t>
            </a:r>
            <a:r>
              <a:rPr lang="ru-RU" b="1" dirty="0"/>
              <a:t>42 поясняет то, о чём говорится в предложении 41.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2"/>
                </a:solidFill>
              </a:rPr>
              <a:t>Ответ</a:t>
            </a:r>
            <a:r>
              <a:rPr lang="ru-RU" dirty="0">
                <a:solidFill>
                  <a:schemeClr val="accent2"/>
                </a:solidFill>
              </a:rPr>
              <a:t>: 13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391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16778" y="764703"/>
            <a:ext cx="7497633" cy="504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4" y="980728"/>
            <a:ext cx="79208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</a:pPr>
            <a:r>
              <a:rPr lang="ru-RU" sz="2400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24. </a:t>
            </a:r>
            <a:r>
              <a:rPr lang="ru-RU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Какие из перечисленных утверждений являются </a:t>
            </a:r>
            <a:r>
              <a:rPr lang="ru-RU" sz="2400" b="1" dirty="0">
                <a:ln>
                  <a:noFill/>
                </a:ln>
                <a:solidFill>
                  <a:schemeClr val="accent2"/>
                </a:solidFill>
                <a:ea typeface="+mn-ea"/>
                <a:cs typeface="+mn-cs"/>
              </a:rPr>
              <a:t>ошибочными?</a:t>
            </a:r>
            <a:r>
              <a:rPr lang="ru-RU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Укажите номера ответов.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988841"/>
            <a:ext cx="6798736" cy="39462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8000" b="1" dirty="0" smtClean="0"/>
              <a:t>1</a:t>
            </a:r>
            <a:r>
              <a:rPr lang="ru-RU" sz="8000" b="1" dirty="0"/>
              <a:t>) В предложениях 1-3 представлено рассуждение.</a:t>
            </a:r>
          </a:p>
          <a:p>
            <a:pPr marL="0" indent="0">
              <a:buNone/>
            </a:pPr>
            <a:endParaRPr lang="ru-RU" sz="8000" b="1" dirty="0" smtClean="0"/>
          </a:p>
          <a:p>
            <a:pPr marL="0" indent="0">
              <a:buNone/>
            </a:pPr>
            <a:r>
              <a:rPr lang="ru-RU" sz="8000" b="1" dirty="0" smtClean="0"/>
              <a:t>2</a:t>
            </a:r>
            <a:r>
              <a:rPr lang="ru-RU" sz="8000" b="1" dirty="0"/>
              <a:t>) Предложение 8 содержит элементы описания.</a:t>
            </a:r>
          </a:p>
          <a:p>
            <a:pPr marL="0" indent="0">
              <a:buNone/>
            </a:pPr>
            <a:endParaRPr lang="ru-RU" sz="8000" b="1" dirty="0" smtClean="0"/>
          </a:p>
          <a:p>
            <a:pPr marL="0" indent="0">
              <a:buNone/>
            </a:pPr>
            <a:r>
              <a:rPr lang="ru-RU" sz="8000" b="1" dirty="0" smtClean="0"/>
              <a:t>3</a:t>
            </a:r>
            <a:r>
              <a:rPr lang="ru-RU" sz="8000" b="1" dirty="0"/>
              <a:t>) В предложениях 12-14 представлено повествование.</a:t>
            </a:r>
          </a:p>
          <a:p>
            <a:pPr marL="0" indent="0">
              <a:buNone/>
            </a:pPr>
            <a:endParaRPr lang="ru-RU" sz="8000" b="1" dirty="0" smtClean="0"/>
          </a:p>
          <a:p>
            <a:pPr marL="0" indent="0">
              <a:buNone/>
            </a:pPr>
            <a:r>
              <a:rPr lang="ru-RU" sz="8000" b="1" dirty="0" smtClean="0"/>
              <a:t>4</a:t>
            </a:r>
            <a:r>
              <a:rPr lang="ru-RU" sz="8000" b="1" dirty="0"/>
              <a:t>) Предложение 25 называет причину того, о чём говорится в предложении 24.</a:t>
            </a:r>
          </a:p>
          <a:p>
            <a:pPr marL="0" indent="0">
              <a:buNone/>
            </a:pPr>
            <a:endParaRPr lang="ru-RU" sz="8000" b="1" dirty="0" smtClean="0"/>
          </a:p>
          <a:p>
            <a:pPr marL="0" indent="0">
              <a:buNone/>
            </a:pPr>
            <a:r>
              <a:rPr lang="ru-RU" sz="8000" b="1" dirty="0" smtClean="0"/>
              <a:t>5</a:t>
            </a:r>
            <a:r>
              <a:rPr lang="ru-RU" sz="8000" b="1" dirty="0"/>
              <a:t>) В предложениях 32, 33 представлено повествование.</a:t>
            </a:r>
          </a:p>
          <a:p>
            <a:pPr marL="0" indent="0">
              <a:buNone/>
            </a:pPr>
            <a:r>
              <a:rPr lang="ru-RU" sz="7200" b="1" smtClean="0">
                <a:solidFill>
                  <a:srgbClr val="FF0000"/>
                </a:solidFill>
              </a:rPr>
              <a:t>Ответ</a:t>
            </a:r>
            <a:r>
              <a:rPr lang="ru-RU" sz="7200" b="1" dirty="0">
                <a:solidFill>
                  <a:srgbClr val="FF0000"/>
                </a:solidFill>
              </a:rPr>
              <a:t>: </a:t>
            </a:r>
            <a:r>
              <a:rPr lang="ru-RU" sz="7200" b="1" u="sng" dirty="0">
                <a:solidFill>
                  <a:srgbClr val="FF0000"/>
                </a:solidFill>
              </a:rPr>
              <a:t>45</a:t>
            </a:r>
            <a:endParaRPr lang="ru-RU" sz="7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063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стало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84784"/>
            <a:ext cx="76328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4551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АЛГОРИТМ ВЫПОЛНЕНИЯ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1</a:t>
            </a:r>
            <a:r>
              <a:rPr lang="ru-RU" b="1" dirty="0"/>
              <a:t>.	Внимательно читаем каждый отрывок текста, предложенный в задании.</a:t>
            </a:r>
          </a:p>
          <a:p>
            <a:pPr marL="0" indent="0" algn="just">
              <a:buNone/>
            </a:pPr>
            <a:r>
              <a:rPr lang="ru-RU" b="1" dirty="0"/>
              <a:t>2.	Определяем тип речи каждого отрывка, определяем верность утверждений.</a:t>
            </a:r>
          </a:p>
          <a:p>
            <a:pPr marL="0" indent="0" algn="just">
              <a:buNone/>
            </a:pPr>
            <a:r>
              <a:rPr lang="ru-RU" b="1" dirty="0"/>
              <a:t>3.	Записываем правильный ответ.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077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8547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АЛГОРИТМ ВЫПОЛНЕНИЯ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1"/>
            <a:ext cx="7632848" cy="43204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b="1" dirty="0"/>
              <a:t>Для определения </a:t>
            </a:r>
            <a:r>
              <a:rPr lang="ru-RU" sz="8000" b="1" dirty="0" smtClean="0"/>
              <a:t>типа </a:t>
            </a:r>
            <a:r>
              <a:rPr lang="ru-RU" sz="8000" b="1" dirty="0"/>
              <a:t>речи воспользуйтесь приёмом воображаемого «фотографирования»:</a:t>
            </a:r>
          </a:p>
          <a:p>
            <a:pPr marL="0" indent="0" algn="just">
              <a:buNone/>
            </a:pPr>
            <a:r>
              <a:rPr lang="ru-RU" sz="8000" b="1" dirty="0"/>
              <a:t>•	если можно «сфотографировать» весь текст одним кадром – это </a:t>
            </a:r>
            <a:r>
              <a:rPr lang="ru-RU" sz="8000" b="1" dirty="0">
                <a:solidFill>
                  <a:srgbClr val="C00000"/>
                </a:solidFill>
              </a:rPr>
              <a:t>описание</a:t>
            </a:r>
            <a:r>
              <a:rPr lang="ru-RU" sz="8000" b="1" dirty="0"/>
              <a:t>;</a:t>
            </a:r>
          </a:p>
          <a:p>
            <a:pPr marL="0" indent="0" algn="just">
              <a:buNone/>
            </a:pPr>
            <a:r>
              <a:rPr lang="ru-RU" sz="8000" b="1" dirty="0"/>
              <a:t>•	если можно «сфотографировать» текст последовательным рядом кадров – это </a:t>
            </a:r>
            <a:r>
              <a:rPr lang="ru-RU" sz="8000" b="1" dirty="0">
                <a:solidFill>
                  <a:srgbClr val="C00000"/>
                </a:solidFill>
              </a:rPr>
              <a:t>повествование</a:t>
            </a:r>
            <a:r>
              <a:rPr lang="ru-RU" sz="8000" b="1" dirty="0"/>
              <a:t>;</a:t>
            </a:r>
          </a:p>
          <a:p>
            <a:pPr marL="0" indent="0" algn="just">
              <a:buNone/>
            </a:pPr>
            <a:r>
              <a:rPr lang="ru-RU" sz="8000" b="1" dirty="0"/>
              <a:t>•	если текст нельзя «сфотографировать» - это </a:t>
            </a:r>
            <a:r>
              <a:rPr lang="ru-RU" sz="8000" b="1" dirty="0">
                <a:solidFill>
                  <a:srgbClr val="C00000"/>
                </a:solidFill>
              </a:rPr>
              <a:t>рассуждение</a:t>
            </a:r>
            <a:r>
              <a:rPr lang="ru-RU" sz="8000" b="1" dirty="0"/>
              <a:t>.</a:t>
            </a:r>
          </a:p>
          <a:p>
            <a:pPr marL="0" indent="0" algn="just">
              <a:buNone/>
            </a:pPr>
            <a:r>
              <a:rPr lang="ru-RU" sz="8000" b="1" dirty="0"/>
              <a:t>Помните о том, что </a:t>
            </a:r>
            <a:r>
              <a:rPr lang="ru-RU" sz="8000" b="1" dirty="0">
                <a:solidFill>
                  <a:srgbClr val="C00000"/>
                </a:solidFill>
              </a:rPr>
              <a:t>описание</a:t>
            </a:r>
            <a:r>
              <a:rPr lang="ru-RU" sz="8000" b="1" dirty="0"/>
              <a:t> показывает (это то, что мы видим: портрет человека, пейзаж, интерьер); </a:t>
            </a:r>
            <a:r>
              <a:rPr lang="ru-RU" sz="8000" b="1" dirty="0">
                <a:solidFill>
                  <a:srgbClr val="C00000"/>
                </a:solidFill>
              </a:rPr>
              <a:t>повествование</a:t>
            </a:r>
            <a:r>
              <a:rPr lang="ru-RU" sz="8000" b="1" dirty="0"/>
              <a:t> рассказывает (это цепь событий или действий и поступков персонажей); </a:t>
            </a:r>
            <a:r>
              <a:rPr lang="ru-RU" sz="8000" b="1" dirty="0">
                <a:solidFill>
                  <a:srgbClr val="C00000"/>
                </a:solidFill>
              </a:rPr>
              <a:t>рассуждение </a:t>
            </a:r>
            <a:r>
              <a:rPr lang="ru-RU" sz="8000" b="1" dirty="0"/>
              <a:t>доказывает и строится по схеме: тезис – доказательство – итоговый вывод.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078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Функционально-смысловые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типы речи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7"/>
            <a:ext cx="8208912" cy="3874285"/>
          </a:xfrm>
        </p:spPr>
        <p:txBody>
          <a:bodyPr>
            <a:normAutofit fontScale="40000" lnSpcReduction="20000"/>
          </a:bodyPr>
          <a:lstStyle/>
          <a:p>
            <a:endParaRPr lang="ru-RU" sz="5000" b="1" dirty="0"/>
          </a:p>
          <a:p>
            <a:pPr algn="just"/>
            <a:r>
              <a:rPr lang="ru-RU" sz="5000" b="1" dirty="0">
                <a:solidFill>
                  <a:schemeClr val="accent2"/>
                </a:solidFill>
              </a:rPr>
              <a:t>Описание –</a:t>
            </a:r>
            <a:r>
              <a:rPr lang="ru-RU" sz="5000" b="1" dirty="0"/>
              <a:t> это чаще всего характеристика. Такой текст описывает место, обстоятельство, участников событий, внешность, состояние человека или обстановки, в которой происходят события. Самым типичным примером описания являются описания природы в художественной литературе. Описание невозможно без информации о признаках описываемого объекта. Поэтому описания насыщены прилагательными, выражающими признаки предмета, причастными оборотами, выражающими признак предмета по действию. В них часто используют назывные и безличные предложения. Для описаний характерно использование эпитетов, сравнений, метафор и других средств выразительности.</a:t>
            </a:r>
          </a:p>
          <a:p>
            <a:pPr algn="just"/>
            <a:endParaRPr lang="ru-RU" sz="5000" b="1" dirty="0"/>
          </a:p>
          <a:p>
            <a:pPr algn="just"/>
            <a:endParaRPr lang="ru-RU" sz="5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4055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Функционально-смысловые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типы речи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0135"/>
            <a:ext cx="8064896" cy="3603161"/>
          </a:xfrm>
        </p:spPr>
        <p:txBody>
          <a:bodyPr>
            <a:noAutofit/>
          </a:bodyPr>
          <a:lstStyle/>
          <a:p>
            <a:pPr lvl="0" algn="just">
              <a:buClr>
                <a:srgbClr val="AB946B"/>
              </a:buClr>
            </a:pPr>
            <a:r>
              <a:rPr lang="ru-RU" sz="2000" b="1" dirty="0">
                <a:solidFill>
                  <a:srgbClr val="C04F32"/>
                </a:solidFill>
              </a:rPr>
              <a:t>Повествование 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это сообщение о последовательности действий, о том, что происходило вначале, а что потом, как развивались события. Во многих повествованиях выделяются этапы развития событий, включающие начало, развитие, кульминацию, развязку. В таких текстах может быть много наречий, называющих признак действия, деепричастий и деепричастных оборотов, выражающих добавочные действия, а также глаголов, особенно глаголов СВ в прошедшем времени. Примером может служить краткий пересказ сюжета фильма или книги.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80553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Функционально-смысловые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типы речи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0135"/>
            <a:ext cx="7992888" cy="3675169"/>
          </a:xfrm>
        </p:spPr>
        <p:txBody>
          <a:bodyPr>
            <a:noAutofit/>
          </a:bodyPr>
          <a:lstStyle/>
          <a:p>
            <a:pPr lvl="0" algn="just">
              <a:buClr>
                <a:srgbClr val="AB946B"/>
              </a:buClr>
            </a:pPr>
            <a:r>
              <a:rPr lang="ru-RU" sz="2000" b="1" dirty="0">
                <a:solidFill>
                  <a:srgbClr val="C04F32"/>
                </a:solidFill>
              </a:rPr>
              <a:t>Рассуждение 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это тип текста, представляющий размышление, объяснение, доказательство точки зрения говорящего. Для рассуждения характерны следующие компоненты содержания: тезис, аргументация, вывод. Рассуждения содержат вводные слова, передающие связь и последовательность мыслей, такие как: во-первых, во-вторых, с одной стороны, с другой стороны, итак, значит, следовательно, и другие подобные. Рассуждение используется для изложения и обоснования точки зрения, особенно при выражении отношения к чему-либо. Представьте себе, что вы столкнулись с проблемой. Обдумывание ситуации, анализ всех за и против, принятие решения и будут выражены в форме рассуждения.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96890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ПРОВЕРОЧНЫЙ ТЕСТ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19205"/>
            <a:ext cx="8208911" cy="409011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5600" dirty="0">
                <a:latin typeface="Arial Black" panose="020B0A04020102020204" pitchFamily="34" charset="0"/>
              </a:rPr>
              <a:t>1. Выберите, какой тип речи представлен в предложениях: </a:t>
            </a:r>
            <a:r>
              <a:rPr lang="ru-RU" sz="56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Зоологический сад пробуждается. Сперва открыл глаза лев.</a:t>
            </a:r>
          </a:p>
          <a:p>
            <a:pPr marL="0" indent="0" algn="just">
              <a:buNone/>
            </a:pPr>
            <a:r>
              <a:rPr lang="ru-RU" sz="5600" i="1" u="sng" dirty="0" smtClean="0">
                <a:latin typeface="Arial Black" panose="020B0A04020102020204" pitchFamily="34" charset="0"/>
              </a:rPr>
              <a:t> 1</a:t>
            </a:r>
            <a:r>
              <a:rPr lang="ru-RU" sz="5600" i="1" u="sng" dirty="0">
                <a:latin typeface="Arial Black" panose="020B0A04020102020204" pitchFamily="34" charset="0"/>
              </a:rPr>
              <a:t>.	повествование; +</a:t>
            </a:r>
          </a:p>
          <a:p>
            <a:pPr marL="0" indent="0" algn="just">
              <a:buNone/>
            </a:pPr>
            <a:r>
              <a:rPr lang="ru-RU" sz="5600" dirty="0" smtClean="0">
                <a:latin typeface="Arial Black" panose="020B0A04020102020204" pitchFamily="34" charset="0"/>
              </a:rPr>
              <a:t> 2</a:t>
            </a:r>
            <a:r>
              <a:rPr lang="ru-RU" sz="5600" dirty="0">
                <a:latin typeface="Arial Black" panose="020B0A04020102020204" pitchFamily="34" charset="0"/>
              </a:rPr>
              <a:t>.	описание;</a:t>
            </a:r>
          </a:p>
          <a:p>
            <a:pPr marL="0" indent="0" algn="just">
              <a:buNone/>
            </a:pPr>
            <a:r>
              <a:rPr lang="ru-RU" sz="5600" dirty="0" smtClean="0">
                <a:latin typeface="Arial Black" panose="020B0A04020102020204" pitchFamily="34" charset="0"/>
              </a:rPr>
              <a:t> 3.   рассуждение</a:t>
            </a:r>
            <a:r>
              <a:rPr lang="ru-RU" sz="5600" dirty="0">
                <a:latin typeface="Arial Black" panose="020B0A04020102020204" pitchFamily="34" charset="0"/>
              </a:rPr>
              <a:t>. </a:t>
            </a:r>
            <a:endParaRPr lang="ru-RU" sz="5600" dirty="0" smtClean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Arial Black" panose="020B0A04020102020204" pitchFamily="34" charset="0"/>
              </a:rPr>
              <a:t>2</a:t>
            </a:r>
            <a:r>
              <a:rPr lang="ru-RU" sz="5600" dirty="0">
                <a:latin typeface="Arial Black" panose="020B0A04020102020204" pitchFamily="34" charset="0"/>
              </a:rPr>
              <a:t>. Определите, какой тип речи представлен в предложении: </a:t>
            </a:r>
            <a:r>
              <a:rPr lang="ru-RU" sz="56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Лев потряс головой и выгнул спину, как огромный рыжий кот. После этого потянулся и стал точить когти.</a:t>
            </a:r>
          </a:p>
          <a:p>
            <a:pPr marL="0" indent="0">
              <a:buNone/>
            </a:pPr>
            <a:r>
              <a:rPr lang="ru-RU" sz="5600" dirty="0" smtClean="0">
                <a:latin typeface="Arial Black" panose="020B0A04020102020204" pitchFamily="34" charset="0"/>
              </a:rPr>
              <a:t> 1</a:t>
            </a:r>
            <a:r>
              <a:rPr lang="ru-RU" sz="5600" dirty="0">
                <a:latin typeface="Arial Black" panose="020B0A04020102020204" pitchFamily="34" charset="0"/>
              </a:rPr>
              <a:t>.	рассуждение;</a:t>
            </a:r>
          </a:p>
          <a:p>
            <a:pPr marL="0" indent="0">
              <a:buNone/>
            </a:pPr>
            <a:r>
              <a:rPr lang="ru-RU" sz="5600" dirty="0" smtClean="0">
                <a:latin typeface="Arial Black" panose="020B0A04020102020204" pitchFamily="34" charset="0"/>
              </a:rPr>
              <a:t> 2</a:t>
            </a:r>
            <a:r>
              <a:rPr lang="ru-RU" sz="5600" dirty="0">
                <a:latin typeface="Arial Black" panose="020B0A04020102020204" pitchFamily="34" charset="0"/>
              </a:rPr>
              <a:t>.	повествование; +</a:t>
            </a:r>
          </a:p>
          <a:p>
            <a:pPr marL="0" indent="0">
              <a:buNone/>
            </a:pPr>
            <a:r>
              <a:rPr lang="ru-RU" sz="5600" dirty="0" smtClean="0">
                <a:latin typeface="Arial Black" panose="020B0A04020102020204" pitchFamily="34" charset="0"/>
              </a:rPr>
              <a:t> 3.  описание.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1942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6" name="Рисунок 5" descr="https://avatars.dzeninfra.ru/get-zen_doc/271828/pub_670149bc303c8129ca0947f3_670149f08681e76b48299bcf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20080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73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9053" y="1052736"/>
            <a:ext cx="71449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</a:rPr>
              <a:t>Изобразительно-выразительные</a:t>
            </a:r>
            <a:r>
              <a:rPr lang="ru-RU" sz="3600" b="1" dirty="0" smtClean="0">
                <a:ln w="3175" cmpd="sng">
                  <a:noFill/>
                </a:ln>
                <a:solidFill>
                  <a:schemeClr val="accent2"/>
                </a:solidFill>
                <a:ea typeface="+mj-ea"/>
                <a:cs typeface="+mj-cs"/>
              </a:rPr>
              <a:t> </a:t>
            </a:r>
          </a:p>
          <a:p>
            <a:pPr algn="ctr"/>
            <a:r>
              <a:rPr lang="ru-RU" sz="3600" b="1" dirty="0" smtClean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</a:rPr>
              <a:t>средства </a:t>
            </a:r>
            <a:r>
              <a:rPr lang="ru-RU" sz="3600" b="1" dirty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</a:rPr>
              <a:t>русского </a:t>
            </a:r>
            <a:r>
              <a:rPr lang="ru-RU" sz="3600" b="1" dirty="0" smtClean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</a:rPr>
              <a:t>языка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2780928"/>
            <a:ext cx="3456384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latin typeface="Georgia" panose="02040502050405020303" pitchFamily="18" charset="0"/>
              </a:rPr>
              <a:t>Фонетические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latin typeface="Georgia" panose="02040502050405020303" pitchFamily="18" charset="0"/>
              </a:rPr>
              <a:t>средства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932040" y="2780928"/>
            <a:ext cx="3528392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latin typeface="Georgia" panose="02040502050405020303" pitchFamily="18" charset="0"/>
              </a:rPr>
              <a:t>Лексические средства и тропы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latin typeface="Georgia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55776" y="4653136"/>
            <a:ext cx="3888432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latin typeface="Georgia" panose="02040502050405020303" pitchFamily="18" charset="0"/>
              </a:rPr>
              <a:t>Синтаксические средства и фигуры речи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Изобразительно-выразительные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средства языка</a:t>
            </a:r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2000" dirty="0"/>
          </a:p>
          <a:p>
            <a:r>
              <a:rPr lang="ru-RU" sz="2000" b="1" u="sng" dirty="0"/>
              <a:t>Фонетические (звуковые) средства </a:t>
            </a:r>
            <a:r>
              <a:rPr lang="ru-RU" sz="2000" dirty="0"/>
              <a:t>– </a:t>
            </a:r>
            <a:r>
              <a:rPr lang="ru-RU" sz="2000" b="1" dirty="0"/>
              <a:t>это средства языка, звучание которых позволяет вызвать определенные ассоциации — звуковые, зрительные и т. д. — создать тем самым сильный, запоминающийся образ и более полно передать смысл высказывания: </a:t>
            </a:r>
            <a:r>
              <a:rPr lang="ru-RU" sz="2000" b="1" dirty="0">
                <a:solidFill>
                  <a:srgbClr val="C00000"/>
                </a:solidFill>
              </a:rPr>
              <a:t>ассонанс, </a:t>
            </a:r>
            <a:r>
              <a:rPr lang="ru-RU" sz="2000" b="1" dirty="0" smtClean="0">
                <a:solidFill>
                  <a:srgbClr val="C00000"/>
                </a:solidFill>
              </a:rPr>
              <a:t>аллитерация.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u="sng" dirty="0" smtClean="0"/>
              <a:t>Тропы </a:t>
            </a:r>
            <a:r>
              <a:rPr lang="ru-RU" sz="2000" b="1" dirty="0"/>
              <a:t>– это слова или выражения, употребленные в переносном смысле (</a:t>
            </a:r>
            <a:r>
              <a:rPr lang="ru-RU" sz="2000" b="1" dirty="0">
                <a:solidFill>
                  <a:srgbClr val="C00000"/>
                </a:solidFill>
              </a:rPr>
              <a:t>эпитет, метафора и др</a:t>
            </a:r>
            <a:r>
              <a:rPr lang="ru-RU" sz="2000" b="1" dirty="0"/>
              <a:t>.).</a:t>
            </a:r>
          </a:p>
          <a:p>
            <a:r>
              <a:rPr lang="ru-RU" sz="2000" b="1" dirty="0"/>
              <a:t>Синтаксические средства связаны со знаками препинания, их выделяют запятыми, тире, ставится знак вопроса или восклицания и т.д. </a:t>
            </a:r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градация, риторические обращения, риторические вопросы, восклицания </a:t>
            </a:r>
            <a:r>
              <a:rPr lang="ru-RU" sz="2000" b="1" dirty="0">
                <a:solidFill>
                  <a:srgbClr val="C00000"/>
                </a:solidFill>
              </a:rPr>
              <a:t>и т.д</a:t>
            </a:r>
            <a:r>
              <a:rPr lang="ru-RU" sz="2000" b="1" dirty="0"/>
              <a:t>.) </a:t>
            </a:r>
          </a:p>
          <a:p>
            <a:r>
              <a:rPr lang="ru-RU" sz="2000" b="1" u="sng" dirty="0"/>
              <a:t>Фигуры речи (приёмы) </a:t>
            </a:r>
            <a:r>
              <a:rPr lang="ru-RU" sz="2000" b="1" dirty="0"/>
              <a:t>-  обороты речи, применяемые для усиления экспрессивности (выразительности) высказывания (</a:t>
            </a:r>
            <a:r>
              <a:rPr lang="ru-RU" sz="2000" b="1" dirty="0">
                <a:solidFill>
                  <a:srgbClr val="C00000"/>
                </a:solidFill>
              </a:rPr>
              <a:t>анафора, </a:t>
            </a:r>
            <a:r>
              <a:rPr lang="ru-RU" sz="2000" b="1" dirty="0" smtClean="0">
                <a:solidFill>
                  <a:srgbClr val="C00000"/>
                </a:solidFill>
              </a:rPr>
              <a:t>антитеза, эпифора </a:t>
            </a:r>
            <a:r>
              <a:rPr lang="ru-RU" sz="2000" b="1" dirty="0">
                <a:solidFill>
                  <a:srgbClr val="C00000"/>
                </a:solidFill>
              </a:rPr>
              <a:t>и др</a:t>
            </a:r>
            <a:r>
              <a:rPr lang="ru-RU" sz="2000" b="1" dirty="0"/>
              <a:t>.)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87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12046"/>
            <a:ext cx="6798734" cy="13038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Средства выразительности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844823"/>
            <a:ext cx="5976664" cy="187220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Фонетические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(согласные и гласные буквы в тесте подчёркнуты)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3933056"/>
            <a:ext cx="303468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latin typeface="Georgia" panose="02040502050405020303" pitchFamily="18" charset="0"/>
              </a:rPr>
              <a:t>А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лл</a:t>
            </a:r>
            <a:r>
              <a:rPr lang="ru-RU" b="1" dirty="0">
                <a:latin typeface="Georgia" panose="02040502050405020303" pitchFamily="18" charset="0"/>
              </a:rPr>
              <a:t>и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т</a:t>
            </a:r>
            <a:r>
              <a:rPr lang="ru-RU" b="1" dirty="0">
                <a:latin typeface="Georgia" panose="02040502050405020303" pitchFamily="18" charset="0"/>
              </a:rPr>
              <a:t>е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р</a:t>
            </a:r>
            <a:r>
              <a:rPr lang="ru-RU" b="1" dirty="0">
                <a:latin typeface="Georgia" panose="02040502050405020303" pitchFamily="18" charset="0"/>
              </a:rPr>
              <a:t>а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ц</a:t>
            </a:r>
            <a:r>
              <a:rPr lang="ru-RU" b="1" dirty="0">
                <a:latin typeface="Georgia" panose="02040502050405020303" pitchFamily="18" charset="0"/>
              </a:rPr>
              <a:t>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64088" y="3933056"/>
            <a:ext cx="3034680" cy="648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А</a:t>
            </a:r>
            <a:r>
              <a:rPr lang="ru-RU" b="1" dirty="0">
                <a:latin typeface="Georgia" panose="02040502050405020303" pitchFamily="18" charset="0"/>
              </a:rPr>
              <a:t>сс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о</a:t>
            </a:r>
            <a:r>
              <a:rPr lang="ru-RU" b="1" dirty="0">
                <a:latin typeface="Georgia" panose="02040502050405020303" pitchFamily="18" charset="0"/>
              </a:rPr>
              <a:t>н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а</a:t>
            </a:r>
            <a:r>
              <a:rPr lang="ru-RU" b="1" dirty="0">
                <a:latin typeface="Georgia" panose="02040502050405020303" pitchFamily="18" charset="0"/>
              </a:rPr>
              <a:t>нс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725144"/>
            <a:ext cx="206672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Аллитерация</a:t>
            </a:r>
            <a:r>
              <a:rPr lang="ru-RU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Georgia" panose="02040502050405020303" pitchFamily="18" charset="0"/>
              </a:rPr>
              <a:t>- повторение одинаковых или однородных 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согласных</a:t>
            </a:r>
            <a:r>
              <a:rPr lang="ru-RU" sz="2800" dirty="0">
                <a:solidFill>
                  <a:prstClr val="black"/>
                </a:solidFill>
                <a:latin typeface="Georgia" panose="02040502050405020303" pitchFamily="18" charset="0"/>
              </a:rPr>
              <a:t> в стихотворении, придающее ему особую звуковую </a:t>
            </a:r>
            <a:r>
              <a:rPr lang="ru-RU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выразительность. </a:t>
            </a:r>
            <a:endParaRPr lang="ru-RU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51260"/>
            <a:ext cx="617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  <a:latin typeface="+mj-lt"/>
              </a:rPr>
              <a:t>Когда весенний пе</a:t>
            </a:r>
            <a:r>
              <a:rPr lang="ru-RU" sz="3200" b="1" u="sng" dirty="0">
                <a:solidFill>
                  <a:srgbClr val="C00000"/>
                </a:solidFill>
                <a:latin typeface="+mj-lt"/>
              </a:rPr>
              <a:t>рв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ый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u="sng" dirty="0">
                <a:solidFill>
                  <a:srgbClr val="C00000"/>
                </a:solidFill>
                <a:latin typeface="+mj-lt"/>
              </a:rPr>
              <a:t>гр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ом,</a:t>
            </a:r>
          </a:p>
          <a:p>
            <a:r>
              <a:rPr lang="ru-RU" sz="3200" b="1" dirty="0">
                <a:solidFill>
                  <a:srgbClr val="002060"/>
                </a:solidFill>
                <a:latin typeface="+mj-lt"/>
              </a:rPr>
              <a:t>Как бы </a:t>
            </a:r>
            <a:r>
              <a:rPr lang="ru-RU" sz="3200" b="1" u="sng" dirty="0" err="1">
                <a:solidFill>
                  <a:srgbClr val="C00000"/>
                </a:solidFill>
                <a:latin typeface="+mj-lt"/>
              </a:rPr>
              <a:t>р</a:t>
            </a:r>
            <a:r>
              <a:rPr lang="ru-RU" sz="3200" b="1" dirty="0" err="1">
                <a:solidFill>
                  <a:srgbClr val="002060"/>
                </a:solidFill>
                <a:latin typeface="+mj-lt"/>
              </a:rPr>
              <a:t>езвяся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 и и</a:t>
            </a:r>
            <a:r>
              <a:rPr lang="ru-RU" sz="3200" b="1" u="sng" dirty="0">
                <a:solidFill>
                  <a:srgbClr val="C00000"/>
                </a:solidFill>
                <a:latin typeface="+mj-lt"/>
              </a:rPr>
              <a:t>гр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ая</a:t>
            </a:r>
            <a:r>
              <a:rPr lang="ru-RU" sz="3200" b="1" dirty="0">
                <a:latin typeface="+mj-lt"/>
              </a:rPr>
              <a:t>,</a:t>
            </a:r>
          </a:p>
          <a:p>
            <a:r>
              <a:rPr lang="ru-RU" sz="3200" b="1" u="sng" dirty="0">
                <a:solidFill>
                  <a:srgbClr val="C00000"/>
                </a:solidFill>
                <a:latin typeface="+mj-lt"/>
              </a:rPr>
              <a:t>Гр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охочет в небе </a:t>
            </a:r>
            <a:r>
              <a:rPr lang="ru-RU" sz="3200" b="1" u="sng" dirty="0" smtClean="0">
                <a:solidFill>
                  <a:srgbClr val="C00000"/>
                </a:solidFill>
                <a:latin typeface="+mj-lt"/>
              </a:rPr>
              <a:t>г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олубом.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869160"/>
            <a:ext cx="7689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ru-RU" sz="3200" b="1" u="sng" dirty="0">
                <a:solidFill>
                  <a:srgbClr val="C00000"/>
                </a:solidFill>
              </a:rPr>
              <a:t>С</a:t>
            </a:r>
            <a:r>
              <a:rPr lang="ru-RU" sz="3200" b="1" dirty="0">
                <a:solidFill>
                  <a:srgbClr val="002060"/>
                </a:solidFill>
              </a:rPr>
              <a:t>вищет ветер, </a:t>
            </a:r>
            <a:r>
              <a:rPr lang="ru-RU" sz="3200" b="1" u="sng" dirty="0">
                <a:solidFill>
                  <a:srgbClr val="C00000"/>
                </a:solidFill>
              </a:rPr>
              <a:t>с</a:t>
            </a:r>
            <a:r>
              <a:rPr lang="ru-RU" sz="3200" b="1" dirty="0">
                <a:solidFill>
                  <a:srgbClr val="002060"/>
                </a:solidFill>
              </a:rPr>
              <a:t>еребряный ветер                               В </a:t>
            </a:r>
            <a:r>
              <a:rPr lang="ru-RU" sz="3200" b="1" u="sng" dirty="0">
                <a:solidFill>
                  <a:srgbClr val="C00000"/>
                </a:solidFill>
              </a:rPr>
              <a:t>ш</a:t>
            </a:r>
            <a:r>
              <a:rPr lang="ru-RU" sz="3200" b="1" dirty="0">
                <a:solidFill>
                  <a:srgbClr val="002060"/>
                </a:solidFill>
              </a:rPr>
              <a:t>ёлковом </a:t>
            </a:r>
            <a:r>
              <a:rPr lang="ru-RU" sz="3200" b="1" u="sng" dirty="0">
                <a:solidFill>
                  <a:srgbClr val="C00000"/>
                </a:solidFill>
              </a:rPr>
              <a:t>ш</a:t>
            </a:r>
            <a:r>
              <a:rPr lang="ru-RU" sz="3200" b="1" dirty="0">
                <a:solidFill>
                  <a:srgbClr val="002060"/>
                </a:solidFill>
              </a:rPr>
              <a:t>елесте </a:t>
            </a:r>
            <a:r>
              <a:rPr lang="ru-RU" sz="3200" b="1" u="sng" dirty="0">
                <a:solidFill>
                  <a:srgbClr val="C00000"/>
                </a:solidFill>
              </a:rPr>
              <a:t>с</a:t>
            </a:r>
            <a:r>
              <a:rPr lang="ru-RU" sz="3200" b="1" dirty="0">
                <a:solidFill>
                  <a:srgbClr val="002060"/>
                </a:solidFill>
              </a:rPr>
              <a:t>не</a:t>
            </a:r>
            <a:r>
              <a:rPr lang="ru-RU" sz="3200" b="1" u="sng" dirty="0">
                <a:solidFill>
                  <a:srgbClr val="C00000"/>
                </a:solidFill>
              </a:rPr>
              <a:t>ж</a:t>
            </a:r>
            <a:r>
              <a:rPr lang="ru-RU" sz="3200" b="1" dirty="0">
                <a:solidFill>
                  <a:srgbClr val="002060"/>
                </a:solidFill>
              </a:rPr>
              <a:t>ного </a:t>
            </a:r>
            <a:r>
              <a:rPr lang="ru-RU" sz="3200" b="1" u="sng" dirty="0">
                <a:solidFill>
                  <a:srgbClr val="C00000"/>
                </a:solidFill>
              </a:rPr>
              <a:t>ш</a:t>
            </a:r>
            <a:r>
              <a:rPr lang="ru-RU" sz="3200" b="1" dirty="0">
                <a:solidFill>
                  <a:srgbClr val="002060"/>
                </a:solidFill>
              </a:rPr>
              <a:t>ума.</a:t>
            </a:r>
          </a:p>
        </p:txBody>
      </p:sp>
    </p:spTree>
    <p:extLst>
      <p:ext uri="{BB962C8B-B14F-4D97-AF65-F5344CB8AC3E}">
        <p14:creationId xmlns:p14="http://schemas.microsoft.com/office/powerpoint/2010/main" val="25587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3171</TotalTime>
  <Words>2121</Words>
  <Application>Microsoft Office PowerPoint</Application>
  <PresentationFormat>Экран (4:3)</PresentationFormat>
  <Paragraphs>268</Paragraphs>
  <Slides>56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Натуральные материалы</vt:lpstr>
      <vt:lpstr>   Подготовка к ЕГЭ. Задание 22.  Основные изобразительно-выразительные средства  русского языка.                                         Подготовила Синичкина Е.В.,                                                                                                              учитель русского языка и литературы                                                                                                                                ГБОУ СОШ с.Герасимовка </vt:lpstr>
      <vt:lpstr>Проверяемые элементы –  23 средства </vt:lpstr>
      <vt:lpstr>Презентация PowerPoint</vt:lpstr>
      <vt:lpstr>Презентация PowerPoint</vt:lpstr>
      <vt:lpstr>Что стало </vt:lpstr>
      <vt:lpstr>Презентация PowerPoint</vt:lpstr>
      <vt:lpstr>Презентация PowerPoint</vt:lpstr>
      <vt:lpstr>Средства выразительности</vt:lpstr>
      <vt:lpstr>Презентация PowerPoint</vt:lpstr>
      <vt:lpstr>Презентация PowerPoint</vt:lpstr>
      <vt:lpstr>Презентация PowerPoint</vt:lpstr>
      <vt:lpstr>Средства выразительности</vt:lpstr>
      <vt:lpstr>Презентация PowerPoint</vt:lpstr>
      <vt:lpstr>Гипербола – преувеличение размеров или свойств предмета, человека, явления.</vt:lpstr>
      <vt:lpstr>Литота – троп, основанный на преуменьшении размеров, свойств предмета, человека или нарочитого смягчения. </vt:lpstr>
      <vt:lpstr>  Сравнение - троп, в котором происходит уподобление одного предмета, явления другому по какому-либо  признаку.</vt:lpstr>
      <vt:lpstr>Способы выражения сравнения</vt:lpstr>
      <vt:lpstr>Способы выражения сравнения</vt:lpstr>
      <vt:lpstr>  Метафора- перенесение свойств одного предмета или явления на другой на основании общих признаков.</vt:lpstr>
      <vt:lpstr>Презентация PowerPoint</vt:lpstr>
      <vt:lpstr>Развёрнутая метафора- распространение метафорического образа на несколько фраз.</vt:lpstr>
      <vt:lpstr>Олицетворение – наделение неодушевлённых предметов признаками и свойствами человека.</vt:lpstr>
      <vt:lpstr>Презентация PowerPoint</vt:lpstr>
      <vt:lpstr>Метонимия – троп, состоящий в употреблении одного слова, выражения вместо другого на основе близости, смежности понятий.</vt:lpstr>
      <vt:lpstr>Виды метонимии</vt:lpstr>
      <vt:lpstr>Презентация PowerPoint</vt:lpstr>
      <vt:lpstr> Эпитет - эмоционально-красочное определение, несущее особую эмоциональную и смысловую нагрузку. </vt:lpstr>
      <vt:lpstr>Презентация PowerPoint</vt:lpstr>
      <vt:lpstr>Средства выразительности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ЕГЭ. Задание 24.  Информативность текста. Виды информации в тексте.    Теория. Практика.</vt:lpstr>
      <vt:lpstr>ЗАДАНИЕ 24 ПРОВЕРЯЕТ</vt:lpstr>
      <vt:lpstr>Презентация PowerPoint</vt:lpstr>
      <vt:lpstr> 24. Какие из перечисленных утверждений являются верными? Укажите номера ответов. </vt:lpstr>
      <vt:lpstr>Презентация PowerPoint</vt:lpstr>
      <vt:lpstr>24. Какие из перечисленных утверждений являются ошибочными? Укажите номера ответов.</vt:lpstr>
      <vt:lpstr>АЛГОРИТМ ВЫПОЛНЕНИЯ</vt:lpstr>
      <vt:lpstr>АЛГОРИТМ ВЫПОЛНЕНИЯ</vt:lpstr>
      <vt:lpstr>Функционально-смысловые  типы речи</vt:lpstr>
      <vt:lpstr>Функционально-смысловые  типы речи</vt:lpstr>
      <vt:lpstr>Функционально-смысловые  типы речи</vt:lpstr>
      <vt:lpstr>ПРОВЕРОЧНЫЙ ТЕСТ </vt:lpstr>
      <vt:lpstr>СПАСИБО ЗА ВНИМАНИЕ!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выразительности на ЕГЭ                      (задание 26).</dc:title>
  <dc:creator>DNA7 X86</dc:creator>
  <cp:lastModifiedBy>Ученик 6</cp:lastModifiedBy>
  <cp:revision>254</cp:revision>
  <dcterms:created xsi:type="dcterms:W3CDTF">2019-03-10T07:59:09Z</dcterms:created>
  <dcterms:modified xsi:type="dcterms:W3CDTF">2024-10-23T20:14:54Z</dcterms:modified>
</cp:coreProperties>
</file>