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3"/>
    <p:sldId id="308" r:id="rId4"/>
    <p:sldId id="287" r:id="rId5"/>
    <p:sldId id="288" r:id="rId6"/>
    <p:sldId id="290" r:id="rId7"/>
    <p:sldId id="291" r:id="rId8"/>
    <p:sldId id="292" r:id="rId9"/>
    <p:sldId id="294" r:id="rId10"/>
    <p:sldId id="295" r:id="rId11"/>
    <p:sldId id="277" r:id="rId12"/>
    <p:sldId id="297" r:id="rId13"/>
    <p:sldId id="298" r:id="rId14"/>
    <p:sldId id="299" r:id="rId15"/>
    <p:sldId id="300" r:id="rId16"/>
    <p:sldId id="301" r:id="rId17"/>
    <p:sldId id="303" r:id="rId18"/>
    <p:sldId id="304" r:id="rId19"/>
    <p:sldId id="305" r:id="rId2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7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78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350" y="635"/>
            <a:ext cx="12058650" cy="6953250"/>
          </a:xfrm>
        </p:spPr>
        <p:txBody>
          <a:bodyPr>
            <a:normAutofit/>
          </a:bodyPr>
          <a:p>
            <a:r>
              <a:rPr lang="ru-RU" altLang="en-US" b="1" i="1"/>
              <a:t>Осуществление дифференцированного подхода к учащимся начальной школы</a:t>
            </a:r>
            <a:endParaRPr lang="ru-RU" altLang="en-US" b="1" i="1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/>
          </a:bodyPr>
          <a:p>
            <a:r>
              <a:rPr lang="en-US" altLang="en-US" sz="3200" b="1" i="1">
                <a:ea typeface="+mn-ea"/>
                <a:cs typeface="Calibri Light" panose="020F0302020204030204" pitchFamily="34" charset="0"/>
                <a:sym typeface="+mn-ea"/>
              </a:rPr>
              <a:t>Литература</a:t>
            </a:r>
            <a:endParaRPr lang="en-US" altLang="en-US" sz="3200" b="1" i="1"/>
          </a:p>
          <a:p>
            <a:endParaRPr lang="en-US" altLang="en-US" sz="3200" b="1" i="1"/>
          </a:p>
          <a:p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1.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Безруких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.,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Ефимова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П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Знаете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ли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вы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своего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ученика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? [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Безруких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П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Ефимова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.: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Просвещение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, 1991. - 1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endParaRPr lang="en-US" altLang="ru-RU" sz="2000" i="1"/>
          </a:p>
          <a:p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2.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Блейзер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Г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Д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обучения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—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условие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гуманизации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демократизации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образования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[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Г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Д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Блейзер 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//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 Вечерняя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средняя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школа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-1991. 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5. 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endParaRPr lang="en-US" altLang="ru-RU" sz="2000" i="1"/>
          </a:p>
          <a:p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3.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Блинков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Ц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.,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Лови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.,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Стратовая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О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обучения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[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Ц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Блинков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Лови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О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Стратовая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//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Завуч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-1998.-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4.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26-32.</a:t>
            </a:r>
            <a:endParaRPr lang="en-US" altLang="ru-RU" sz="2000" i="1"/>
          </a:p>
          <a:p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4.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Борисова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Дифференцированный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подход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при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выполнении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домашних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заданий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малокомплектной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школе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[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Борисова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//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Начальная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школа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– 2004. 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7. 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30-34.</a:t>
            </a:r>
            <a:endParaRPr lang="en-US" altLang="ru-RU" sz="2000" i="1"/>
          </a:p>
          <a:p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5.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Титова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Дифференцированный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подход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к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учащимся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уроках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природоведения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[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Титова 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//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Начальная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школа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.- 2000.-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5. 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27-29.</a:t>
            </a:r>
            <a:endParaRPr lang="en-US" altLang="ru-RU" sz="2000" i="1"/>
          </a:p>
          <a:p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6.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Яковлева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Организация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дифференцированного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подхода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процессе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усвоения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знаний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младшими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школьниками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[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Яковлева 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//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 Начальная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школа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.- 2004.-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 5. - </a:t>
            </a:r>
            <a:r>
              <a:rPr lang="en-US" altLang="en-US" sz="2000" i="1">
                <a:ea typeface="+mn-ea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ea typeface="+mn-ea"/>
                <a:cs typeface="Calibri Light" panose="020F0302020204030204" pitchFamily="34" charset="0"/>
                <a:sym typeface="+mn-ea"/>
              </a:rPr>
              <a:t>. 38-42</a:t>
            </a:r>
            <a:endParaRPr lang="ru-RU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0" y="635"/>
            <a:ext cx="11163300" cy="6176645"/>
          </a:xfrm>
        </p:spPr>
        <p:txBody>
          <a:bodyPr/>
          <a:p>
            <a:r>
              <a:rPr lang="en-US" altLang="en-US" sz="4400" b="1" i="1"/>
              <a:t>По</a:t>
            </a:r>
            <a:r>
              <a:rPr lang="en-US" altLang="ru-RU" sz="4400" b="1" i="1"/>
              <a:t> </a:t>
            </a:r>
            <a:r>
              <a:rPr lang="en-US" altLang="en-US" sz="4400" b="1" i="1"/>
              <a:t>степени</a:t>
            </a:r>
            <a:r>
              <a:rPr lang="en-US" altLang="ru-RU" sz="4400" b="1" i="1"/>
              <a:t> </a:t>
            </a:r>
            <a:r>
              <a:rPr lang="en-US" altLang="en-US" sz="4400" b="1" i="1"/>
              <a:t>сложности</a:t>
            </a:r>
            <a:endParaRPr lang="en-US" altLang="en-US" sz="4400" b="1" i="1"/>
          </a:p>
        </p:txBody>
      </p:sp>
      <p:graphicFrame>
        <p:nvGraphicFramePr>
          <p:cNvPr id="4" name="Таблица 3"/>
          <p:cNvGraphicFramePr/>
          <p:nvPr>
            <p:custDataLst>
              <p:tags r:id="rId1"/>
            </p:custDataLst>
          </p:nvPr>
        </p:nvGraphicFramePr>
        <p:xfrm>
          <a:off x="193675" y="723900"/>
          <a:ext cx="11658600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8610"/>
                <a:gridCol w="10079990"/>
              </a:tblGrid>
              <a:tr h="1889760">
                <a:tc>
                  <a:txBody>
                    <a:bodyPr/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1 группа</a:t>
                      </a:r>
                      <a:endParaRPr lang="en-US" altLang="zh-CN" sz="2000" b="1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Выбери проверочные слова из предложенных слов. Запиши слова с проверочным словом, вставляя пропущенные буквы.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В_лна, в_да, д_мишко, л_сной, с_сновый.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Волнистый, волноваться, волны, водичка, водный, водяной, домишко, дом, домовой, лесок, лес, лесник, сосны, сосенки.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38400">
                <a:tc>
                  <a:txBody>
                    <a:bodyPr/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2 группа</a:t>
                      </a:r>
                      <a:endParaRPr lang="en-US" altLang="zh-CN" sz="2000" b="1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Вставь пропущенные буквы, используя алгоритм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1.Прочитай слово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2.Поставь ударение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3. Выдели корень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4.Подбери проверочное слово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5.Напиши слово, вставив букву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6.Подчеркни орфограмму.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Х_дить, сл_ды, в_лна, б_гун, в_да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89760">
                <a:tc>
                  <a:txBody>
                    <a:bodyPr/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3 группа</a:t>
                      </a:r>
                      <a:endParaRPr lang="en-US" altLang="zh-CN" sz="2000" b="1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Вставь пропущенные буквы и подбери проверочные слова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прол_тать – гр_зовой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д_ждливый – тр_винка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в_сенний – стр_ла</a:t>
                      </a:r>
                      <a:endParaRPr lang="en-US" altLang="zh-CN" sz="2000" b="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28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ru-RU" altLang="en-US" sz="2800" b="1" i="1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степени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помощ</a:t>
            </a:r>
            <a:r>
              <a:rPr lang="ru-RU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endParaRPr lang="ru-RU" altLang="en-US" sz="2800" b="1" i="1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ru-RU" altLang="en-US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</a:t>
            </a:r>
            <a:r>
              <a:rPr lang="en-US" altLang="en-US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Карточки</a:t>
            </a:r>
            <a:r>
              <a:rPr lang="en-US" altLang="ru-RU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</a:t>
            </a:r>
            <a:r>
              <a:rPr lang="en-US" altLang="en-US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помощницы</a:t>
            </a:r>
            <a:endParaRPr lang="en-US" altLang="en-US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800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Задача</a:t>
            </a:r>
            <a:r>
              <a:rPr lang="en-US" altLang="ru-RU" sz="2800" i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магазине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одной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полке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лежало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8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буханок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хлеба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другой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9.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Из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них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10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буханок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продали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Сколько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буханок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хлеба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осталось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?</a:t>
            </a:r>
            <a:endParaRPr lang="en-US" altLang="ru-RU" i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/>
          </a:p>
        </p:txBody>
      </p:sp>
      <p:graphicFrame>
        <p:nvGraphicFramePr>
          <p:cNvPr id="5" name="Таблица 4"/>
          <p:cNvGraphicFramePr/>
          <p:nvPr/>
        </p:nvGraphicFramePr>
        <p:xfrm>
          <a:off x="217170" y="2441575"/>
          <a:ext cx="11683365" cy="4117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4455"/>
                <a:gridCol w="3894455"/>
                <a:gridCol w="3894455"/>
              </a:tblGrid>
              <a:tr h="65722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800">
                          <a:solidFill>
                            <a:schemeClr val="tx1"/>
                          </a:solidFill>
                        </a:rPr>
                        <a:t>Карточка</a:t>
                      </a:r>
                      <a:r>
                        <a:rPr lang="en-US" altLang="ru-RU" sz="280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US" altLang="ru-RU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800">
                          <a:solidFill>
                            <a:schemeClr val="tx1"/>
                          </a:solidFill>
                        </a:rPr>
                        <a:t>Карточка</a:t>
                      </a:r>
                      <a:r>
                        <a:rPr lang="ru-RU" altLang="en-US" sz="280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altLang="en-US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800">
                          <a:solidFill>
                            <a:schemeClr val="tx1"/>
                          </a:solidFill>
                        </a:rPr>
                        <a:t>Карточка</a:t>
                      </a:r>
                      <a:r>
                        <a:rPr lang="en-US" altLang="ru-RU" sz="28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altLang="en-US" sz="280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altLang="en-US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4607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800" b="1" i="1"/>
                        <a:t>Составь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краткую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запись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и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реши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задачу</a:t>
                      </a:r>
                      <a:r>
                        <a:rPr lang="en-US" altLang="ru-RU" sz="2800" b="1" i="1"/>
                        <a:t>.</a:t>
                      </a:r>
                      <a:endParaRPr lang="en-US" altLang="ru-RU" sz="2800" b="1" i="1"/>
                    </a:p>
                    <a:p>
                      <a:pPr>
                        <a:buNone/>
                      </a:pPr>
                      <a:r>
                        <a:rPr lang="en-US" altLang="en-US" sz="2800"/>
                        <a:t>Было</a:t>
                      </a:r>
                      <a:r>
                        <a:rPr lang="en-US" altLang="ru-RU" sz="2800"/>
                        <a:t>-</a:t>
                      </a:r>
                      <a:endParaRPr lang="en-US" altLang="ru-RU" sz="2800"/>
                    </a:p>
                    <a:p>
                      <a:pPr>
                        <a:buNone/>
                      </a:pPr>
                      <a:r>
                        <a:rPr lang="en-US" altLang="en-US" sz="2800"/>
                        <a:t>Продали</a:t>
                      </a:r>
                      <a:r>
                        <a:rPr lang="en-US" altLang="ru-RU" sz="2800"/>
                        <a:t> –</a:t>
                      </a:r>
                      <a:endParaRPr lang="en-US" altLang="ru-RU" sz="2800"/>
                    </a:p>
                    <a:p>
                      <a:pPr>
                        <a:buNone/>
                      </a:pPr>
                      <a:r>
                        <a:rPr lang="en-US" altLang="en-US" sz="2800"/>
                        <a:t>Осталось</a:t>
                      </a:r>
                      <a:r>
                        <a:rPr lang="en-US" altLang="ru-RU" sz="2800"/>
                        <a:t> –</a:t>
                      </a:r>
                      <a:endParaRPr lang="en-US" altLang="ru-RU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800" b="1" i="1"/>
                        <a:t>Дополни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краткую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запись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и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реши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задачу</a:t>
                      </a:r>
                      <a:r>
                        <a:rPr lang="en-US" altLang="ru-RU" sz="2800" b="1" i="1"/>
                        <a:t>:</a:t>
                      </a:r>
                      <a:endParaRPr lang="en-US" altLang="ru-RU" sz="2800" b="1" i="1"/>
                    </a:p>
                    <a:p>
                      <a:pPr>
                        <a:buNone/>
                      </a:pPr>
                      <a:r>
                        <a:rPr lang="en-US" altLang="en-US" sz="2800"/>
                        <a:t>Было</a:t>
                      </a:r>
                      <a:r>
                        <a:rPr lang="en-US" altLang="ru-RU" sz="2800"/>
                        <a:t>- 8 </a:t>
                      </a:r>
                      <a:r>
                        <a:rPr lang="en-US" altLang="en-US" sz="2800"/>
                        <a:t>б</a:t>
                      </a:r>
                      <a:r>
                        <a:rPr lang="en-US" altLang="ru-RU" sz="2800"/>
                        <a:t>. </a:t>
                      </a:r>
                      <a:r>
                        <a:rPr lang="en-US" altLang="en-US" sz="2800"/>
                        <a:t>и</a:t>
                      </a:r>
                      <a:r>
                        <a:rPr lang="en-US" altLang="ru-RU" sz="2800"/>
                        <a:t> 9</a:t>
                      </a:r>
                      <a:r>
                        <a:rPr lang="en-US" altLang="en-US" sz="2800"/>
                        <a:t>б</a:t>
                      </a:r>
                      <a:r>
                        <a:rPr lang="en-US" altLang="ru-RU" sz="2800"/>
                        <a:t>.</a:t>
                      </a:r>
                      <a:endParaRPr lang="en-US" altLang="ru-RU" sz="2800"/>
                    </a:p>
                    <a:p>
                      <a:pPr>
                        <a:buNone/>
                      </a:pPr>
                      <a:r>
                        <a:rPr lang="en-US" altLang="en-US" sz="2800"/>
                        <a:t>Продали</a:t>
                      </a:r>
                      <a:r>
                        <a:rPr lang="en-US" altLang="ru-RU" sz="2800"/>
                        <a:t> –</a:t>
                      </a:r>
                      <a:endParaRPr lang="en-US" altLang="ru-RU" sz="2800"/>
                    </a:p>
                    <a:p>
                      <a:pPr>
                        <a:buNone/>
                      </a:pPr>
                      <a:r>
                        <a:rPr lang="en-US" altLang="en-US" sz="2800"/>
                        <a:t>Осталось</a:t>
                      </a:r>
                      <a:r>
                        <a:rPr lang="en-US" altLang="ru-RU" sz="2800"/>
                        <a:t> –</a:t>
                      </a:r>
                      <a:endParaRPr lang="en-US" altLang="ru-RU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800" b="1" i="1"/>
                        <a:t>Реши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задачу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с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помощью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краткой</a:t>
                      </a:r>
                      <a:r>
                        <a:rPr lang="en-US" altLang="ru-RU" sz="2800" b="1" i="1"/>
                        <a:t> </a:t>
                      </a:r>
                      <a:r>
                        <a:rPr lang="en-US" altLang="en-US" sz="2800" b="1" i="1"/>
                        <a:t>записи</a:t>
                      </a:r>
                      <a:r>
                        <a:rPr lang="en-US" altLang="ru-RU" sz="2800" b="1" i="1"/>
                        <a:t>:</a:t>
                      </a:r>
                      <a:endParaRPr lang="en-US" altLang="ru-RU" sz="2800" b="1" i="1"/>
                    </a:p>
                    <a:p>
                      <a:pPr>
                        <a:buNone/>
                      </a:pPr>
                      <a:r>
                        <a:rPr lang="en-US" altLang="en-US" sz="2800"/>
                        <a:t>Было</a:t>
                      </a:r>
                      <a:r>
                        <a:rPr lang="en-US" altLang="ru-RU" sz="2800"/>
                        <a:t>- 8 </a:t>
                      </a:r>
                      <a:r>
                        <a:rPr lang="en-US" altLang="en-US" sz="2800"/>
                        <a:t>б</a:t>
                      </a:r>
                      <a:r>
                        <a:rPr lang="en-US" altLang="ru-RU" sz="2800"/>
                        <a:t>. </a:t>
                      </a:r>
                      <a:r>
                        <a:rPr lang="en-US" altLang="en-US" sz="2800"/>
                        <a:t>и</a:t>
                      </a:r>
                      <a:r>
                        <a:rPr lang="en-US" altLang="ru-RU" sz="2800"/>
                        <a:t> 9 </a:t>
                      </a:r>
                      <a:r>
                        <a:rPr lang="en-US" altLang="en-US" sz="2800"/>
                        <a:t>б</a:t>
                      </a:r>
                      <a:r>
                        <a:rPr lang="en-US" altLang="ru-RU" sz="2800"/>
                        <a:t>.</a:t>
                      </a:r>
                      <a:endParaRPr lang="en-US" altLang="ru-RU" sz="2800"/>
                    </a:p>
                    <a:p>
                      <a:pPr>
                        <a:buNone/>
                      </a:pPr>
                      <a:r>
                        <a:rPr lang="en-US" altLang="en-US" sz="2800"/>
                        <a:t>Продали</a:t>
                      </a:r>
                      <a:r>
                        <a:rPr lang="en-US" altLang="ru-RU" sz="2800"/>
                        <a:t> – 10</a:t>
                      </a:r>
                      <a:r>
                        <a:rPr lang="en-US" altLang="en-US" sz="2800"/>
                        <a:t>б</a:t>
                      </a:r>
                      <a:r>
                        <a:rPr lang="en-US" altLang="ru-RU" sz="2800"/>
                        <a:t>.</a:t>
                      </a:r>
                      <a:endParaRPr lang="en-US" altLang="ru-RU" sz="2800"/>
                    </a:p>
                    <a:p>
                      <a:pPr>
                        <a:buNone/>
                      </a:pPr>
                      <a:r>
                        <a:rPr lang="en-US" altLang="en-US" sz="2800"/>
                        <a:t>Осталось</a:t>
                      </a:r>
                      <a:r>
                        <a:rPr lang="en-US" altLang="ru-RU" sz="2800"/>
                        <a:t> - ? </a:t>
                      </a:r>
                      <a:r>
                        <a:rPr lang="en-US" altLang="en-US" sz="2800"/>
                        <a:t>б</a:t>
                      </a:r>
                      <a:r>
                        <a:rPr lang="en-US" altLang="ru-RU" sz="2800"/>
                        <a:t>.</a:t>
                      </a:r>
                      <a:endParaRPr lang="en-US" altLang="ru-RU" sz="28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-84455" y="0"/>
            <a:ext cx="12276455" cy="67233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степени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самостоятельности</a:t>
            </a:r>
            <a:endParaRPr lang="en-US" altLang="en-US" sz="4400" b="1" i="1"/>
          </a:p>
          <a:p>
            <a:endParaRPr lang="en-US" altLang="en-US" sz="4000" i="1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  <a:sym typeface="+mn-ea"/>
            </a:endParaRPr>
          </a:p>
          <a:p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таком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способе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работы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проявляется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организационном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не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содержательном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уровне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Все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дети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выполняют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одинаковые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упражнения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но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одни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это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делают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под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руководством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учителя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другие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–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самостоятельно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этом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ребята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сами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определяют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каком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этапе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им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следует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приступать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самостоятельному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выполнению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задания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всегда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имеют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возможность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вернуться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работе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под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руководством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учителя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endParaRPr lang="ru-RU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-635" y="635"/>
            <a:ext cx="12192000" cy="68567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степени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творчества</a:t>
            </a:r>
            <a:endParaRPr lang="en-US" altLang="en-US" sz="3200" b="1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en-US" altLang="en-US" sz="3200" b="1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Виды</a:t>
            </a:r>
            <a:r>
              <a:rPr lang="en-US" altLang="ru-RU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творческих</a:t>
            </a:r>
            <a:r>
              <a:rPr lang="en-US" altLang="ru-RU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заданий</a:t>
            </a:r>
            <a:r>
              <a:rPr lang="en-US" altLang="ru-RU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уроках</a:t>
            </a:r>
            <a:r>
              <a:rPr lang="en-US" altLang="ru-RU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литературного</a:t>
            </a:r>
            <a:r>
              <a:rPr lang="en-US" altLang="ru-RU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чтения</a:t>
            </a:r>
            <a:endParaRPr lang="en-US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Придумай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продолжение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сказки</a:t>
            </a:r>
            <a:endParaRPr lang="en-US" altLang="en-US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Сочини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свою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сказку</a:t>
            </a:r>
            <a:endParaRPr lang="en-US" altLang="en-US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Составь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рассказ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к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пословице</a:t>
            </a:r>
            <a:endParaRPr lang="en-US" altLang="en-US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Перескажи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лица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героя</a:t>
            </a:r>
            <a:endParaRPr lang="en-US" altLang="en-US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Дополни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стихотворение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словами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рифмами</a:t>
            </a:r>
            <a:endParaRPr lang="en-US" altLang="en-US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Составь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вопросы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тексту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для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одноклассников</a:t>
            </a:r>
            <a:endParaRPr lang="en-US" altLang="en-US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Составление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кроссворда</a:t>
            </a:r>
            <a:endParaRPr lang="en-US" altLang="en-US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Инсценирование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произведения</a:t>
            </a:r>
            <a:endParaRPr lang="ru-RU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635" y="635"/>
            <a:ext cx="12191365" cy="67824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снове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самостоятельного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выбора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детей</a:t>
            </a:r>
            <a:endParaRPr lang="ru-RU" altLang="en-US"/>
          </a:p>
        </p:txBody>
      </p:sp>
      <p:graphicFrame>
        <p:nvGraphicFramePr>
          <p:cNvPr id="5" name="Таблица 4"/>
          <p:cNvGraphicFramePr/>
          <p:nvPr/>
        </p:nvGraphicFramePr>
        <p:xfrm>
          <a:off x="0" y="1074420"/>
          <a:ext cx="12233910" cy="5636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1015"/>
                <a:gridCol w="7922895"/>
              </a:tblGrid>
              <a:tr h="18789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задание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на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«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»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если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вы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справитесь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то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можете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повысить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свою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оценку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придумав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и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решив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взаимообратные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задачи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ru-RU" sz="20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Мотоциклист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ехал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4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часа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скоростью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80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км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ч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Какое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расстояние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он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проехал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altLang="ru-RU" sz="2400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789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задание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на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«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»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ru-RU" sz="20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Один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автомобиль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прошёл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280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км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за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5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ч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другой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310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км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за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5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ч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На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сколько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скорость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первого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автомобиля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больше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скорости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второго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altLang="ru-RU" sz="2400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7896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2000" b="1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задание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на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«</a:t>
                      </a:r>
                      <a:r>
                        <a:rPr lang="ru-RU" altLang="en-US" sz="2000" b="1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altLang="en-US" sz="2000" b="1">
                          <a:solidFill>
                            <a:schemeClr val="tx1"/>
                          </a:solidFill>
                        </a:rPr>
                        <a:t>»</a:t>
                      </a:r>
                      <a:r>
                        <a:rPr lang="en-US" altLang="ru-RU" sz="20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ru-RU" sz="20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От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дома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до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леса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лыжник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шёл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2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ч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скоростью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8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км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ч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По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лесу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он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шёл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скоростью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7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км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ч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Сколько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времени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он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шёл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по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лесу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если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всего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преодолел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 37 </a:t>
                      </a:r>
                      <a:r>
                        <a:rPr lang="en-US" altLang="en-US" sz="2400" b="0" i="1">
                          <a:solidFill>
                            <a:schemeClr val="tx1"/>
                          </a:solidFill>
                        </a:rPr>
                        <a:t>км</a:t>
                      </a:r>
                      <a:r>
                        <a:rPr lang="en-US" altLang="ru-RU" sz="2400" b="0" i="1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altLang="ru-RU" sz="2400" b="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-635" y="0"/>
            <a:ext cx="12192635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Групповая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форма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работы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(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формирование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группы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endParaRPr lang="en-US" altLang="ru-RU" sz="4400" b="1" i="1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en-US" altLang="ru-RU" sz="2800" b="1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ru-RU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 </a:t>
            </a:r>
            <a:r>
              <a:rPr lang="en-US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Вы</a:t>
            </a:r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можете</a:t>
            </a:r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сами</a:t>
            </a:r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определиться</a:t>
            </a:r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</a:t>
            </a:r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какой</a:t>
            </a:r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группе</a:t>
            </a:r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будете</a:t>
            </a:r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работать</a:t>
            </a:r>
            <a:r>
              <a:rPr lang="en-US" altLang="ru-RU" sz="2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endParaRPr lang="en-US" altLang="ru-RU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Если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считаете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что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ещё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совсем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хорошо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усвоили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тему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(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материал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изучаемой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темы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),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можете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поработать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первой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группе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;</a:t>
            </a:r>
            <a:endParaRPr lang="en-US" altLang="ru-RU" i="1"/>
          </a:p>
          <a:p>
            <a:pPr marL="457200" indent="-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Если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усвоили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основные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понятия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стремитесь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закрепить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их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решении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практических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задач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выбирайте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вторую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группу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;</a:t>
            </a:r>
            <a:endParaRPr lang="en-US" altLang="ru-RU" i="1"/>
          </a:p>
          <a:p>
            <a:pPr marL="457200" indent="-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Если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уверенно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чувствуете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себя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теме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хорошо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усвоили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всю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тему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целом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хотите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проверить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свои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силы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выбирайте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третью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группу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endParaRPr lang="ru-RU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-635" y="97155"/>
            <a:ext cx="12192635" cy="683577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457200" indent="-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ru-RU" sz="2800" i="1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  <a:sym typeface="+mn-ea"/>
            </a:endParaRPr>
          </a:p>
          <a:p>
            <a:pPr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Дифференцированные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домашние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задания</a:t>
            </a:r>
            <a:endParaRPr lang="en-US" altLang="en-US" sz="4400" b="1" i="1"/>
          </a:p>
          <a:p>
            <a:pPr marL="457200" indent="-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ru-RU" sz="2800" i="1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  <a:sym typeface="+mn-ea"/>
            </a:endParaRPr>
          </a:p>
          <a:p>
            <a:pPr marL="457200" indent="-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1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группа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  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-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задания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вида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: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начертить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ломаную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линию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как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учебнике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узнать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её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длину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(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Это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домашнее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задание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связано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повторением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закреплением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правила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оценивается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«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3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»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«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4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»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зависимости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от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выполнения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индивидуальности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ребёнка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)</a:t>
            </a:r>
            <a:endParaRPr lang="en-US" altLang="ru-RU" i="1"/>
          </a:p>
          <a:p>
            <a:pPr marL="457200" indent="-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2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группа 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-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предложено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начертить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ломаную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узнать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её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длину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выразить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её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миллиметрах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если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можно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дециметрах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(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Это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задание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оценивается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«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4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»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или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«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5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»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зависимости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от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выполнения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)</a:t>
            </a:r>
            <a:endParaRPr lang="en-US" altLang="ru-RU" i="1"/>
          </a:p>
          <a:p>
            <a:pPr marL="457200" indent="-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3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группа 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-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должны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только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выполнить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предыдущее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задания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подойти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нему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творчески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Необходимо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начертить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ломаную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такой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же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длины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но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большим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 количеством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звеньев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(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Оценивается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 «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5</a:t>
            </a:r>
            <a:r>
              <a:rPr lang="en-US" altLang="en-US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»</a:t>
            </a:r>
            <a:r>
              <a:rPr lang="en-US" altLang="ru-RU" sz="28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)</a:t>
            </a:r>
            <a:endParaRPr lang="en-US" altLang="ru-RU" sz="2800" i="1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0" y="-635"/>
            <a:ext cx="12191365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Дифференцированный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подход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обучению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уроках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это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:</a:t>
            </a:r>
            <a:endParaRPr lang="en-US" altLang="ru-RU" sz="4400" b="1" i="1"/>
          </a:p>
          <a:p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Положительные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эмоции</a:t>
            </a:r>
            <a:endParaRPr lang="en-US" altLang="en-US" sz="3200" i="1"/>
          </a:p>
          <a:p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комфорт</a:t>
            </a:r>
            <a:endParaRPr lang="en-US" altLang="en-US" sz="3200" i="1"/>
          </a:p>
          <a:p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защищённость</a:t>
            </a:r>
            <a:endParaRPr lang="en-US" altLang="en-US" sz="3200" i="1"/>
          </a:p>
          <a:p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интерес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учёбе</a:t>
            </a:r>
            <a:endParaRPr lang="en-US" altLang="en-US" sz="3200" i="1"/>
          </a:p>
          <a:p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повышение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самооценки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учащихся</a:t>
            </a:r>
            <a:endParaRPr lang="en-US" altLang="en-US" sz="3200" i="1"/>
          </a:p>
          <a:p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снижение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барьеров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страха</a:t>
            </a:r>
            <a:endParaRPr lang="en-US" altLang="en-US" sz="3200" i="1"/>
          </a:p>
          <a:p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доверие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педагогу</a:t>
            </a:r>
            <a:endParaRPr lang="en-US" altLang="en-US" sz="3200" i="1"/>
          </a:p>
          <a:p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доброжелательные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отношения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классном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коллективе 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endParaRPr lang="ru-RU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-72390" y="0"/>
            <a:ext cx="12264390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Литература</a:t>
            </a:r>
            <a:endParaRPr lang="en-US" altLang="en-US" sz="3200" b="1" i="1"/>
          </a:p>
          <a:p>
            <a:endParaRPr lang="en-US" altLang="en-US" sz="3200" b="1" i="1"/>
          </a:p>
          <a:p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1.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Безруких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.,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Ефимова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Знаете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ли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своего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ученика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? [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Безруких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Ефимова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.: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Просвещение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1991. - 1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endParaRPr lang="en-US" altLang="ru-RU" sz="2000" i="1"/>
          </a:p>
          <a:p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2.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Блейзер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обучения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—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условие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гуманизации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демократизации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образования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[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Блейзер 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//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 Вечерняя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средняя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школа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-1991. 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5. 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endParaRPr lang="en-US" altLang="ru-RU" sz="2000" i="1"/>
          </a:p>
          <a:p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3.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Блинков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Ц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.,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Лови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.,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Стратовая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обучения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[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Ц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Блинков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Лови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Стратовая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//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Завуч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-1998.-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4.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26-32.</a:t>
            </a:r>
            <a:endParaRPr lang="en-US" altLang="ru-RU" sz="2000" i="1"/>
          </a:p>
          <a:p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4.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Борисова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Дифференцированный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подход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выполнении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домашних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заданий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малокомплектной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школе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[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Борисова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//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Начальная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школа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– 2004. 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7. 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30-34.</a:t>
            </a:r>
            <a:endParaRPr lang="en-US" altLang="ru-RU" sz="2000" i="1"/>
          </a:p>
          <a:p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5.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Титова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Дифференцированный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подход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учащимся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уроках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природоведения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[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Титова 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//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Начальная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школа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.- 2000.-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5. 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27-29.</a:t>
            </a:r>
            <a:endParaRPr lang="en-US" altLang="ru-RU" sz="2000" i="1"/>
          </a:p>
          <a:p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6.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Яковлева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Организация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дифференцированного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подхода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процессе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усвоения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знаний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младшими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школьниками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[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Текст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] /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Яковлева 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//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 Начальная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школа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.- 2004.-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№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5. - </a:t>
            </a:r>
            <a:r>
              <a:rPr lang="en-US" altLang="en-US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20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38-42</a:t>
            </a:r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0" y="-635"/>
            <a:ext cx="12114530" cy="68586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ru-RU" altLang="en-US" sz="6600" b="1" i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66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6600" b="1" i="1">
                <a:latin typeface="Times New Roman" panose="02020603050405020304" charset="0"/>
                <a:cs typeface="Times New Roman" panose="02020603050405020304" charset="0"/>
              </a:rPr>
              <a:t>            Осуществление </a:t>
            </a:r>
            <a:r>
              <a:rPr lang="ru-RU" altLang="en-US" sz="6600" b="1" i="1">
                <a:effectLst/>
                <a:latin typeface="Times New Roman" panose="02020603050405020304" charset="0"/>
                <a:ea typeface="+mj-ea"/>
                <a:cs typeface="Times New Roman" panose="02020603050405020304" charset="0"/>
                <a:sym typeface="+mn-ea"/>
              </a:rPr>
              <a:t>дифференцированного подхода </a:t>
            </a:r>
            <a:endParaRPr lang="ru-RU" altLang="en-US" sz="6600" b="1" i="1">
              <a:effectLst/>
              <a:latin typeface="Times New Roman" panose="02020603050405020304" charset="0"/>
              <a:ea typeface="+mj-ea"/>
              <a:cs typeface="Times New Roman" panose="02020603050405020304" charset="0"/>
              <a:sym typeface="+mn-ea"/>
            </a:endParaRPr>
          </a:p>
          <a:p>
            <a:r>
              <a:rPr lang="ru-RU" altLang="en-US" sz="6600" b="1" i="1">
                <a:effectLst/>
                <a:latin typeface="Times New Roman" panose="02020603050405020304" charset="0"/>
                <a:ea typeface="+mj-ea"/>
                <a:cs typeface="Times New Roman" panose="02020603050405020304" charset="0"/>
                <a:sym typeface="+mn-ea"/>
              </a:rPr>
              <a:t>к учащимся начальной школы</a:t>
            </a:r>
            <a:endParaRPr lang="ru-RU" altLang="en-US" sz="66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/>
              <a:t> </a:t>
            </a:r>
            <a:endParaRPr lang="en-US" altLang="en-US" sz="3200" b="1" i="1"/>
          </a:p>
          <a:p>
            <a:endParaRPr lang="en-US" altLang="en-US" sz="3200" b="1" i="1"/>
          </a:p>
          <a:p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180975" y="659130"/>
            <a:ext cx="11699240" cy="3230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Дифференцированное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обучение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 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–</a:t>
            </a:r>
            <a:endParaRPr lang="en-US" altLang="ru-RU" sz="44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это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форма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организации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учебного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процесса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котором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максимально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учитываются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возможности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запросы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каждого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ученика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или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отдельных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групп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школьников</a:t>
            </a:r>
            <a:r>
              <a:rPr lang="en-US" altLang="ru-RU" sz="40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ru-RU" altLang="en-US" sz="4000"/>
          </a:p>
        </p:txBody>
      </p:sp>
      <p:pic>
        <p:nvPicPr>
          <p:cNvPr id="6" name="Изображение 5"/>
          <p:cNvPicPr/>
          <p:nvPr/>
        </p:nvPicPr>
        <p:blipFill>
          <a:blip r:embed="rId1"/>
          <a:stretch>
            <a:fillRect/>
          </a:stretch>
        </p:blipFill>
        <p:spPr>
          <a:xfrm>
            <a:off x="3256915" y="3356610"/>
            <a:ext cx="7217410" cy="33928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-635" y="664845"/>
            <a:ext cx="12499975" cy="27641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Цель дифференцированного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обучения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ru-RU" sz="44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организовать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учебный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процесс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основе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учёта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индивидуальных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особенностей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личности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т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е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уровне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его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возможностей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способностей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 sz="4400" i="1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80885" y="3185160"/>
            <a:ext cx="3130550" cy="35934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144145" y="440055"/>
            <a:ext cx="11395710" cy="65347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Дифференцированное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обучение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endParaRPr lang="en-US" altLang="ru-RU" sz="4400" b="1" i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ru-RU" sz="4400" b="1" i="1">
              <a:latin typeface="Times New Roman" panose="02020603050405020304" charset="0"/>
              <a:cs typeface="Times New Roman" panose="02020603050405020304" charset="0"/>
            </a:endParaRPr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Повышает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качество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обучения</a:t>
            </a:r>
            <a:endParaRPr lang="en-US" altLang="en-US" sz="4400" i="1">
              <a:latin typeface="Times New Roman" panose="02020603050405020304" charset="0"/>
              <a:cs typeface="Times New Roman" panose="02020603050405020304" charset="0"/>
            </a:endParaRPr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Устраняет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перегрузку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детей</a:t>
            </a:r>
            <a:endParaRPr lang="en-US" altLang="en-US" sz="4400" i="1">
              <a:latin typeface="Times New Roman" panose="02020603050405020304" charset="0"/>
              <a:cs typeface="Times New Roman" panose="02020603050405020304" charset="0"/>
            </a:endParaRPr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Развивает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познавательные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способности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обучающихся</a:t>
            </a:r>
            <a:endParaRPr lang="en-US" altLang="en-US" sz="4400" i="1">
              <a:latin typeface="Times New Roman" panose="02020603050405020304" charset="0"/>
              <a:cs typeface="Times New Roman" panose="02020603050405020304" charset="0"/>
            </a:endParaRPr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Выявляет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сильных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учеников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давая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«потеряться»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слабым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endParaRPr lang="ru-RU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677545" y="113030"/>
            <a:ext cx="10620375" cy="73253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Организация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дифференциации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включает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несколько этапов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endParaRPr lang="en-US" altLang="ru-RU" sz="4400" b="1" i="1">
              <a:latin typeface="Times New Roman" panose="02020603050405020304" charset="0"/>
              <a:cs typeface="Times New Roman" panose="02020603050405020304" charset="0"/>
            </a:endParaRPr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Изучение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индивидуальных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особенностей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обучающихся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 sz="4400" i="1">
              <a:latin typeface="Times New Roman" panose="02020603050405020304" charset="0"/>
              <a:cs typeface="Times New Roman" panose="02020603050405020304" charset="0"/>
            </a:endParaRPr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Выделение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отдельных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групп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детей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 sz="4400" i="1">
              <a:latin typeface="Times New Roman" panose="02020603050405020304" charset="0"/>
              <a:cs typeface="Times New Roman" panose="02020603050405020304" charset="0"/>
            </a:endParaRPr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Составление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или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подбор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дифференцированных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заданий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ru-RU" sz="4400" i="1">
              <a:latin typeface="Times New Roman" panose="02020603050405020304" charset="0"/>
              <a:cs typeface="Times New Roman" panose="02020603050405020304" charset="0"/>
            </a:endParaRPr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Постоянный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контроль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результатами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работы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учеников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ru-RU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229235" y="-635"/>
            <a:ext cx="11796395" cy="5584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ru-RU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1 </a:t>
            </a:r>
            <a:r>
              <a:rPr lang="en-US" altLang="en-US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группа 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–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дети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требующие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постоянной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дополнительной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помощи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Это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низкий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уровень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умений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навыков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Осуществляется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только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воспроизведение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запоминание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Этот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уровень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связан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непосредственным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воспроизведением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содержания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изученного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материла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endParaRPr lang="en-US" altLang="ru-RU" sz="3200" i="1"/>
          </a:p>
          <a:p>
            <a:r>
              <a:rPr lang="en-US" altLang="ru-RU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2 </a:t>
            </a:r>
            <a:r>
              <a:rPr lang="en-US" altLang="en-US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группа 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–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дети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способные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справляться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самостоятельно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таких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детей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средний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уровень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знаний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умений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Осуществляется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применение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знаний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знакомой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ситуации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образцу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Происходит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выполнение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действий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чётко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обозначенными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правилами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Применение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знаний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основе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обобщающего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алгоритма</a:t>
            </a:r>
            <a:endParaRPr lang="en-US" altLang="en-US" sz="3200" i="1"/>
          </a:p>
          <a:p>
            <a:r>
              <a:rPr lang="en-US" altLang="ru-RU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3 </a:t>
            </a:r>
            <a:r>
              <a:rPr lang="en-US" altLang="en-US" sz="32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группа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 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–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дети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способные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справляться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материалом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за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короткий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срок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высоким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качеством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оказывать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помощь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другим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них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высокий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уровень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знаний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умений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Осуществляется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применение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знаний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незнакомой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ситуации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,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е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 </a:t>
            </a:r>
            <a:r>
              <a:rPr lang="en-US" altLang="en-US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творчески</a:t>
            </a:r>
            <a:r>
              <a:rPr lang="en-US" altLang="ru-RU" sz="32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.</a:t>
            </a:r>
            <a:endParaRPr lang="ru-RU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96520" y="0"/>
            <a:ext cx="12095480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Способы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дифференциации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учебного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материала</a:t>
            </a:r>
            <a:r>
              <a:rPr lang="ru-RU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:</a:t>
            </a:r>
            <a:endParaRPr lang="en-US" altLang="en-US" sz="4400" b="1" i="1"/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объёму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учебного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материала</a:t>
            </a:r>
            <a:endParaRPr lang="en-US" altLang="en-US" sz="4400" i="1"/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степени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сложности</a:t>
            </a:r>
            <a:endParaRPr lang="en-US" altLang="en-US" sz="4400" i="1"/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степени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помощи</a:t>
            </a:r>
            <a:endParaRPr lang="en-US" altLang="en-US" sz="4400" i="1"/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степени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самостоятельности</a:t>
            </a:r>
            <a:endParaRPr lang="en-US" altLang="en-US" sz="4400" i="1"/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степени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творчества</a:t>
            </a:r>
            <a:endParaRPr lang="en-US" altLang="en-US" sz="4400" i="1"/>
          </a:p>
          <a:p>
            <a:pPr marL="571500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Дифференциация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на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основе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самостоятельного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выбора</a:t>
            </a:r>
            <a:r>
              <a:rPr lang="en-US" altLang="ru-RU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детей</a:t>
            </a:r>
            <a:endParaRPr lang="ru-RU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635" y="-635"/>
            <a:ext cx="11963400" cy="67106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По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объёму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учебного</a:t>
            </a:r>
            <a:r>
              <a:rPr lang="en-US" altLang="ru-RU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 </a:t>
            </a:r>
            <a:r>
              <a:rPr lang="en-US" altLang="en-US" sz="4400" b="1" i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+mn-ea"/>
              </a:rPr>
              <a:t>материала</a:t>
            </a:r>
            <a:endParaRPr lang="ru-RU" altLang="en-US"/>
          </a:p>
        </p:txBody>
      </p:sp>
      <p:graphicFrame>
        <p:nvGraphicFramePr>
          <p:cNvPr id="6" name="Таблица 5"/>
          <p:cNvGraphicFramePr/>
          <p:nvPr>
            <p:custDataLst>
              <p:tags r:id="rId1"/>
            </p:custDataLst>
          </p:nvPr>
        </p:nvGraphicFramePr>
        <p:xfrm>
          <a:off x="97155" y="1087120"/>
          <a:ext cx="11755755" cy="5502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9360"/>
                <a:gridCol w="6716395"/>
              </a:tblGrid>
              <a:tr h="1750060"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3200" b="1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Основное задание</a:t>
                      </a:r>
                      <a:endParaRPr lang="en-US" altLang="zh-CN" sz="3200" b="1" i="0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3200" b="1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Дополнительное задание</a:t>
                      </a:r>
                      <a:endParaRPr lang="en-US" altLang="zh-CN" sz="3200" b="1" i="0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>
                    <a:solidFill>
                      <a:schemeClr val="bg2"/>
                    </a:solidFill>
                  </a:tcPr>
                </a:tc>
              </a:tr>
              <a:tr h="3752850"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320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Выполни вычисления:</a:t>
                      </a:r>
                      <a:endParaRPr lang="en-US" altLang="zh-CN" sz="3200" i="0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320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9 + 5 = 12 – 7 =</a:t>
                      </a:r>
                      <a:endParaRPr lang="en-US" altLang="zh-CN" sz="3200" i="0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320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3 + 9 = 15 – 6 =</a:t>
                      </a:r>
                      <a:endParaRPr lang="en-US" altLang="zh-CN" sz="3200" i="0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320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              </a:t>
                      </a:r>
                      <a:r>
                        <a:rPr lang="en-US" altLang="zh-CN" sz="320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11 – 8 = 7 + 7 =</a:t>
                      </a:r>
                      <a:endParaRPr lang="en-US" altLang="zh-CN" sz="3200" i="0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pPr marL="457200" indent="-457200" algn="l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320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Запиши ответы в порядке возрастания/убывания.</a:t>
                      </a:r>
                      <a:endParaRPr lang="en-US" altLang="zh-CN" sz="320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marL="457200" indent="-457200" algn="l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320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Подчеркни значение суммы / разности.</a:t>
                      </a:r>
                      <a:endParaRPr lang="en-US" altLang="zh-CN" sz="320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marL="457200" indent="-457200" algn="l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320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*Составь задачу по одному из выражений. Сделай к ней</a:t>
                      </a:r>
                      <a:endParaRPr lang="en-US" altLang="zh-CN" sz="320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  <a:p>
                      <a:pPr marL="457200" indent="-457200" algn="l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3200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sans-serif"/>
                        </a:rPr>
                        <a:t>схематический рисунок.</a:t>
                      </a:r>
                      <a:endParaRPr lang="en-US" altLang="zh-CN" sz="3200" i="1">
                        <a:solidFill>
                          <a:srgbClr val="000000"/>
                        </a:solidFill>
                        <a:latin typeface="Times New Roman" panose="02020603050405020304"/>
                        <a:ea typeface="sans-serif"/>
                      </a:endParaRPr>
                    </a:p>
                  </a:txBody>
                  <a:tcPr marL="0" marR="0" marT="0" marB="0" anchor="ctr" anchorCtr="0"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925*433"/>
  <p:tag name="TABLE_ENDDRAG_RECT" val="7*85*925*433"/>
</p:tagLst>
</file>

<file path=ppt/tags/tag2.xml><?xml version="1.0" encoding="utf-8"?>
<p:tagLst xmlns:p="http://schemas.openxmlformats.org/presentationml/2006/main">
  <p:tag name="TABLE_ENDDRAG_ORIGIN_RECT" val="918*483"/>
  <p:tag name="TABLE_ENDDRAG_RECT" val="15*57*918*48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7758</Words>
  <Application>WPS Presentation</Application>
  <PresentationFormat>宽屏</PresentationFormat>
  <Paragraphs>180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0" baseType="lpstr">
      <vt:lpstr>Arial</vt:lpstr>
      <vt:lpstr>SimSun</vt:lpstr>
      <vt:lpstr>Wingdings</vt:lpstr>
      <vt:lpstr>Calibri Light</vt:lpstr>
      <vt:lpstr>Times New Roman</vt:lpstr>
      <vt:lpstr>Times New Roman</vt:lpstr>
      <vt:lpstr>sans-serif</vt:lpstr>
      <vt:lpstr>Segoe Print</vt:lpstr>
      <vt:lpstr>Microsoft YaHei</vt:lpstr>
      <vt:lpstr>Arial Unicode MS</vt:lpstr>
      <vt:lpstr>Calibri</vt:lpstr>
      <vt:lpstr>Office Theme</vt:lpstr>
      <vt:lpstr>Осуществление дифференцированного подхода к учащимся начальной школы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6</cp:revision>
  <dcterms:created xsi:type="dcterms:W3CDTF">2025-04-27T07:51:00Z</dcterms:created>
  <dcterms:modified xsi:type="dcterms:W3CDTF">2025-05-17T07:13:32Z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1049-12.2.0.21179</vt:lpwstr>
  </property>
  <property fmtid="{D5CDD505-2E9C-101B-9397-08002B2CF9AE}" pid="3" name="ICV">
    <vt:lpwstr>F9F0345C2890481A8828EB01905E59DB_12</vt:lpwstr>
  </property>
</Properties>
</file>