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3" r:id="rId9"/>
    <p:sldId id="262" r:id="rId10"/>
    <p:sldId id="268" r:id="rId11"/>
    <p:sldId id="269" r:id="rId12"/>
    <p:sldId id="270" r:id="rId13"/>
    <p:sldId id="266" r:id="rId14"/>
    <p:sldId id="261" r:id="rId15"/>
    <p:sldId id="272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A7812-2C7A-4BF0-ABCD-934EFC908B7E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77A13-4DC1-4B04-8803-C38C8E1946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26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77A13-4DC1-4B04-8803-C38C8E1946D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77A13-4DC1-4B04-8803-C38C8E1946D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82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detsadsolnyshko.lbihos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2389" y="270892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родителями по развитию детского технического творчества в рамках проекта: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Техномир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без границ»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88640"/>
            <a:ext cx="8208912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Структурное подразделение 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</a:t>
            </a:r>
            <a:r>
              <a:rPr lang="ru-RU" sz="1400" kern="0" dirty="0" err="1">
                <a:latin typeface="Times New Roman" pitchFamily="18" charset="0"/>
                <a:cs typeface="Times New Roman" pitchFamily="18" charset="0"/>
              </a:rPr>
              <a:t>Нефтегорский</a:t>
            </a: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 Самарской области - детский сад «Солнышко» г. Нефтегорска;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 ____________________________________________________________________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446600, Самарская область, г. Нефтегорск, ул. Спортивная, 19. </a:t>
            </a:r>
            <a:br>
              <a:rPr lang="ru-RU" sz="14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kern="0" dirty="0">
                <a:latin typeface="Times New Roman" pitchFamily="18" charset="0"/>
                <a:cs typeface="Times New Roman" pitchFamily="18" charset="0"/>
              </a:rPr>
              <a:t>тел/факс:(84670)2-11-48; E- </a:t>
            </a:r>
            <a:r>
              <a:rPr lang="ru-RU" sz="1400" kern="0" dirty="0" err="1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kern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u="sng" dirty="0">
                <a:latin typeface="Times New Roman"/>
                <a:ea typeface="Calibri"/>
                <a:cs typeface="Times New Roman"/>
              </a:rPr>
              <a:t>so_uv.doosoln_nft@samara.edu.ru  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400" u="sng" dirty="0">
                <a:latin typeface="Times New Roman"/>
                <a:ea typeface="Calibri"/>
                <a:cs typeface="Times New Roman"/>
              </a:rPr>
              <a:t>http://detsadsolnyshko.lbihost.ru/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59173" y="6165304"/>
            <a:ext cx="1978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Нефтегорск,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244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8" b="13721"/>
          <a:stretch/>
        </p:blipFill>
        <p:spPr bwMode="auto">
          <a:xfrm>
            <a:off x="1243856" y="1770742"/>
            <a:ext cx="7040959" cy="400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18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5902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Конструкторское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бюро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05"/>
          <a:stretch/>
        </p:blipFill>
        <p:spPr bwMode="auto">
          <a:xfrm>
            <a:off x="350725" y="2134579"/>
            <a:ext cx="3933243" cy="326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4" t="13269"/>
          <a:stretch/>
        </p:blipFill>
        <p:spPr bwMode="auto">
          <a:xfrm>
            <a:off x="4932218" y="1484784"/>
            <a:ext cx="3745181" cy="442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Выставки детских работ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" t="44720" r="15083" b="15528"/>
          <a:stretch/>
        </p:blipFill>
        <p:spPr bwMode="auto">
          <a:xfrm>
            <a:off x="1115616" y="1412776"/>
            <a:ext cx="700946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0" b="-1"/>
          <a:stretch/>
        </p:blipFill>
        <p:spPr bwMode="auto">
          <a:xfrm>
            <a:off x="676432" y="1065625"/>
            <a:ext cx="3247496" cy="561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7" b="9051"/>
          <a:stretch/>
        </p:blipFill>
        <p:spPr bwMode="auto">
          <a:xfrm>
            <a:off x="5076056" y="1065625"/>
            <a:ext cx="3418350" cy="561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Творческие детско-родительские проекты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293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естиваль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семейных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проектов -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«Семейный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техномарафон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конференция\Конференция 27.08\IMG-d578a07ed3f27366a631026fc0552794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80" y="1772816"/>
            <a:ext cx="7272808" cy="43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7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376603"/>
            <a:ext cx="857704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90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625750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/>
          <a:stretch/>
        </p:blipFill>
        <p:spPr bwMode="auto">
          <a:xfrm>
            <a:off x="3203848" y="987025"/>
            <a:ext cx="2664296" cy="540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2"/>
          <a:stretch/>
        </p:blipFill>
        <p:spPr bwMode="auto">
          <a:xfrm>
            <a:off x="6182636" y="987025"/>
            <a:ext cx="2623481" cy="539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4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792088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latin typeface="Times New Roman"/>
                <a:ea typeface="Calibri"/>
                <a:cs typeface="Times New Roman"/>
                <a:hlinkClick r:id="rId2"/>
              </a:rPr>
              <a:t>http://detsadsolnyshko.lbihost.ru/</a:t>
            </a:r>
            <a:r>
              <a:rPr lang="ru-RU" sz="3200" u="sng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4000" dirty="0"/>
          </a:p>
        </p:txBody>
      </p:sp>
      <p:pic>
        <p:nvPicPr>
          <p:cNvPr id="1026" name="Picture 2" descr="C:\Users\Детский Сад\Downloads\20240826_154948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59832" y="2564904"/>
            <a:ext cx="3168353" cy="3168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620688"/>
            <a:ext cx="8352928" cy="3596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555" algn="ctr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b="1" dirty="0">
                <a:latin typeface="Times New Roman"/>
                <a:ea typeface="Times New Roman"/>
              </a:rPr>
              <a:t>Информация о ДОО</a:t>
            </a: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Детский сад Солнышко г. Нефтегорска открыт в 1961г на 270 </a:t>
            </a:r>
            <a:r>
              <a:rPr lang="ru-RU" dirty="0" smtClean="0">
                <a:latin typeface="Times New Roman"/>
                <a:ea typeface="Times New Roman"/>
              </a:rPr>
              <a:t>мест.</a:t>
            </a:r>
            <a:endParaRPr lang="ru-RU" dirty="0">
              <a:latin typeface="Times New Roman"/>
              <a:ea typeface="Times New Roman"/>
            </a:endParaRP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В настоящее время функционируют 11 возрастных групп (223</a:t>
            </a:r>
            <a:r>
              <a:rPr lang="ru-RU" dirty="0" smtClean="0">
                <a:latin typeface="Times New Roman"/>
                <a:ea typeface="Times New Roman"/>
              </a:rPr>
              <a:t>).</a:t>
            </a:r>
            <a:endParaRPr lang="ru-RU" dirty="0">
              <a:latin typeface="Times New Roman"/>
              <a:ea typeface="Times New Roman"/>
            </a:endParaRP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4 </a:t>
            </a:r>
            <a:r>
              <a:rPr lang="ru-RU" dirty="0" smtClean="0">
                <a:latin typeface="Times New Roman"/>
                <a:ea typeface="Times New Roman"/>
              </a:rPr>
              <a:t>группы компенсирующей направленности</a:t>
            </a:r>
            <a:endParaRPr lang="ru-RU" dirty="0">
              <a:latin typeface="Times New Roman"/>
              <a:ea typeface="Times New Roman"/>
            </a:endParaRP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Численность сотрудников </a:t>
            </a:r>
            <a:r>
              <a:rPr lang="ru-RU" dirty="0" smtClean="0">
                <a:latin typeface="Times New Roman"/>
                <a:ea typeface="Times New Roman"/>
              </a:rPr>
              <a:t>– 57 </a:t>
            </a:r>
            <a:r>
              <a:rPr lang="ru-RU" dirty="0">
                <a:latin typeface="Times New Roman"/>
                <a:ea typeface="Times New Roman"/>
              </a:rPr>
              <a:t>чел, из них педагогические </a:t>
            </a:r>
            <a:r>
              <a:rPr lang="ru-RU" dirty="0" smtClean="0">
                <a:latin typeface="Times New Roman"/>
                <a:ea typeface="Times New Roman"/>
              </a:rPr>
              <a:t>работники – 27</a:t>
            </a:r>
            <a:r>
              <a:rPr lang="ru-RU" dirty="0">
                <a:latin typeface="Times New Roman"/>
                <a:ea typeface="Times New Roman"/>
              </a:rPr>
              <a:t>.</a:t>
            </a:r>
          </a:p>
          <a:p>
            <a:pPr indent="630555" algn="ctr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Педагогический состав ДОО</a:t>
            </a: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Педагоги с высшей квалификационной категорией </a:t>
            </a:r>
            <a:r>
              <a:rPr lang="ru-RU" dirty="0" smtClean="0">
                <a:latin typeface="Times New Roman"/>
                <a:ea typeface="Times New Roman"/>
              </a:rPr>
              <a:t>- 7 человек</a:t>
            </a:r>
            <a:endParaRPr lang="ru-RU" dirty="0">
              <a:latin typeface="Times New Roman"/>
              <a:ea typeface="Times New Roman"/>
            </a:endParaRP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                 </a:t>
            </a:r>
            <a:r>
              <a:rPr lang="en-US" dirty="0" smtClean="0">
                <a:latin typeface="Times New Roman"/>
                <a:ea typeface="Times New Roman"/>
              </a:rPr>
              <a:t>c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первой 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квалификационной категорией – 17человек</a:t>
            </a:r>
            <a:endParaRPr lang="ru-RU" dirty="0">
              <a:latin typeface="Times New Roman"/>
              <a:ea typeface="Times New Roman"/>
            </a:endParaRP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Молодые педагоги (до 35 лет)- 5 </a:t>
            </a:r>
            <a:r>
              <a:rPr lang="ru-RU" dirty="0" smtClean="0">
                <a:latin typeface="Times New Roman"/>
                <a:ea typeface="Times New Roman"/>
              </a:rPr>
              <a:t>человек</a:t>
            </a:r>
          </a:p>
          <a:p>
            <a:pPr indent="630555" algn="just" hangingPunct="0">
              <a:lnSpc>
                <a:spcPct val="115000"/>
              </a:lnSpc>
              <a:spcAft>
                <a:spcPts val="0"/>
              </a:spcAft>
              <a:tabLst>
                <a:tab pos="-990600" algn="l"/>
              </a:tabLst>
            </a:pPr>
            <a:r>
              <a:rPr lang="ru-RU" dirty="0">
                <a:latin typeface="Times New Roman"/>
                <a:ea typeface="Times New Roman"/>
              </a:rPr>
              <a:t>В </a:t>
            </a:r>
            <a:r>
              <a:rPr lang="ru-RU" dirty="0" smtClean="0">
                <a:latin typeface="Times New Roman"/>
                <a:ea typeface="Times New Roman"/>
              </a:rPr>
              <a:t>детском саду </a:t>
            </a:r>
            <a:r>
              <a:rPr lang="ru-RU" dirty="0">
                <a:latin typeface="Times New Roman"/>
                <a:ea typeface="Times New Roman"/>
              </a:rPr>
              <a:t>работают психолог, логопеды, дефектолог, </a:t>
            </a:r>
            <a:r>
              <a:rPr lang="ru-RU" dirty="0" smtClean="0">
                <a:latin typeface="Times New Roman"/>
                <a:ea typeface="Times New Roman"/>
              </a:rPr>
              <a:t>музыкальные  руководители,  инструктор </a:t>
            </a:r>
            <a:r>
              <a:rPr lang="ru-RU" dirty="0">
                <a:latin typeface="Times New Roman"/>
                <a:ea typeface="Times New Roman"/>
              </a:rPr>
              <a:t>по </a:t>
            </a:r>
            <a:r>
              <a:rPr lang="ru-RU" dirty="0" smtClean="0">
                <a:latin typeface="Times New Roman"/>
                <a:ea typeface="Times New Roman"/>
              </a:rPr>
              <a:t>физической культуре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dirty="0" smtClean="0">
              <a:latin typeface="Times New Roman"/>
              <a:ea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509120"/>
            <a:ext cx="3649418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3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1" t="10641" r="27532" b="14927"/>
          <a:stretch/>
        </p:blipFill>
        <p:spPr bwMode="auto">
          <a:xfrm>
            <a:off x="683568" y="887582"/>
            <a:ext cx="3837709" cy="544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1" t="9754" r="28704" b="13163"/>
          <a:stretch/>
        </p:blipFill>
        <p:spPr bwMode="auto">
          <a:xfrm>
            <a:off x="4787133" y="894833"/>
            <a:ext cx="3973261" cy="544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4865890" y="2060848"/>
            <a:ext cx="354182" cy="3383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94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764704"/>
            <a:ext cx="8424937" cy="564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разработка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системы по развитию технического творчества детей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дошкольного возраста.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Задачи: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Проанализировать современные практики развития детского технического творчества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в системе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дошкольного образования.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Проанализировать современную предметно-пространственную среду и сформировать технический паспорт.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Разработать методические рекомендации по формированию игровой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техносреды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в образовательном пространстве дошкольных образовательных организаций.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Разработать методические рекомендации по развитию детского технического творчества на основе проектной деятельности предприятий регионов РФ.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Разработать сценарии мероприятий с родителями по развитию детскому техническому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творчеству.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Провести мониторинг результатов развития технического творчества детей дошкольного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возраста.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4005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968" y="350100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ТехноМир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направлен на формирование системы работы по техническому направлению с привлечением родительского сообщества и с учетом предприятий регионов РФ.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9" t="23012" r="42333" b="42704"/>
          <a:stretch/>
        </p:blipFill>
        <p:spPr bwMode="auto">
          <a:xfrm>
            <a:off x="3205307" y="808437"/>
            <a:ext cx="2646218" cy="250794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45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работы с родителями: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Круглый </a:t>
            </a:r>
            <a:r>
              <a:rPr lang="ru-RU" dirty="0"/>
              <a:t>стол</a:t>
            </a:r>
          </a:p>
          <a:p>
            <a:r>
              <a:rPr lang="ru-RU" dirty="0" smtClean="0"/>
              <a:t>Семинар-практикум </a:t>
            </a:r>
            <a:endParaRPr lang="ru-RU" dirty="0"/>
          </a:p>
          <a:p>
            <a:r>
              <a:rPr lang="ru-RU" dirty="0" smtClean="0"/>
              <a:t>Мастер-класс</a:t>
            </a:r>
            <a:endParaRPr lang="ru-RU" dirty="0"/>
          </a:p>
          <a:p>
            <a:r>
              <a:rPr lang="ru-RU" dirty="0" smtClean="0"/>
              <a:t>«Конструкторское </a:t>
            </a:r>
            <a:r>
              <a:rPr lang="ru-RU" dirty="0"/>
              <a:t>бюро»</a:t>
            </a:r>
          </a:p>
          <a:p>
            <a:r>
              <a:rPr lang="ru-RU" dirty="0" smtClean="0"/>
              <a:t>Творческие </a:t>
            </a:r>
            <a:r>
              <a:rPr lang="ru-RU" dirty="0"/>
              <a:t>проекты</a:t>
            </a:r>
          </a:p>
          <a:p>
            <a:r>
              <a:rPr lang="ru-RU" dirty="0" smtClean="0"/>
              <a:t>Памятки </a:t>
            </a:r>
            <a:r>
              <a:rPr lang="ru-RU" dirty="0"/>
              <a:t>для родителей</a:t>
            </a:r>
          </a:p>
          <a:p>
            <a:r>
              <a:rPr lang="ru-RU" dirty="0" smtClean="0"/>
              <a:t>Информационные </a:t>
            </a:r>
            <a:r>
              <a:rPr lang="ru-RU" dirty="0"/>
              <a:t>стенды</a:t>
            </a:r>
          </a:p>
          <a:p>
            <a:r>
              <a:rPr lang="ru-RU" dirty="0" smtClean="0"/>
              <a:t>Информационно-просветительская </a:t>
            </a:r>
            <a:r>
              <a:rPr lang="ru-RU" dirty="0"/>
              <a:t>газета </a:t>
            </a:r>
          </a:p>
          <a:p>
            <a:r>
              <a:rPr lang="ru-RU" dirty="0" smtClean="0"/>
              <a:t> </a:t>
            </a:r>
            <a:r>
              <a:rPr lang="ru-RU" dirty="0"/>
              <a:t>Консультативная работа</a:t>
            </a:r>
          </a:p>
          <a:p>
            <a:r>
              <a:rPr lang="ru-RU" dirty="0" smtClean="0"/>
              <a:t>«Конструкторский </a:t>
            </a:r>
            <a:r>
              <a:rPr lang="ru-RU" dirty="0"/>
              <a:t>турнир» </a:t>
            </a:r>
          </a:p>
          <a:p>
            <a:r>
              <a:rPr lang="ru-RU" dirty="0" smtClean="0"/>
              <a:t>Выставки </a:t>
            </a:r>
            <a:r>
              <a:rPr lang="ru-RU" dirty="0"/>
              <a:t>детских </a:t>
            </a:r>
            <a:r>
              <a:rPr lang="ru-RU" dirty="0" smtClean="0"/>
              <a:t>работ</a:t>
            </a:r>
          </a:p>
          <a:p>
            <a:r>
              <a:rPr lang="ru-RU" dirty="0" smtClean="0"/>
              <a:t>Совместные мероприятия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655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Семейный клуб «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Развивашка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711736" cy="492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2"/>
          <a:stretch/>
        </p:blipFill>
        <p:spPr bwMode="auto">
          <a:xfrm>
            <a:off x="4550180" y="1412776"/>
            <a:ext cx="3798231" cy="226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84"/>
          <a:stretch/>
        </p:blipFill>
        <p:spPr bwMode="auto">
          <a:xfrm>
            <a:off x="4573907" y="4005064"/>
            <a:ext cx="3816424" cy="233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853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18" y="1340768"/>
            <a:ext cx="403470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Мастер-класс «Конструируем вместе»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8" r="6828" b="19649"/>
          <a:stretch/>
        </p:blipFill>
        <p:spPr bwMode="auto">
          <a:xfrm>
            <a:off x="4499992" y="3429000"/>
            <a:ext cx="4297644" cy="320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671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1459" y="476672"/>
            <a:ext cx="58434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Встречи с интересными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людьми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56"/>
          <a:stretch/>
        </p:blipFill>
        <p:spPr bwMode="auto">
          <a:xfrm>
            <a:off x="611560" y="1412775"/>
            <a:ext cx="3281567" cy="480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78"/>
          <a:stretch/>
        </p:blipFill>
        <p:spPr bwMode="auto">
          <a:xfrm>
            <a:off x="5027370" y="1412775"/>
            <a:ext cx="3354192" cy="480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7448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206</Words>
  <Application>Microsoft Office PowerPoint</Application>
  <PresentationFormat>Экран (4:3)</PresentationFormat>
  <Paragraphs>47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Мероприятия с родителями по развитию детского технического творчества в рамках проекта: «Техномир развитие без границ» 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работы с родителями:</vt:lpstr>
      <vt:lpstr>Семейный клуб «Развивашка» </vt:lpstr>
      <vt:lpstr>Мастер-класс «Конструируем вместе» </vt:lpstr>
      <vt:lpstr>Презентация PowerPoint</vt:lpstr>
      <vt:lpstr>Презентация PowerPoint</vt:lpstr>
      <vt:lpstr>Конструкторское бюро </vt:lpstr>
      <vt:lpstr>Выставки детских работ</vt:lpstr>
      <vt:lpstr>Творческие детско-родительские проекты </vt:lpstr>
      <vt:lpstr>Презентация PowerPoint</vt:lpstr>
      <vt:lpstr>Презентация PowerPoint</vt:lpstr>
      <vt:lpstr>Презентация PowerPoint</vt:lpstr>
      <vt:lpstr>http://detsadsolnyshko.lbihost.ru/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инженерного направления  в детском саду «Солнышко» г. Нефтегорска. Опыт работы по реализации парциальной программы  «От Фрёбеля до робота: растим будущих инженеров»</dc:title>
  <dc:creator>Пользователь</dc:creator>
  <cp:lastModifiedBy>Пользователь</cp:lastModifiedBy>
  <cp:revision>49</cp:revision>
  <dcterms:created xsi:type="dcterms:W3CDTF">2024-05-30T21:30:48Z</dcterms:created>
  <dcterms:modified xsi:type="dcterms:W3CDTF">2024-08-26T20:12:36Z</dcterms:modified>
</cp:coreProperties>
</file>