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7" r:id="rId2"/>
  </p:sldMasterIdLst>
  <p:sldIdLst>
    <p:sldId id="256" r:id="rId3"/>
    <p:sldId id="268" r:id="rId4"/>
    <p:sldId id="266" r:id="rId5"/>
    <p:sldId id="282" r:id="rId6"/>
    <p:sldId id="257" r:id="rId7"/>
    <p:sldId id="272" r:id="rId8"/>
    <p:sldId id="280" r:id="rId9"/>
    <p:sldId id="258" r:id="rId10"/>
    <p:sldId id="277" r:id="rId11"/>
    <p:sldId id="273" r:id="rId12"/>
    <p:sldId id="281" r:id="rId13"/>
    <p:sldId id="278" r:id="rId14"/>
    <p:sldId id="274" r:id="rId15"/>
    <p:sldId id="276" r:id="rId16"/>
    <p:sldId id="275" r:id="rId17"/>
    <p:sldId id="264" r:id="rId18"/>
    <p:sldId id="270" r:id="rId19"/>
    <p:sldId id="259" r:id="rId20"/>
    <p:sldId id="283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19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1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9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AE6C4A-727A-4563-BCC9-CEA64C7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964" y="1122363"/>
            <a:ext cx="4861367" cy="2387600"/>
          </a:xfrm>
        </p:spPr>
        <p:txBody>
          <a:bodyPr anchor="b"/>
          <a:lstStyle>
            <a:lvl1pPr algn="ctr">
              <a:defRPr sz="45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EC8C5C-04A0-48F9-A3F7-80EFFB8E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92F4D7-7A2D-4B51-8D4D-EBE8C188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FCFE8-6A34-452F-AC4F-F65E9B21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763DEFE3-AC90-4A91-98DF-F60191B12B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724275" cy="685800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5A77C4-ACBF-493A-9796-D990264C9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964" y="3602038"/>
            <a:ext cx="4861367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0914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4B447CB-72A5-4213-8DEA-D1F59BCA46AE}"/>
              </a:ext>
            </a:extLst>
          </p:cNvPr>
          <p:cNvSpPr/>
          <p:nvPr userDrawn="1"/>
        </p:nvSpPr>
        <p:spPr>
          <a:xfrm>
            <a:off x="5746831" y="0"/>
            <a:ext cx="3397170" cy="70489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49" y="3429000"/>
            <a:ext cx="7886701" cy="275188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563F5CE-457E-4C7E-871F-9A4FE29F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11818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E1D4CC8E-85DC-49A9-AEE0-B931325B0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944688"/>
            <a:ext cx="7886700" cy="13255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6313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E287ED3-2DE1-4440-9BAE-C8EE7413422A}"/>
              </a:ext>
            </a:extLst>
          </p:cNvPr>
          <p:cNvSpPr/>
          <p:nvPr userDrawn="1"/>
        </p:nvSpPr>
        <p:spPr>
          <a:xfrm>
            <a:off x="0" y="2974694"/>
            <a:ext cx="9144000" cy="38833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D726B7-0BEE-4121-86DF-96B9529D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6"/>
            <a:ext cx="394335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3836" y="365125"/>
            <a:ext cx="3637133" cy="61745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A9E456F4-DBB4-415C-AD65-9A75F2AF2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3183038"/>
            <a:ext cx="3943350" cy="335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764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41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0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42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71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3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3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3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74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69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4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="" xmlns:a16="http://schemas.microsoft.com/office/drawing/2014/main" id="{F402B95D-1496-4CE2-9690-F5812D03F93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500" y="367393"/>
            <a:ext cx="56832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1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4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svg"/><Relationship Id="rId4" Type="http://schemas.openxmlformats.org/officeDocument/2006/relationships/image" Target="../media/image22.png"/><Relationship Id="rId9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220BF94-BEB7-48AD-8FA3-D3556FF82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1403" y="1968420"/>
            <a:ext cx="6050507" cy="2336619"/>
          </a:xfrm>
        </p:spPr>
        <p:txBody>
          <a:bodyPr>
            <a:norm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методов и приемов формирующего оценивания на уроках географии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Изображение выглядит как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8EE5463A-8C35-4193-894B-F4D958DDCC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79" b="4079"/>
          <a:stretch>
            <a:fillRect/>
          </a:stretch>
        </p:blipFill>
        <p:spPr>
          <a:xfrm>
            <a:off x="0" y="857250"/>
            <a:ext cx="3062614" cy="5143500"/>
          </a:xfrm>
        </p:spPr>
      </p:pic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4895809B-2F6F-4A42-8734-C1292267E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6432" y="4667332"/>
            <a:ext cx="4861367" cy="1241822"/>
          </a:xfrm>
        </p:spPr>
        <p:txBody>
          <a:bodyPr/>
          <a:lstStyle/>
          <a:p>
            <a:pPr algn="r"/>
            <a:r>
              <a:rPr lang="ru-RU" b="1" dirty="0"/>
              <a:t>Учитель географии</a:t>
            </a:r>
          </a:p>
          <a:p>
            <a:pPr algn="r"/>
            <a:r>
              <a:rPr lang="ru-RU" b="1" dirty="0"/>
              <a:t> ГБОУ СОШ №3 г. Нефтегорска               </a:t>
            </a:r>
          </a:p>
          <a:p>
            <a:pPr algn="r"/>
            <a:r>
              <a:rPr lang="ru-RU" b="1" dirty="0"/>
              <a:t>Пономаренко  Ольга Леонидовна </a:t>
            </a:r>
          </a:p>
          <a:p>
            <a:pPr algn="r"/>
            <a:endParaRPr lang="ru-RU" b="1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0820499-B68A-4838-BD6A-FE2469A6B89B}"/>
              </a:ext>
            </a:extLst>
          </p:cNvPr>
          <p:cNvCxnSpPr/>
          <p:nvPr/>
        </p:nvCxnSpPr>
        <p:spPr>
          <a:xfrm>
            <a:off x="4476509" y="1968419"/>
            <a:ext cx="3761772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E0820499-B68A-4838-BD6A-FE2469A6B89B}"/>
              </a:ext>
            </a:extLst>
          </p:cNvPr>
          <p:cNvCxnSpPr/>
          <p:nvPr/>
        </p:nvCxnSpPr>
        <p:spPr>
          <a:xfrm>
            <a:off x="4476509" y="4401600"/>
            <a:ext cx="3761772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734873" y="857250"/>
            <a:ext cx="4572000" cy="102143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№3 «Образовательный центр»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города Нефтегорска  муниципального района Нефтегорский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Самарской области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6F7FB16-5DA2-4A5C-AEEF-15DBC258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3" y="616569"/>
            <a:ext cx="5118181" cy="75015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Матрицы. Алгоритмы. Карты </a:t>
            </a:r>
            <a:endParaRPr lang="ru-RU" b="1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EA4506E-E212-41C2-B63F-12FABBF7E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370" y="1906205"/>
            <a:ext cx="5486400" cy="2066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/>
              <a:t>Это </a:t>
            </a:r>
            <a:r>
              <a:rPr lang="ru-RU" sz="2700" dirty="0"/>
              <a:t>методический прием, который представляет собой удобный инструмент для анализа и синтеза, для обработки практически любой информации.</a:t>
            </a:r>
            <a:endParaRPr lang="ru-RU" sz="2700" b="1" dirty="0"/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043EB105-C551-4DE7-A166-E94818D402B9}"/>
              </a:ext>
            </a:extLst>
          </p:cNvPr>
          <p:cNvSpPr txBox="1">
            <a:spLocks/>
          </p:cNvSpPr>
          <p:nvPr/>
        </p:nvSpPr>
        <p:spPr>
          <a:xfrm>
            <a:off x="5943601" y="2094979"/>
            <a:ext cx="3028166" cy="266804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1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9FAA15A-6C9A-4D1F-8C39-64C926F00794}"/>
              </a:ext>
            </a:extLst>
          </p:cNvPr>
          <p:cNvCxnSpPr>
            <a:cxnSpLocks/>
          </p:cNvCxnSpPr>
          <p:nvPr/>
        </p:nvCxnSpPr>
        <p:spPr>
          <a:xfrm>
            <a:off x="502631" y="1728506"/>
            <a:ext cx="5130598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843392" y="986982"/>
            <a:ext cx="32317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Карта </a:t>
            </a:r>
            <a:r>
              <a:rPr lang="ru-RU" sz="2400" dirty="0"/>
              <a:t>понятий состоит из названий понятий, помещённых в рамки; они связаны линиями, которые фиксируют связь понятий. Карта понятий помогает определить, насколько хорошо ученики видят общую картину отдельной темы, раздела.</a:t>
            </a:r>
          </a:p>
        </p:txBody>
      </p:sp>
      <p:pic>
        <p:nvPicPr>
          <p:cNvPr id="1026" name="Picture 2" descr="https://dikiiles.ru/wp-content/uploads/2023/05/nsvfdfgtrgbtrbrtrtrb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5" y="3944925"/>
            <a:ext cx="3643693" cy="27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9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7623" r="1338" b="18860"/>
          <a:stretch/>
        </p:blipFill>
        <p:spPr bwMode="auto">
          <a:xfrm>
            <a:off x="1465545" y="2163089"/>
            <a:ext cx="6134622" cy="353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понятий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51510" y="2123599"/>
            <a:ext cx="7886700" cy="32635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1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6F7FB16-5DA2-4A5C-AEEF-15DBC258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09" y="1427938"/>
            <a:ext cx="5118181" cy="750159"/>
          </a:xfrm>
        </p:spPr>
        <p:txBody>
          <a:bodyPr/>
          <a:lstStyle/>
          <a:p>
            <a:r>
              <a:rPr lang="ru-RU" b="1" dirty="0" err="1" smtClean="0"/>
              <a:t>Фишбоун</a:t>
            </a: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EA4506E-E212-41C2-B63F-12FABBF7E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34" y="2395602"/>
            <a:ext cx="5486400" cy="2066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/>
              <a:t>Это </a:t>
            </a:r>
            <a:r>
              <a:rPr lang="ru-RU" sz="2700" dirty="0"/>
              <a:t>методический прием, который представляет собой удобный инструмент для анализа и синтеза, для обработки практически любой информации.</a:t>
            </a:r>
            <a:endParaRPr lang="ru-RU" sz="2700" b="1" dirty="0"/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043EB105-C551-4DE7-A166-E94818D402B9}"/>
              </a:ext>
            </a:extLst>
          </p:cNvPr>
          <p:cNvSpPr txBox="1">
            <a:spLocks/>
          </p:cNvSpPr>
          <p:nvPr/>
        </p:nvSpPr>
        <p:spPr>
          <a:xfrm>
            <a:off x="5943601" y="2094979"/>
            <a:ext cx="3028166" cy="266804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1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9FAA15A-6C9A-4D1F-8C39-64C926F00794}"/>
              </a:ext>
            </a:extLst>
          </p:cNvPr>
          <p:cNvCxnSpPr>
            <a:cxnSpLocks/>
          </p:cNvCxnSpPr>
          <p:nvPr/>
        </p:nvCxnSpPr>
        <p:spPr>
          <a:xfrm>
            <a:off x="515509" y="2101994"/>
            <a:ext cx="1788289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902890" y="1446727"/>
            <a:ext cx="310958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риём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фишбоун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помогает ребятам активизировать речемыслительную деятельность и, как следствие, способствует развитию устной речи учащихся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Фишбоун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06" y="1207258"/>
            <a:ext cx="4287215" cy="176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79865"/>
            <a:ext cx="5030015" cy="355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9FAA15A-6C9A-4D1F-8C39-64C926F00794}"/>
              </a:ext>
            </a:extLst>
          </p:cNvPr>
          <p:cNvCxnSpPr>
            <a:cxnSpLocks/>
          </p:cNvCxnSpPr>
          <p:nvPr/>
        </p:nvCxnSpPr>
        <p:spPr>
          <a:xfrm>
            <a:off x="722189" y="1979865"/>
            <a:ext cx="1788289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15" y="3757716"/>
            <a:ext cx="3822959" cy="17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1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6F7FB16-5DA2-4A5C-AEEF-15DBC258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09" y="1427938"/>
            <a:ext cx="5118181" cy="750159"/>
          </a:xfrm>
        </p:spPr>
        <p:txBody>
          <a:bodyPr/>
          <a:lstStyle/>
          <a:p>
            <a:r>
              <a:rPr lang="ru-RU" b="1" dirty="0" err="1" smtClean="0"/>
              <a:t>Синквейн</a:t>
            </a: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EA4506E-E212-41C2-B63F-12FABBF7E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34" y="2395602"/>
            <a:ext cx="5486400" cy="20667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методика </a:t>
            </a:r>
            <a:r>
              <a:rPr lang="ru-RU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является сменой деятельности, способствующей некоторой эмоциональной разгрузке школьников. Можно </a:t>
            </a:r>
            <a:r>
              <a:rPr lang="ru-RU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использовать </a:t>
            </a:r>
            <a:r>
              <a:rPr lang="ru-RU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</a:t>
            </a:r>
            <a:r>
              <a:rPr lang="ru-RU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разных стадиях урока и изучения материала.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043EB105-C551-4DE7-A166-E94818D402B9}"/>
              </a:ext>
            </a:extLst>
          </p:cNvPr>
          <p:cNvSpPr txBox="1">
            <a:spLocks/>
          </p:cNvSpPr>
          <p:nvPr/>
        </p:nvSpPr>
        <p:spPr>
          <a:xfrm>
            <a:off x="5943601" y="2094979"/>
            <a:ext cx="3028166" cy="266804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1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9FAA15A-6C9A-4D1F-8C39-64C926F00794}"/>
              </a:ext>
            </a:extLst>
          </p:cNvPr>
          <p:cNvCxnSpPr>
            <a:cxnSpLocks/>
          </p:cNvCxnSpPr>
          <p:nvPr/>
        </p:nvCxnSpPr>
        <p:spPr>
          <a:xfrm>
            <a:off x="515509" y="2101994"/>
            <a:ext cx="1788289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943601" y="1617246"/>
            <a:ext cx="3028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Мысль, переведенная в образ, позволяет учителю оценить уровень понимания изученного материала учащимися.</a:t>
            </a:r>
          </a:p>
        </p:txBody>
      </p:sp>
    </p:spTree>
    <p:extLst>
      <p:ext uri="{BB962C8B-B14F-4D97-AF65-F5344CB8AC3E}">
        <p14:creationId xmlns:p14="http://schemas.microsoft.com/office/powerpoint/2010/main" val="18267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739"/>
            <a:ext cx="4589419" cy="409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17581"/>
            <a:ext cx="4276856" cy="4443608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/>
              <a:t>География </a:t>
            </a:r>
            <a:r>
              <a:rPr lang="ru-RU" u="sng" dirty="0"/>
              <a:t>(5 класс)</a:t>
            </a:r>
            <a:endParaRPr lang="ru-RU" dirty="0"/>
          </a:p>
          <a:p>
            <a:r>
              <a:rPr lang="ru-RU" dirty="0"/>
              <a:t>Политическая, экономическая.</a:t>
            </a:r>
          </a:p>
          <a:p>
            <a:r>
              <a:rPr lang="ru-RU" dirty="0"/>
              <a:t>Изучает, исследует, анализирует.</a:t>
            </a:r>
          </a:p>
          <a:p>
            <a:r>
              <a:rPr lang="ru-RU" dirty="0"/>
              <a:t>Взаимодействие человека и природы.</a:t>
            </a:r>
          </a:p>
          <a:p>
            <a:r>
              <a:rPr lang="ru-RU" dirty="0"/>
              <a:t>Земля. </a:t>
            </a:r>
          </a:p>
          <a:p>
            <a:r>
              <a:rPr lang="ru-RU" u="sng" dirty="0" smtClean="0"/>
              <a:t>Тундра </a:t>
            </a:r>
            <a:r>
              <a:rPr lang="ru-RU" u="sng" dirty="0"/>
              <a:t>(7 класс)</a:t>
            </a:r>
            <a:endParaRPr lang="ru-RU" dirty="0"/>
          </a:p>
          <a:p>
            <a:r>
              <a:rPr lang="ru-RU" dirty="0"/>
              <a:t>Холодная, суровая.</a:t>
            </a:r>
          </a:p>
          <a:p>
            <a:r>
              <a:rPr lang="ru-RU" dirty="0"/>
              <a:t>Расположена, господствует, делится.</a:t>
            </a:r>
          </a:p>
          <a:p>
            <a:r>
              <a:rPr lang="ru-RU" dirty="0"/>
              <a:t>Характерен арктический, субарктический климат.</a:t>
            </a:r>
          </a:p>
          <a:p>
            <a:r>
              <a:rPr lang="ru-RU" dirty="0"/>
              <a:t>Холод.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6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FC7CEC3F-FCC6-44E4-9669-1A027744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47771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Учителю 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C178696-48A6-4F44-BD35-7721911722EB}"/>
              </a:ext>
            </a:extLst>
          </p:cNvPr>
          <p:cNvCxnSpPr>
            <a:cxnSpLocks/>
          </p:cNvCxnSpPr>
          <p:nvPr/>
        </p:nvCxnSpPr>
        <p:spPr>
          <a:xfrm>
            <a:off x="526287" y="1540672"/>
            <a:ext cx="1788289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9D6938F4-64B9-45CA-B16D-F6F169BC6769}"/>
              </a:ext>
            </a:extLst>
          </p:cNvPr>
          <p:cNvSpPr/>
          <p:nvPr/>
        </p:nvSpPr>
        <p:spPr>
          <a:xfrm>
            <a:off x="197285" y="2257034"/>
            <a:ext cx="2226395" cy="342899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3FEDDC-3F16-4B86-A955-AAB7E0F0D8F1}"/>
              </a:ext>
            </a:extLst>
          </p:cNvPr>
          <p:cNvSpPr txBox="1"/>
          <p:nvPr/>
        </p:nvSpPr>
        <p:spPr>
          <a:xfrm>
            <a:off x="197286" y="3421014"/>
            <a:ext cx="21172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Roboto"/>
              </a:rPr>
              <a:t>Будьте уверены, что каждый ученик может стать лучше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31E91CD8-9324-421A-9CB7-963048DFB9BF}"/>
              </a:ext>
            </a:extLst>
          </p:cNvPr>
          <p:cNvSpPr/>
          <p:nvPr/>
        </p:nvSpPr>
        <p:spPr>
          <a:xfrm>
            <a:off x="2609894" y="2376920"/>
            <a:ext cx="1720518" cy="330911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6275B9-A6B1-44A3-90D6-8FF1A2463542}"/>
              </a:ext>
            </a:extLst>
          </p:cNvPr>
          <p:cNvSpPr txBox="1"/>
          <p:nvPr/>
        </p:nvSpPr>
        <p:spPr>
          <a:xfrm>
            <a:off x="2695792" y="3421014"/>
            <a:ext cx="15255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Используйте оценивание, чтобы получать информацию об учении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68CABAE9-1B08-41F4-B3D9-D42011B645E0}"/>
              </a:ext>
            </a:extLst>
          </p:cNvPr>
          <p:cNvSpPr/>
          <p:nvPr/>
        </p:nvSpPr>
        <p:spPr>
          <a:xfrm>
            <a:off x="4516625" y="2376920"/>
            <a:ext cx="1720518" cy="330911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5B5AA7-549B-4514-8586-00994D4A05EF}"/>
              </a:ext>
            </a:extLst>
          </p:cNvPr>
          <p:cNvSpPr txBox="1"/>
          <p:nvPr/>
        </p:nvSpPr>
        <p:spPr>
          <a:xfrm>
            <a:off x="4516626" y="3421014"/>
            <a:ext cx="17205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Создавайте среду, способствующую партнёрству учителя и учеников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2F109CE4-F731-4D7F-B39D-0301C09B0EF5}"/>
              </a:ext>
            </a:extLst>
          </p:cNvPr>
          <p:cNvSpPr/>
          <p:nvPr/>
        </p:nvSpPr>
        <p:spPr>
          <a:xfrm>
            <a:off x="6420932" y="2257034"/>
            <a:ext cx="2306577" cy="3429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6FFB58F-1862-4D03-BF86-D28EF451A31D}"/>
              </a:ext>
            </a:extLst>
          </p:cNvPr>
          <p:cNvSpPr txBox="1"/>
          <p:nvPr/>
        </p:nvSpPr>
        <p:spPr>
          <a:xfrm>
            <a:off x="6491614" y="3421014"/>
            <a:ext cx="22358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Обсуждайте с учениками результаты оценивания и вместе устанавливайте ясные и </a:t>
            </a:r>
            <a:r>
              <a:rPr lang="ru-RU" b="1" i="1" dirty="0">
                <a:solidFill>
                  <a:schemeClr val="bg1"/>
                </a:solidFill>
              </a:rPr>
              <a:t>достижимые </a:t>
            </a:r>
            <a:r>
              <a:rPr lang="ru-RU" b="1" i="1" dirty="0">
                <a:solidFill>
                  <a:schemeClr val="bg1"/>
                </a:solidFill>
              </a:rPr>
              <a:t>учебные цели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709FDAB-3FB2-4F2D-9D55-BB2DB55FA0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1543" y="2400258"/>
            <a:ext cx="724417" cy="7244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C92D134-8150-4AFA-9136-9CD49A2A9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2447" y="2400258"/>
            <a:ext cx="724417" cy="7244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4EFC6D8-3898-42E1-90CE-85C1BB1CA8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45715" y="2400258"/>
            <a:ext cx="724417" cy="7244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B10830C-2468-4DD0-9D6E-29F2FD134D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053" y="2236373"/>
            <a:ext cx="724417" cy="7244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90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8515350" cy="994172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 новации не вводились в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школе…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CE5748F-5207-43B6-9D1D-67820C9D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42" y="2226469"/>
            <a:ext cx="8605381" cy="3619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25" dirty="0"/>
              <a:t>как </a:t>
            </a:r>
            <a:r>
              <a:rPr lang="ru-RU" sz="2625" dirty="0"/>
              <a:t>и </a:t>
            </a:r>
            <a:r>
              <a:rPr lang="ru-RU" sz="2625" dirty="0"/>
              <a:t>сотни лет </a:t>
            </a:r>
            <a:r>
              <a:rPr lang="ru-RU" sz="2625" dirty="0"/>
              <a:t>назад встречаются участники образовательного процесса: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 ученик</a:t>
            </a:r>
            <a:r>
              <a:rPr lang="ru-RU" sz="2625" dirty="0"/>
              <a:t>.</a:t>
            </a:r>
          </a:p>
          <a:p>
            <a:pPr marL="0" indent="0">
              <a:buNone/>
            </a:pPr>
            <a:r>
              <a:rPr lang="ru-RU" sz="2625" dirty="0"/>
              <a:t/>
            </a:r>
            <a:br>
              <a:rPr lang="ru-RU" sz="2625" dirty="0"/>
            </a:br>
            <a:r>
              <a:rPr lang="ru-RU" sz="2625" dirty="0"/>
              <a:t>Смыслом совместной деятельности в учебном процессе является сотрудничество его участников, в процессе которого происходит динамическое преобразование ролевых отношений педагогов и учащихся в равноправные, что выражается в изменении их ценностной ориентации, целей деятельности и самого взаимодействия.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948831"/>
            <a:ext cx="967154" cy="32708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>
            <a:off x="703162" y="2029187"/>
            <a:ext cx="1788289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4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825315"/>
          </a:xfrm>
        </p:spPr>
        <p:txBody>
          <a:bodyPr>
            <a:norm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CE5748F-5207-43B6-9D1D-67820C9D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97" y="2163088"/>
            <a:ext cx="8755693" cy="38376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50" dirty="0"/>
              <a:t>На сегодняшний день вместо простой передачи знаний, умений и </a:t>
            </a:r>
            <a:r>
              <a:rPr lang="ru-RU" sz="2850" dirty="0"/>
              <a:t>навыков от </a:t>
            </a:r>
            <a:r>
              <a:rPr lang="ru-RU" sz="2850" dirty="0"/>
              <a:t>учителя к ученику приоритетной целью школьного образования становится формирование </a:t>
            </a: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 учиться</a:t>
            </a:r>
            <a:r>
              <a:rPr lang="ru-RU" sz="2850" dirty="0"/>
              <a:t>. </a:t>
            </a:r>
            <a:endParaRPr lang="ru-RU" sz="2850" dirty="0"/>
          </a:p>
          <a:p>
            <a:pPr marL="0" indent="0">
              <a:buNone/>
            </a:pPr>
            <a:r>
              <a:rPr lang="ru-RU" sz="2850" dirty="0"/>
              <a:t>Учащийся </a:t>
            </a:r>
            <a:r>
              <a:rPr lang="ru-RU" sz="2850" dirty="0"/>
              <a:t>сам должен стать </a:t>
            </a:r>
            <a:r>
              <a:rPr lang="ru-RU" sz="35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«архитектором и строителем» образовательного процесса.</a:t>
            </a:r>
            <a:br>
              <a:rPr lang="ru-RU" sz="35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50" dirty="0"/>
              <a:t> </a:t>
            </a:r>
            <a:br>
              <a:rPr lang="ru-RU" sz="2850" dirty="0"/>
            </a:br>
            <a:r>
              <a:rPr lang="ru-RU" sz="2850" dirty="0"/>
              <a:t>В наше время, когда информация так быстро обновляется, ученику школы </a:t>
            </a:r>
            <a:r>
              <a:rPr lang="ru-RU" sz="2850" dirty="0"/>
              <a:t>важно </a:t>
            </a:r>
            <a:r>
              <a:rPr lang="ru-RU" sz="2850" dirty="0"/>
              <a:t>не только изучить назначенный объем знаний, но и овладеть универсальными учебными действиями.</a:t>
            </a:r>
            <a:br>
              <a:rPr lang="ru-RU" sz="2850" dirty="0"/>
            </a:br>
            <a:r>
              <a:rPr lang="ru-RU" sz="2850" dirty="0"/>
              <a:t/>
            </a:r>
            <a:br>
              <a:rPr lang="ru-RU" sz="2850" dirty="0"/>
            </a:br>
            <a:r>
              <a:rPr lang="ru-RU" sz="2850" dirty="0"/>
              <a:t>Одним из эффективных путей преодоления </a:t>
            </a:r>
            <a:r>
              <a:rPr lang="ru-RU" sz="2850" dirty="0" err="1"/>
              <a:t>неуспешности</a:t>
            </a:r>
            <a:r>
              <a:rPr lang="ru-RU" sz="2850" dirty="0"/>
              <a:t> обучения и обеспечения качества образования является научно-обоснованная система управления контролем знаний и умений учащихся.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0CEEC74-FEC3-4754-B684-CBC1E42AD82F}"/>
              </a:ext>
            </a:extLst>
          </p:cNvPr>
          <p:cNvSpPr/>
          <p:nvPr/>
        </p:nvSpPr>
        <p:spPr>
          <a:xfrm>
            <a:off x="0" y="948831"/>
            <a:ext cx="967154" cy="32708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60ED859-81A1-4E3C-A608-4AC57FD0FA2E}"/>
              </a:ext>
            </a:extLst>
          </p:cNvPr>
          <p:cNvCxnSpPr>
            <a:cxnSpLocks/>
          </p:cNvCxnSpPr>
          <p:nvPr/>
        </p:nvCxnSpPr>
        <p:spPr>
          <a:xfrm>
            <a:off x="703162" y="1878875"/>
            <a:ext cx="1788289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7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740" y="98072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348880"/>
            <a:ext cx="7632848" cy="42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04" y="345483"/>
            <a:ext cx="8183411" cy="4404628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333333"/>
                </a:solidFill>
                <a:latin typeface="Lab Grotesque"/>
              </a:rPr>
              <a:t>Актуальные </a:t>
            </a:r>
            <a:r>
              <a:rPr lang="ru-RU" sz="2700" dirty="0">
                <a:solidFill>
                  <a:srgbClr val="333333"/>
                </a:solidFill>
                <a:latin typeface="Lab Grotesque"/>
              </a:rPr>
              <a:t>ФГОС фокусируются на практических навыках детей: </a:t>
            </a:r>
            <a:r>
              <a:rPr lang="ru-RU" sz="2700" dirty="0">
                <a:solidFill>
                  <a:srgbClr val="333333"/>
                </a:solidFill>
                <a:latin typeface="Lab Grotesque"/>
              </a:rPr>
              <a:t/>
            </a:r>
            <a:br>
              <a:rPr lang="ru-RU" sz="2700" dirty="0">
                <a:solidFill>
                  <a:srgbClr val="333333"/>
                </a:solidFill>
                <a:latin typeface="Lab Grotesque"/>
              </a:rPr>
            </a:br>
            <a:r>
              <a:rPr lang="ru-RU" sz="2700" dirty="0">
                <a:solidFill>
                  <a:srgbClr val="333333"/>
                </a:solidFill>
                <a:latin typeface="Lab Grotesque"/>
              </a:rPr>
              <a:t/>
            </a:r>
            <a:br>
              <a:rPr lang="ru-RU" sz="2700" dirty="0">
                <a:solidFill>
                  <a:srgbClr val="333333"/>
                </a:solidFill>
                <a:latin typeface="Lab Grotesque"/>
              </a:rPr>
            </a:br>
            <a:r>
              <a:rPr lang="ru-RU" sz="2700" dirty="0">
                <a:solidFill>
                  <a:srgbClr val="333333"/>
                </a:solidFill>
                <a:latin typeface="Lab Grotesque"/>
              </a:rPr>
              <a:t>они </a:t>
            </a:r>
            <a:r>
              <a:rPr lang="ru-RU" sz="2700" dirty="0">
                <a:solidFill>
                  <a:srgbClr val="333333"/>
                </a:solidFill>
                <a:latin typeface="Lab Grotesque"/>
              </a:rPr>
              <a:t>должны понимать, как связаны предметы и как помогают в реальной жизни. </a:t>
            </a:r>
            <a:r>
              <a:rPr lang="ru-RU" sz="2700" dirty="0">
                <a:solidFill>
                  <a:srgbClr val="333333"/>
                </a:solidFill>
                <a:latin typeface="Lab Grotesque"/>
              </a:rPr>
              <a:t/>
            </a:r>
            <a:br>
              <a:rPr lang="ru-RU" sz="2700" dirty="0">
                <a:solidFill>
                  <a:srgbClr val="333333"/>
                </a:solidFill>
                <a:latin typeface="Lab Grotesque"/>
              </a:rPr>
            </a:br>
            <a:r>
              <a:rPr lang="ru-RU" sz="2700" dirty="0">
                <a:solidFill>
                  <a:srgbClr val="333333"/>
                </a:solidFill>
                <a:latin typeface="Lab Grotesque"/>
              </a:rPr>
              <a:t/>
            </a:r>
            <a:br>
              <a:rPr lang="ru-RU" sz="2700" dirty="0">
                <a:solidFill>
                  <a:srgbClr val="333333"/>
                </a:solidFill>
                <a:latin typeface="Lab Grotesque"/>
              </a:rPr>
            </a:br>
            <a:r>
              <a:rPr lang="ru-RU" sz="2700" dirty="0">
                <a:solidFill>
                  <a:srgbClr val="333333"/>
                </a:solidFill>
                <a:latin typeface="Lab Grotesque"/>
              </a:rPr>
              <a:t>Среди </a:t>
            </a:r>
            <a:r>
              <a:rPr lang="ru-RU" sz="2700" dirty="0">
                <a:solidFill>
                  <a:srgbClr val="333333"/>
                </a:solidFill>
                <a:latin typeface="Lab Grotesque"/>
              </a:rPr>
              <a:t>новшеств выделяются: вариативность, функциональная грамотность, единство воспитания и </a:t>
            </a:r>
            <a:r>
              <a:rPr lang="ru-RU" sz="2700" dirty="0">
                <a:solidFill>
                  <a:srgbClr val="333333"/>
                </a:solidFill>
                <a:latin typeface="Lab Grotesque"/>
              </a:rPr>
              <a:t>обучения…</a:t>
            </a:r>
            <a:endParaRPr lang="ru-RU" dirty="0"/>
          </a:p>
        </p:txBody>
      </p:sp>
      <p:pic>
        <p:nvPicPr>
          <p:cNvPr id="3" name="Picture 4" descr="https://img2.freepng.ru/20180311/xte/kisspng-student-teacher-geography-illustration-a-child-of-a-science-course-5aa4cd74eacc60.8521409515207499409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0" y="4444727"/>
            <a:ext cx="2091780" cy="20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500" y="4520484"/>
            <a:ext cx="3632617" cy="199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15" y="437045"/>
            <a:ext cx="8821455" cy="4283900"/>
          </a:xfrm>
        </p:spPr>
        <p:txBody>
          <a:bodyPr>
            <a:noAutofit/>
          </a:bodyPr>
          <a:lstStyle/>
          <a:p>
            <a:r>
              <a:rPr lang="ru-RU" sz="2400" b="1" dirty="0"/>
              <a:t>Среди различных педагогических подходов и приемов есть те, которые стабильно «работают» на повышение академических результатов и развитие «мягких» навыков. 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Регулярно проводятся исследования, на выявление и утверждение таких практик.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Итак, в большей степени влияет на повышение образовательных результатов: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САМОСТОЯТЕЛЬНОЕ ПЛАНИРОВАНИЕ И РЕГУЛИРОВАНИЕ СВОЕГО ОБУЧЕНИЯ (ФОРМИРУЮЩЕЕ  ОЦЕНИВАНИЕ).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thumbs.dreamstime.com/b/%D1%83%D1%87%D0%B8%D1%82%D0%B5-%D1%8C-%D0%B7%D0%B5%D0%BC-%D0%B5%D0%B2%D0%B5-%D0%B5%D0%BD%D0%B8%D1%8F-%D0%B8-%D1%8E%D1%81%D1%82%D1%80%D0%B0%D1%86%D0%B8%D1%8F-%D0%B2%D0%B5%D0%BA%D1%82%D0%BE%D1%80%D0%B0-88974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91" y="4614867"/>
            <a:ext cx="2242778" cy="20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55" y="4411625"/>
            <a:ext cx="2359200" cy="23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771" y="171943"/>
            <a:ext cx="7886700" cy="13255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подхода: учим находить разницу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225" y="1555169"/>
            <a:ext cx="7886700" cy="4351338"/>
          </a:xfrm>
        </p:spPr>
        <p:txBody>
          <a:bodyPr/>
          <a:lstStyle/>
          <a:p>
            <a:pPr marL="205740" indent="-20574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SzPct val="73000"/>
              <a:buFont typeface="Wingdings 2"/>
              <a:buChar char=""/>
            </a:pPr>
            <a:r>
              <a:rPr lang="ru-RU" sz="1950" b="1" dirty="0">
                <a:solidFill>
                  <a:prstClr val="black"/>
                </a:solidFill>
                <a:latin typeface="Trebuchet MS"/>
              </a:rPr>
              <a:t>«</a:t>
            </a:r>
            <a:r>
              <a:rPr lang="ru-RU" sz="1950" b="1" i="1" dirty="0">
                <a:solidFill>
                  <a:prstClr val="black"/>
                </a:solidFill>
                <a:latin typeface="Trebuchet MS"/>
              </a:rPr>
              <a:t>Когда суп пробует повар — это формирующее; когда суп пробуют гости — это итоговое</a:t>
            </a:r>
            <a:r>
              <a:rPr lang="ru-RU" sz="1950" b="1" dirty="0">
                <a:solidFill>
                  <a:prstClr val="black"/>
                </a:solidFill>
                <a:latin typeface="Trebuchet MS"/>
              </a:rPr>
              <a:t>».</a:t>
            </a:r>
            <a:endParaRPr lang="ru-RU" sz="1950" dirty="0">
              <a:solidFill>
                <a:prstClr val="black"/>
              </a:solidFill>
              <a:latin typeface="Trebuchet MS"/>
            </a:endParaRPr>
          </a:p>
          <a:p>
            <a:pPr marL="205740" indent="-20574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SzPct val="73000"/>
              <a:buNone/>
            </a:pPr>
            <a:r>
              <a:rPr lang="ru-RU" sz="1950" dirty="0">
                <a:solidFill>
                  <a:prstClr val="black"/>
                </a:solidFill>
                <a:latin typeface="Trebuchet MS"/>
              </a:rPr>
              <a:t>                                     </a:t>
            </a:r>
            <a:r>
              <a:rPr lang="ru-RU" sz="1950" b="1" i="1" dirty="0">
                <a:solidFill>
                  <a:prstClr val="black"/>
                </a:solidFill>
                <a:latin typeface="Trebuchet MS"/>
              </a:rPr>
              <a:t>Боб Стейк</a:t>
            </a:r>
          </a:p>
          <a:p>
            <a:pPr marL="205740" indent="-205740">
              <a:lnSpc>
                <a:spcPct val="100000"/>
              </a:lnSpc>
              <a:spcBef>
                <a:spcPts val="450"/>
              </a:spcBef>
              <a:buClr>
                <a:srgbClr val="00B0F0"/>
              </a:buClr>
              <a:buSzPct val="73000"/>
              <a:buNone/>
            </a:pPr>
            <a:endParaRPr lang="ru-RU" sz="1950" dirty="0">
              <a:solidFill>
                <a:prstClr val="black"/>
              </a:solidFill>
              <a:latin typeface="Trebuchet MS"/>
            </a:endParaRPr>
          </a:p>
          <a:p>
            <a:pPr marL="205740" indent="-205740">
              <a:lnSpc>
                <a:spcPct val="100000"/>
              </a:lnSpc>
              <a:spcBef>
                <a:spcPts val="450"/>
              </a:spcBef>
              <a:buClr>
                <a:srgbClr val="00B0F0"/>
              </a:buClr>
              <a:buSzPct val="73000"/>
              <a:buNone/>
            </a:pPr>
            <a:r>
              <a:rPr lang="ru-RU" sz="1950" b="1" dirty="0">
                <a:solidFill>
                  <a:prstClr val="black"/>
                </a:solidFill>
                <a:latin typeface="Trebuchet MS"/>
              </a:rPr>
              <a:t>Формирующее оценивание – это осознание пути, который привел к результату. </a:t>
            </a:r>
          </a:p>
          <a:p>
            <a:pPr marL="205740" indent="-205740">
              <a:lnSpc>
                <a:spcPct val="100000"/>
              </a:lnSpc>
              <a:spcBef>
                <a:spcPts val="450"/>
              </a:spcBef>
              <a:buClr>
                <a:srgbClr val="00B0F0"/>
              </a:buClr>
              <a:buSzPct val="73000"/>
              <a:buNone/>
            </a:pPr>
            <a:r>
              <a:rPr lang="ru-RU" sz="1950" b="1" dirty="0">
                <a:solidFill>
                  <a:prstClr val="black"/>
                </a:solidFill>
                <a:latin typeface="Trebuchet MS"/>
              </a:rPr>
              <a:t> </a:t>
            </a:r>
          </a:p>
          <a:p>
            <a:pPr marL="205740" indent="-205740">
              <a:lnSpc>
                <a:spcPct val="100000"/>
              </a:lnSpc>
              <a:spcBef>
                <a:spcPts val="450"/>
              </a:spcBef>
              <a:buClr>
                <a:srgbClr val="00B0F0"/>
              </a:buClr>
              <a:buSzPct val="73000"/>
              <a:buNone/>
            </a:pPr>
            <a:r>
              <a:rPr lang="ru-RU" sz="1950" b="1" dirty="0">
                <a:solidFill>
                  <a:prstClr val="black"/>
                </a:solidFill>
                <a:latin typeface="Trebuchet MS"/>
              </a:rPr>
              <a:t>Итоговое оценивание – это осознание результата.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41" y="4506442"/>
            <a:ext cx="5435034" cy="235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7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8" b="30378"/>
          <a:stretch>
            <a:fillRect/>
          </a:stretch>
        </p:blipFill>
        <p:spPr bwMode="auto">
          <a:xfrm>
            <a:off x="617525" y="3933229"/>
            <a:ext cx="7055285" cy="173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6F7FB16-5DA2-4A5C-AEEF-15DBC258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11" y="857250"/>
            <a:ext cx="5118181" cy="750159"/>
          </a:xfrm>
        </p:spPr>
        <p:txBody>
          <a:bodyPr/>
          <a:lstStyle/>
          <a:p>
            <a:r>
              <a:rPr lang="ru-RU" b="1" dirty="0" smtClean="0"/>
              <a:t>ПОНЯТИЕ </a:t>
            </a:r>
            <a:endParaRPr lang="ru-RU" b="1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EA4506E-E212-41C2-B63F-12FABBF7E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523" y="1533655"/>
            <a:ext cx="5486400" cy="20667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Формирующее </a:t>
            </a:r>
            <a:r>
              <a:rPr lang="ru-RU" b="1" dirty="0" smtClean="0"/>
              <a:t>оценивание </a:t>
            </a:r>
            <a:r>
              <a:rPr lang="ru-RU" b="1" dirty="0"/>
              <a:t>– это целенаправленный непрерывный процесс наблюдения за учением ученика.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Оно </a:t>
            </a:r>
            <a:r>
              <a:rPr lang="ru-RU" b="1" dirty="0"/>
              <a:t>основывается на оценивании в соответствии с критериями и предполагает обратную связь.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043EB105-C551-4DE7-A166-E94818D402B9}"/>
              </a:ext>
            </a:extLst>
          </p:cNvPr>
          <p:cNvSpPr txBox="1">
            <a:spLocks/>
          </p:cNvSpPr>
          <p:nvPr/>
        </p:nvSpPr>
        <p:spPr>
          <a:xfrm>
            <a:off x="5943601" y="932407"/>
            <a:ext cx="3028166" cy="266804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dirty="0">
                <a:solidFill>
                  <a:schemeClr val="bg1"/>
                </a:solidFill>
              </a:rPr>
              <a:t>Целью формирующего </a:t>
            </a:r>
            <a:r>
              <a:rPr lang="ru-RU" sz="2100" b="1" dirty="0"/>
              <a:t>оценивания является корректировка деятельности учителя и учащихся в процессе обучения на основе промежуточных результатов, полученных в процессе обучения.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9FAA15A-6C9A-4D1F-8C39-64C926F00794}"/>
              </a:ext>
            </a:extLst>
          </p:cNvPr>
          <p:cNvCxnSpPr>
            <a:cxnSpLocks/>
          </p:cNvCxnSpPr>
          <p:nvPr/>
        </p:nvCxnSpPr>
        <p:spPr>
          <a:xfrm>
            <a:off x="515509" y="1418543"/>
            <a:ext cx="1788289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7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9692" y="342095"/>
            <a:ext cx="6783627" cy="8347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Формирующее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оценивание: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5761" y="1524262"/>
            <a:ext cx="8449589" cy="447648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b="1" dirty="0"/>
              <a:t>должно </a:t>
            </a:r>
            <a:r>
              <a:rPr lang="ru-RU" sz="2400" b="1" dirty="0"/>
              <a:t>помогать ребёнку учиться более эффективно и продуктивно; </a:t>
            </a:r>
            <a:endParaRPr lang="ru-RU" sz="2400" b="1" dirty="0"/>
          </a:p>
          <a:p>
            <a:pPr>
              <a:buFontTx/>
              <a:buChar char="-"/>
            </a:pPr>
            <a:r>
              <a:rPr lang="ru-RU" sz="2400" b="1" dirty="0"/>
              <a:t>невозможно </a:t>
            </a:r>
            <a:r>
              <a:rPr lang="ru-RU" sz="2400" b="1" dirty="0"/>
              <a:t>без обратной связи учитель – ученик; </a:t>
            </a:r>
            <a:endParaRPr lang="ru-RU" sz="2400" b="1" dirty="0"/>
          </a:p>
          <a:p>
            <a:pPr>
              <a:buFontTx/>
              <a:buChar char="-"/>
            </a:pPr>
            <a:r>
              <a:rPr lang="ru-RU" sz="2400" b="1" dirty="0"/>
              <a:t>может </a:t>
            </a:r>
            <a:r>
              <a:rPr lang="ru-RU" sz="2400" b="1" dirty="0"/>
              <a:t>быть и бальным и вербальным; </a:t>
            </a:r>
            <a:endParaRPr lang="ru-RU" sz="2400" b="1" dirty="0"/>
          </a:p>
          <a:p>
            <a:pPr>
              <a:buFontTx/>
              <a:buChar char="-"/>
            </a:pPr>
            <a:r>
              <a:rPr lang="ru-RU" sz="2400" b="1" dirty="0"/>
              <a:t>проводится </a:t>
            </a:r>
            <a:r>
              <a:rPr lang="ru-RU" sz="2400" b="1" dirty="0"/>
              <a:t>на основе совместно разработанных учителем и учениками критериев; </a:t>
            </a:r>
            <a:endParaRPr lang="ru-RU" sz="2400" b="1" dirty="0"/>
          </a:p>
          <a:p>
            <a:pPr>
              <a:buFontTx/>
              <a:buChar char="-"/>
            </a:pPr>
            <a:r>
              <a:rPr lang="ru-RU" sz="2400" b="1" dirty="0"/>
              <a:t>позволяет </a:t>
            </a:r>
            <a:r>
              <a:rPr lang="ru-RU" sz="2400" b="1" dirty="0"/>
              <a:t>сравнить новые образовательные результаты ребёнка с его предыдущими образовательными результатами; 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- </a:t>
            </a:r>
            <a:r>
              <a:rPr lang="ru-RU" sz="2400" b="1" dirty="0"/>
              <a:t>невозможно без использования самооценки и </a:t>
            </a:r>
            <a:r>
              <a:rPr lang="ru-RU" sz="2400" b="1" dirty="0"/>
              <a:t>    </a:t>
            </a:r>
            <a:r>
              <a:rPr lang="ru-RU" sz="2400" b="1" dirty="0" err="1"/>
              <a:t>взаимооценки</a:t>
            </a:r>
            <a:r>
              <a:rPr lang="ru-RU" sz="2400" b="1" dirty="0"/>
              <a:t>. </a:t>
            </a:r>
          </a:p>
        </p:txBody>
      </p:sp>
      <p:pic>
        <p:nvPicPr>
          <p:cNvPr id="5" name="Picture 2" descr="https://www.moscamp.ru/wa-data/public/shop/products/35/99/29935/images/1365339/1365339.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47" y="4437554"/>
            <a:ext cx="1757854" cy="213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7731" y="406489"/>
            <a:ext cx="9143999" cy="516699"/>
          </a:xfrm>
        </p:spPr>
        <p:txBody>
          <a:bodyPr>
            <a:noAutofit/>
          </a:bodyPr>
          <a:lstStyle/>
          <a:p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Ключевыми характеристиками формирующего оценивания 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являются: 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5762" y="1345765"/>
            <a:ext cx="8990556" cy="4509371"/>
          </a:xfrm>
        </p:spPr>
        <p:txBody>
          <a:bodyPr>
            <a:noAutofit/>
          </a:bodyPr>
          <a:lstStyle/>
          <a:p>
            <a:r>
              <a:rPr lang="ru-RU" sz="2400" dirty="0"/>
              <a:t>оценивание встроено в процесс </a:t>
            </a:r>
            <a:r>
              <a:rPr lang="ru-RU" sz="2400" dirty="0"/>
              <a:t>преподавания и учения;</a:t>
            </a:r>
          </a:p>
          <a:p>
            <a:pPr lvl="0"/>
            <a:r>
              <a:rPr lang="ru-RU" sz="2400" dirty="0"/>
              <a:t>предполагается обсуждение  учебных целей с учениками;</a:t>
            </a:r>
          </a:p>
          <a:p>
            <a:pPr lvl="0"/>
            <a:r>
              <a:rPr lang="ru-RU" sz="2400" dirty="0"/>
              <a:t>оценивание должно помочь ученикам осознавать учебные стандарты;</a:t>
            </a:r>
          </a:p>
          <a:p>
            <a:pPr lvl="0"/>
            <a:r>
              <a:rPr lang="ru-RU" sz="2400" dirty="0"/>
              <a:t>ученик вовлекается в процесс самооценки или </a:t>
            </a:r>
            <a:r>
              <a:rPr lang="ru-RU" sz="2400" dirty="0" err="1"/>
              <a:t>партнѐрское</a:t>
            </a:r>
            <a:r>
              <a:rPr lang="ru-RU" sz="2400" dirty="0"/>
              <a:t> оценивание;</a:t>
            </a:r>
          </a:p>
          <a:p>
            <a:pPr lvl="0"/>
            <a:r>
              <a:rPr lang="ru-RU" sz="2400" dirty="0"/>
              <a:t>обеспечивается обратная связь: оценивание помогает ученикам наметить следующие шаги в учении;</a:t>
            </a:r>
          </a:p>
          <a:p>
            <a:pPr lvl="0"/>
            <a:r>
              <a:rPr lang="ru-RU" sz="2400" dirty="0"/>
              <a:t>укрепляется уверенность в том, что каждый ученик может добиться улучшений в </a:t>
            </a:r>
            <a:r>
              <a:rPr lang="ru-RU" sz="2400" dirty="0"/>
              <a:t>учении;</a:t>
            </a:r>
            <a:endParaRPr lang="ru-RU" sz="2400" dirty="0"/>
          </a:p>
          <a:p>
            <a:pPr lvl="0"/>
            <a:r>
              <a:rPr lang="ru-RU" sz="2400" dirty="0"/>
              <a:t>оценивание вовлекает и учителя, и учеников 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процесс рассмотрения и рефлексии данных 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 smtClean="0"/>
              <a:t>оценивания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30" y="5006538"/>
            <a:ext cx="1934329" cy="169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71A4A5A1-0458-48E4-B312-14D9B1F2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238" y="1063930"/>
            <a:ext cx="5664896" cy="153130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Roboto"/>
              </a:rPr>
              <a:t>Основные особенности 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системы 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заключаются в </a:t>
            </a:r>
            <a:r>
              <a:rPr lang="ru-RU" sz="2400" dirty="0" err="1">
                <a:solidFill>
                  <a:srgbClr val="000000"/>
                </a:solidFill>
                <a:latin typeface="Roboto"/>
              </a:rPr>
              <a:t>критериальной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оценке планируемых результатов:</a:t>
            </a:r>
          </a:p>
        </p:txBody>
      </p:sp>
      <p:pic>
        <p:nvPicPr>
          <p:cNvPr id="8" name="Рисунок 7" descr="Изображение выглядит как человек, устройство, датч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5F1DAABF-CEB6-4493-836A-3EEDB61296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8" r="23768"/>
          <a:stretch/>
        </p:blipFill>
        <p:spPr>
          <a:xfrm>
            <a:off x="115197" y="1497136"/>
            <a:ext cx="3477082" cy="442714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65343B07-F345-4F73-9683-FF5C41D161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0180" y="2822691"/>
            <a:ext cx="4572000" cy="29076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предметных</a:t>
            </a:r>
            <a:r>
              <a:rPr lang="ru-RU" dirty="0"/>
              <a:t>, </a:t>
            </a:r>
            <a:r>
              <a:rPr lang="ru-RU" dirty="0" err="1">
                <a:solidFill>
                  <a:schemeClr val="tx1"/>
                </a:solidFill>
              </a:rPr>
              <a:t>метапредметных</a:t>
            </a:r>
            <a:r>
              <a:rPr lang="ru-RU" dirty="0">
                <a:solidFill>
                  <a:schemeClr val="tx1"/>
                </a:solidFill>
              </a:rPr>
              <a:t>, личностных, в комплексном и уровневом подходе в контроле и оценивании.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Общие требования к оценке: объективность, понятность ученику, учителю, родителям, содержательность (возможность проверки на разных уровнях), прозрачность.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Флажок со сплошной заливкой">
            <a:extLst>
              <a:ext uri="{FF2B5EF4-FFF2-40B4-BE49-F238E27FC236}">
                <a16:creationId xmlns="" xmlns:a16="http://schemas.microsoft.com/office/drawing/2014/main" id="{A0353094-625A-4B2F-B1DF-2CE89D28D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1653" y="3118653"/>
            <a:ext cx="310347" cy="310347"/>
          </a:xfrm>
          <a:prstGeom prst="rect">
            <a:avLst/>
          </a:prstGeom>
        </p:spPr>
      </p:pic>
      <p:sp>
        <p:nvSpPr>
          <p:cNvPr id="13" name="Текст 9">
            <a:extLst>
              <a:ext uri="{FF2B5EF4-FFF2-40B4-BE49-F238E27FC236}">
                <a16:creationId xmlns="" xmlns:a16="http://schemas.microsoft.com/office/drawing/2014/main" id="{39FC5A32-BB8A-49FF-8898-CA7E553DBEDD}"/>
              </a:ext>
            </a:extLst>
          </p:cNvPr>
          <p:cNvSpPr txBox="1">
            <a:spLocks/>
          </p:cNvSpPr>
          <p:nvPr/>
        </p:nvSpPr>
        <p:spPr>
          <a:xfrm>
            <a:off x="4572000" y="4272505"/>
            <a:ext cx="4268165" cy="7704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Флажок со сплошной заливкой">
            <a:extLst>
              <a:ext uri="{FF2B5EF4-FFF2-40B4-BE49-F238E27FC236}">
                <a16:creationId xmlns="" xmlns:a16="http://schemas.microsoft.com/office/drawing/2014/main" id="{A772974C-36A6-4C43-8D84-0E60FC811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0029" y="4429487"/>
            <a:ext cx="310347" cy="310347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5DBF1CE9-F983-4CDF-9BDC-C6D0500B4C87}"/>
              </a:ext>
            </a:extLst>
          </p:cNvPr>
          <p:cNvCxnSpPr>
            <a:cxnSpLocks/>
          </p:cNvCxnSpPr>
          <p:nvPr/>
        </p:nvCxnSpPr>
        <p:spPr>
          <a:xfrm>
            <a:off x="4478648" y="2469302"/>
            <a:ext cx="3759830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5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44667"/>
              </p:ext>
            </p:extLst>
          </p:nvPr>
        </p:nvGraphicFramePr>
        <p:xfrm>
          <a:off x="1" y="857250"/>
          <a:ext cx="9112685" cy="536731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65647"/>
                <a:gridCol w="7347038"/>
              </a:tblGrid>
              <a:tr h="4800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группы приёмов 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Описание</a:t>
                      </a:r>
                    </a:p>
                    <a:p>
                      <a:endParaRPr lang="ru-RU" sz="1400" dirty="0"/>
                    </a:p>
                  </a:txBody>
                  <a:tcPr marL="68580" marR="68580" marT="34290" marB="34290"/>
                </a:tc>
              </a:tr>
              <a:tr h="7398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Сочинения. Эссе.</a:t>
                      </a:r>
                    </a:p>
                    <a:p>
                      <a:r>
                        <a:rPr lang="ru-RU" sz="1400" dirty="0" smtClean="0"/>
                        <a:t>Заметки</a:t>
                      </a:r>
                    </a:p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Написание различных видов письменных работ, отражающих процесс понимания обучающимися изученного материала. Проводится по итогам изучения тем, разделов, блоков. Форма работы - письменная, индивидуальная. 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7398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Высказывания 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Составление высказываний, рассуждений обучающимися, построенных таким образом, чтобы выявить проблемы в освоении материала. Проводится по итогам изучения материала, выполнения упражнений, тестов. Форма работы устная, индивидуальная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739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Матрицы. Алгоритмы. Карты</a:t>
                      </a:r>
                    </a:p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Заполнение обучающимися таблиц, карт понятий, составление алгоритмов по итогам освоения материала. Форма работы письменная, индивидуальная или групповая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739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Таблицы оценивания</a:t>
                      </a:r>
                    </a:p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Заполнение учителем таблиц оценивания различных предметных и </a:t>
                      </a:r>
                      <a:r>
                        <a:rPr lang="ru-RU" sz="1400" dirty="0" err="1" smtClean="0"/>
                        <a:t>метапредметных</a:t>
                      </a:r>
                      <a:r>
                        <a:rPr lang="ru-RU" sz="1400" dirty="0" smtClean="0"/>
                        <a:t> результатов обучающихся, выполняемое в ходе работы учащихся над проектом, исследовательской работой и т.д.  Форма работы письменная, выполняется учителем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4874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Сигналы 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Подача обучающимися различных сигналов, свидетельствующих об уровне понимания объясняемого материала. Форма работы устная, групповая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Ученик в роли учителя</a:t>
                      </a:r>
                    </a:p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Выполнение учениками роли учителя объяснение материала, помощь одноклассникам, проверка работ, составление тестов. Форма работы устная и письменная, индивидуальная или групповая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526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Перевод информации</a:t>
                      </a:r>
                    </a:p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Перевод одного вида информации в другой (таблицы, схемы, тексты, графики, рисунки и т.д.). Форма работы устная или письменная, индивидуальная или групповая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762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Lab Grotesque</vt:lpstr>
      <vt:lpstr>Roboto</vt:lpstr>
      <vt:lpstr>Times New Roman</vt:lpstr>
      <vt:lpstr>Trebuchet MS</vt:lpstr>
      <vt:lpstr>Wingdings 2</vt:lpstr>
      <vt:lpstr>Тема Office</vt:lpstr>
      <vt:lpstr>1_Тема Office</vt:lpstr>
      <vt:lpstr>Применение  методов и приемов формирующего оценивания на уроках географии</vt:lpstr>
      <vt:lpstr>Актуальные ФГОС фокусируются на практических навыках детей:   они должны понимать, как связаны предметы и как помогают в реальной жизни.   Среди новшеств выделяются: вариативность, функциональная грамотность, единство воспитания и обучения…</vt:lpstr>
      <vt:lpstr>Среди различных педагогических подходов и приемов есть те, которые стабильно «работают» на повышение академических результатов и развитие «мягких» навыков.   Регулярно проводятся исследования, на выявление и утверждение таких практик.   Итак, в большей степени влияет на повышение образовательных результатов:  САМОСТОЯТЕЛЬНОЕ ПЛАНИРОВАНИЕ И РЕГУЛИРОВАНИЕ СВОЕГО ОБУЧЕНИЯ (ФОРМИРУЮЩЕЕ  ОЦЕНИВАНИЕ). </vt:lpstr>
      <vt:lpstr>Два подхода: учим находить разницу</vt:lpstr>
      <vt:lpstr>ПОНЯТИЕ </vt:lpstr>
      <vt:lpstr>Формирующее оценивание: </vt:lpstr>
      <vt:lpstr>Ключевыми характеристиками формирующего оценивания являются: </vt:lpstr>
      <vt:lpstr>Основные особенности системы заключаются в критериальной оценке планируемых результатов:</vt:lpstr>
      <vt:lpstr>Презентация PowerPoint</vt:lpstr>
      <vt:lpstr>Матрицы. Алгоритмы. Карты </vt:lpstr>
      <vt:lpstr>Карта понятий</vt:lpstr>
      <vt:lpstr>Фишбоун  </vt:lpstr>
      <vt:lpstr>Фишбоун </vt:lpstr>
      <vt:lpstr>Синквейн  </vt:lpstr>
      <vt:lpstr>Презентация PowerPoint</vt:lpstr>
      <vt:lpstr>Учителю </vt:lpstr>
      <vt:lpstr>Какие бы новации не вводились в школе…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33</cp:revision>
  <cp:lastPrinted>2023-02-27T01:03:47Z</cp:lastPrinted>
  <dcterms:created xsi:type="dcterms:W3CDTF">2021-12-05T12:50:35Z</dcterms:created>
  <dcterms:modified xsi:type="dcterms:W3CDTF">2023-11-26T15:17:39Z</dcterms:modified>
</cp:coreProperties>
</file>